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svg" ContentType="image/svg+xml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09"/>
  </p:notesMasterIdLst>
  <p:sldIdLst>
    <p:sldId id="257" r:id="rId2"/>
    <p:sldId id="479" r:id="rId3"/>
    <p:sldId id="480" r:id="rId4"/>
    <p:sldId id="259" r:id="rId5"/>
    <p:sldId id="280" r:id="rId6"/>
    <p:sldId id="283" r:id="rId7"/>
    <p:sldId id="284" r:id="rId8"/>
    <p:sldId id="310" r:id="rId9"/>
    <p:sldId id="285" r:id="rId10"/>
    <p:sldId id="286" r:id="rId11"/>
    <p:sldId id="287" r:id="rId12"/>
    <p:sldId id="289" r:id="rId13"/>
    <p:sldId id="311" r:id="rId14"/>
    <p:sldId id="290" r:id="rId15"/>
    <p:sldId id="312" r:id="rId16"/>
    <p:sldId id="313" r:id="rId17"/>
    <p:sldId id="293" r:id="rId18"/>
    <p:sldId id="294" r:id="rId19"/>
    <p:sldId id="295" r:id="rId20"/>
    <p:sldId id="314" r:id="rId21"/>
    <p:sldId id="297" r:id="rId22"/>
    <p:sldId id="299" r:id="rId23"/>
    <p:sldId id="315" r:id="rId24"/>
    <p:sldId id="276" r:id="rId25"/>
    <p:sldId id="302" r:id="rId26"/>
    <p:sldId id="304" r:id="rId27"/>
    <p:sldId id="303" r:id="rId28"/>
    <p:sldId id="305" r:id="rId29"/>
    <p:sldId id="306" r:id="rId30"/>
    <p:sldId id="307" r:id="rId31"/>
    <p:sldId id="309" r:id="rId32"/>
    <p:sldId id="317" r:id="rId33"/>
    <p:sldId id="481" r:id="rId34"/>
    <p:sldId id="301" r:id="rId35"/>
    <p:sldId id="330" r:id="rId36"/>
    <p:sldId id="331" r:id="rId37"/>
    <p:sldId id="332" r:id="rId38"/>
    <p:sldId id="333" r:id="rId39"/>
    <p:sldId id="334" r:id="rId40"/>
    <p:sldId id="335" r:id="rId41"/>
    <p:sldId id="308" r:id="rId42"/>
    <p:sldId id="336" r:id="rId43"/>
    <p:sldId id="337" r:id="rId44"/>
    <p:sldId id="338" r:id="rId45"/>
    <p:sldId id="339" r:id="rId46"/>
    <p:sldId id="340" r:id="rId47"/>
    <p:sldId id="328" r:id="rId48"/>
    <p:sldId id="319" r:id="rId49"/>
    <p:sldId id="320" r:id="rId50"/>
    <p:sldId id="321" r:id="rId51"/>
    <p:sldId id="326" r:id="rId52"/>
    <p:sldId id="342" r:id="rId53"/>
    <p:sldId id="327" r:id="rId54"/>
    <p:sldId id="482" r:id="rId55"/>
    <p:sldId id="345" r:id="rId56"/>
    <p:sldId id="277" r:id="rId57"/>
    <p:sldId id="278" r:id="rId58"/>
    <p:sldId id="346" r:id="rId59"/>
    <p:sldId id="347" r:id="rId60"/>
    <p:sldId id="348" r:id="rId61"/>
    <p:sldId id="349" r:id="rId62"/>
    <p:sldId id="350" r:id="rId63"/>
    <p:sldId id="351" r:id="rId64"/>
    <p:sldId id="352" r:id="rId65"/>
    <p:sldId id="353" r:id="rId66"/>
    <p:sldId id="354" r:id="rId67"/>
    <p:sldId id="355" r:id="rId68"/>
    <p:sldId id="356" r:id="rId69"/>
    <p:sldId id="357" r:id="rId70"/>
    <p:sldId id="281" r:id="rId71"/>
    <p:sldId id="483" r:id="rId72"/>
    <p:sldId id="275" r:id="rId73"/>
    <p:sldId id="360" r:id="rId74"/>
    <p:sldId id="361" r:id="rId75"/>
    <p:sldId id="260" r:id="rId76"/>
    <p:sldId id="486" r:id="rId77"/>
    <p:sldId id="487" r:id="rId78"/>
    <p:sldId id="492" r:id="rId79"/>
    <p:sldId id="493" r:id="rId80"/>
    <p:sldId id="494" r:id="rId81"/>
    <p:sldId id="495" r:id="rId82"/>
    <p:sldId id="496" r:id="rId83"/>
    <p:sldId id="497" r:id="rId84"/>
    <p:sldId id="292" r:id="rId85"/>
    <p:sldId id="279" r:id="rId86"/>
    <p:sldId id="362" r:id="rId87"/>
    <p:sldId id="363" r:id="rId88"/>
    <p:sldId id="282" r:id="rId89"/>
    <p:sldId id="485" r:id="rId90"/>
    <p:sldId id="364" r:id="rId91"/>
    <p:sldId id="365" r:id="rId92"/>
    <p:sldId id="366" r:id="rId93"/>
    <p:sldId id="288" r:id="rId94"/>
    <p:sldId id="367" r:id="rId95"/>
    <p:sldId id="368" r:id="rId96"/>
    <p:sldId id="369" r:id="rId97"/>
    <p:sldId id="484" r:id="rId98"/>
    <p:sldId id="372" r:id="rId99"/>
    <p:sldId id="373" r:id="rId100"/>
    <p:sldId id="374" r:id="rId101"/>
    <p:sldId id="375" r:id="rId102"/>
    <p:sldId id="376" r:id="rId103"/>
    <p:sldId id="377" r:id="rId104"/>
    <p:sldId id="471" r:id="rId105"/>
    <p:sldId id="407" r:id="rId106"/>
    <p:sldId id="472" r:id="rId107"/>
    <p:sldId id="473" r:id="rId10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64">
          <p15:clr>
            <a:srgbClr val="A4A3A4"/>
          </p15:clr>
        </p15:guide>
        <p15:guide id="2" pos="5087">
          <p15:clr>
            <a:srgbClr val="A4A3A4"/>
          </p15:clr>
        </p15:guide>
        <p15:guide id="3" pos="585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FF6"/>
    <a:srgbClr val="FFC000"/>
    <a:srgbClr val="FCD484"/>
    <a:srgbClr val="00A3F8"/>
    <a:srgbClr val="FDECC7"/>
    <a:srgbClr val="FEF6E5"/>
    <a:srgbClr val="8296EF"/>
    <a:srgbClr val="5BCCF6"/>
    <a:srgbClr val="FEF1D6"/>
    <a:srgbClr val="1F25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5790" autoAdjust="0"/>
  </p:normalViewPr>
  <p:slideViewPr>
    <p:cSldViewPr snapToGrid="0" showGuides="1">
      <p:cViewPr varScale="1">
        <p:scale>
          <a:sx n="105" d="100"/>
          <a:sy n="105" d="100"/>
        </p:scale>
        <p:origin x="994" y="77"/>
      </p:cViewPr>
      <p:guideLst>
        <p:guide orient="horz" pos="2364"/>
        <p:guide pos="5087"/>
        <p:guide pos="5858"/>
      </p:guideLst>
    </p:cSldViewPr>
  </p:slid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200" d="100"/>
        <a:sy n="200" d="100"/>
      </p:scale>
      <p:origin x="0" y="-1727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theme" Target="theme/theme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tableStyles" Target="tableStyle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notesMaster" Target="notesMasters/notesMaster1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92.wmf"/><Relationship Id="rId1" Type="http://schemas.openxmlformats.org/officeDocument/2006/relationships/image" Target="../media/image9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CE86E9-A8AE-4FEF-90F7-B94D0D49F904}" type="datetimeFigureOut">
              <a:rPr lang="zh-CN" altLang="en-US" smtClean="0"/>
              <a:t>2022/8/24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6BA7B3-3AC0-4751-BD47-8A885B63C7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6BA7B3-3AC0-4751-BD47-8A885B63C77B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6BA7B3-3AC0-4751-BD47-8A885B63C77B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6BA7B3-3AC0-4751-BD47-8A885B63C77B}" type="slidenum">
              <a:rPr lang="zh-CN" altLang="en-US" smtClean="0"/>
              <a:t>104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3543639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幻灯片图像占位符 1">
            <a:extLst>
              <a:ext uri="{FF2B5EF4-FFF2-40B4-BE49-F238E27FC236}">
                <a16:creationId xmlns:a16="http://schemas.microsoft.com/office/drawing/2014/main" id="{D29D5CFB-F324-48E6-83C2-37728B9A7E2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8243" name="备注占位符 2">
            <a:extLst>
              <a:ext uri="{FF2B5EF4-FFF2-40B4-BE49-F238E27FC236}">
                <a16:creationId xmlns:a16="http://schemas.microsoft.com/office/drawing/2014/main" id="{A12B02BB-A1C4-4E90-8633-0A8A270F6D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138244" name="灯片编号占位符 3">
            <a:extLst>
              <a:ext uri="{FF2B5EF4-FFF2-40B4-BE49-F238E27FC236}">
                <a16:creationId xmlns:a16="http://schemas.microsoft.com/office/drawing/2014/main" id="{FE07E0AB-5218-4F04-901B-07D846E6B6B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C6CAFFD2-FB30-4323-B3C8-845D29ED1DAC}" type="slidenum">
              <a:rPr lang="en-US" altLang="zh-CN"/>
              <a:pPr/>
              <a:t>106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117666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6BA7B3-3AC0-4751-BD47-8A885B63C77B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6BA7B3-3AC0-4751-BD47-8A885B63C77B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6BA7B3-3AC0-4751-BD47-8A885B63C77B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6BA7B3-3AC0-4751-BD47-8A885B63C77B}" type="slidenum">
              <a:rPr lang="zh-CN" altLang="en-US" smtClean="0"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6BA7B3-3AC0-4751-BD47-8A885B63C77B}" type="slidenum">
              <a:rPr lang="zh-CN" altLang="en-US" smtClean="0"/>
              <a:t>18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6BA7B3-3AC0-4751-BD47-8A885B63C77B}" type="slidenum">
              <a:rPr lang="zh-CN" altLang="en-US" smtClean="0"/>
              <a:t>19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6BA7B3-3AC0-4751-BD47-8A885B63C77B}" type="slidenum">
              <a:rPr lang="zh-CN" altLang="en-US" smtClean="0"/>
              <a:t>20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6BA7B3-3AC0-4751-BD47-8A885B63C77B}" type="slidenum">
              <a:rPr lang="zh-CN" altLang="en-US" smtClean="0"/>
              <a:t>21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6BA7B3-3AC0-4751-BD47-8A885B63C77B}" type="slidenum">
              <a:rPr lang="zh-CN" altLang="en-US" smtClean="0"/>
              <a:t>22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6BA7B3-3AC0-4751-BD47-8A885B63C77B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8171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6BA7B3-3AC0-4751-BD47-8A885B63C77B}" type="slidenum">
              <a:rPr lang="zh-CN" altLang="en-US" smtClean="0"/>
              <a:t>23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6BA7B3-3AC0-4751-BD47-8A885B63C77B}" type="slidenum">
              <a:rPr lang="zh-CN" altLang="en-US" smtClean="0"/>
              <a:t>24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6BA7B3-3AC0-4751-BD47-8A885B63C77B}" type="slidenum">
              <a:rPr lang="zh-CN" altLang="en-US" smtClean="0"/>
              <a:t>25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6BA7B3-3AC0-4751-BD47-8A885B63C77B}" type="slidenum">
              <a:rPr lang="zh-CN" altLang="en-US" smtClean="0"/>
              <a:t>26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6BA7B3-3AC0-4751-BD47-8A885B63C77B}" type="slidenum">
              <a:rPr lang="zh-CN" altLang="en-US" smtClean="0"/>
              <a:t>27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6BA7B3-3AC0-4751-BD47-8A885B63C77B}" type="slidenum">
              <a:rPr lang="zh-CN" altLang="en-US" smtClean="0"/>
              <a:t>28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6BA7B3-3AC0-4751-BD47-8A885B63C77B}" type="slidenum">
              <a:rPr lang="zh-CN" altLang="en-US" smtClean="0"/>
              <a:t>29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6BA7B3-3AC0-4751-BD47-8A885B63C77B}" type="slidenum">
              <a:rPr lang="zh-CN" altLang="en-US" smtClean="0"/>
              <a:t>30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6BA7B3-3AC0-4751-BD47-8A885B63C77B}" type="slidenum">
              <a:rPr lang="zh-CN" altLang="en-US" smtClean="0"/>
              <a:t>31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端口与</a:t>
            </a:r>
            <a:r>
              <a:rPr lang="en-US" altLang="zh-CN" dirty="0"/>
              <a:t>P</a:t>
            </a:r>
            <a:r>
              <a:rPr lang="zh-CN" altLang="en-US"/>
              <a:t>字对齐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6BA7B3-3AC0-4751-BD47-8A885B63C77B}" type="slidenum">
              <a:rPr lang="zh-CN" altLang="en-US" smtClean="0"/>
              <a:t>32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>
            <a:extLst>
              <a:ext uri="{FF2B5EF4-FFF2-40B4-BE49-F238E27FC236}">
                <a16:creationId xmlns:a16="http://schemas.microsoft.com/office/drawing/2014/main" id="{F4D2AF2D-E6C6-493A-81B2-8FE7A50EB45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01EE88B8-0F18-457A-990A-02FCF8D1C0C7}" type="slidenum">
              <a:rPr lang="en-US" altLang="zh-CN"/>
              <a:pPr/>
              <a:t>3</a:t>
            </a:fld>
            <a:endParaRPr lang="en-US" altLang="zh-CN"/>
          </a:p>
        </p:txBody>
      </p:sp>
      <p:sp>
        <p:nvSpPr>
          <p:cNvPr id="6147" name="Rectangle 2">
            <a:extLst>
              <a:ext uri="{FF2B5EF4-FFF2-40B4-BE49-F238E27FC236}">
                <a16:creationId xmlns:a16="http://schemas.microsoft.com/office/drawing/2014/main" id="{174F7E3F-3C00-4166-AC55-2992B812127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8" name="Rectangle 3">
            <a:extLst>
              <a:ext uri="{FF2B5EF4-FFF2-40B4-BE49-F238E27FC236}">
                <a16:creationId xmlns:a16="http://schemas.microsoft.com/office/drawing/2014/main" id="{35B6FA8A-08E8-4B48-A453-0C597DB8268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zh-CN" sz="100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357785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6BA7B3-3AC0-4751-BD47-8A885B63C77B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659920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6BA7B3-3AC0-4751-BD47-8A885B63C77B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6BA7B3-3AC0-4751-BD47-8A885B63C77B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6BA7B3-3AC0-4751-BD47-8A885B63C77B}" type="slidenum">
              <a:rPr lang="zh-CN" altLang="en-US" smtClean="0"/>
              <a:t>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715930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6BA7B3-3AC0-4751-BD47-8A885B63C77B}" type="slidenum">
              <a:rPr lang="zh-CN" altLang="en-US" smtClean="0"/>
              <a:t>55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6BA7B3-3AC0-4751-BD47-8A885B63C77B}" type="slidenum">
              <a:rPr lang="zh-CN" altLang="en-US" smtClean="0"/>
              <a:t>56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6BA7B3-3AC0-4751-BD47-8A885B63C77B}" type="slidenum">
              <a:rPr lang="zh-CN" altLang="en-US" smtClean="0"/>
              <a:t>57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6BA7B3-3AC0-4751-BD47-8A885B63C77B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6BA7B3-3AC0-4751-BD47-8A885B63C77B}" type="slidenum">
              <a:rPr lang="zh-CN" altLang="en-US" smtClean="0"/>
              <a:t>65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6BA7B3-3AC0-4751-BD47-8A885B63C77B}" type="slidenum">
              <a:rPr lang="zh-CN" altLang="en-US" smtClean="0"/>
              <a:t>66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6BA7B3-3AC0-4751-BD47-8A885B63C77B}" type="slidenum">
              <a:rPr lang="zh-CN" altLang="en-US" smtClean="0"/>
              <a:t>67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6BA7B3-3AC0-4751-BD47-8A885B63C77B}" type="slidenum">
              <a:rPr lang="zh-CN" altLang="en-US" smtClean="0"/>
              <a:t>68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6BA7B3-3AC0-4751-BD47-8A885B63C77B}" type="slidenum">
              <a:rPr lang="zh-CN" altLang="en-US" smtClean="0"/>
              <a:t>69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6BA7B3-3AC0-4751-BD47-8A885B63C77B}" type="slidenum">
              <a:rPr lang="zh-CN" altLang="en-US" smtClean="0"/>
              <a:t>70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6BA7B3-3AC0-4751-BD47-8A885B63C77B}" type="slidenum">
              <a:rPr lang="zh-CN" altLang="en-US" smtClean="0"/>
              <a:t>71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7159300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6BA7B3-3AC0-4751-BD47-8A885B63C77B}" type="slidenum">
              <a:rPr lang="zh-CN" altLang="en-US" smtClean="0"/>
              <a:t>72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6BA7B3-3AC0-4751-BD47-8A885B63C77B}" type="slidenum">
              <a:rPr lang="zh-CN" altLang="en-US" smtClean="0"/>
              <a:t>73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6BA7B3-3AC0-4751-BD47-8A885B63C77B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用图示圆圈中的内容加适当动画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6BA7B3-3AC0-4751-BD47-8A885B63C77B}" type="slidenum">
              <a:rPr lang="zh-CN" altLang="en-US" smtClean="0"/>
              <a:t>74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用图示圆圈中的内容加适当动画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6BA7B3-3AC0-4751-BD47-8A885B63C77B}" type="slidenum">
              <a:rPr lang="zh-CN" altLang="en-US" smtClean="0"/>
              <a:t>75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用图示圆圈中的内容加适当动画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6BA7B3-3AC0-4751-BD47-8A885B63C77B}" type="slidenum">
              <a:rPr lang="zh-CN" altLang="en-US" smtClean="0"/>
              <a:t>76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7980223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用图示圆圈中的内容加适当动画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6BA7B3-3AC0-4751-BD47-8A885B63C77B}" type="slidenum">
              <a:rPr lang="zh-CN" altLang="en-US" smtClean="0"/>
              <a:t>77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9161964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用图示圆圈中的内容加适当动画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6BA7B3-3AC0-4751-BD47-8A885B63C77B}" type="slidenum">
              <a:rPr lang="zh-CN" altLang="en-US" smtClean="0"/>
              <a:t>78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7819774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用图示圆圈中的内容加适当动画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6BA7B3-3AC0-4751-BD47-8A885B63C77B}" type="slidenum">
              <a:rPr lang="zh-CN" altLang="en-US" smtClean="0"/>
              <a:t>79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5469955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用图示圆圈中的内容加适当动画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6BA7B3-3AC0-4751-BD47-8A885B63C77B}" type="slidenum">
              <a:rPr lang="zh-CN" altLang="en-US" smtClean="0"/>
              <a:t>80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3059547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用图示圆圈中的内容加适当动画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6BA7B3-3AC0-4751-BD47-8A885B63C77B}" type="slidenum">
              <a:rPr lang="zh-CN" altLang="en-US" smtClean="0"/>
              <a:t>81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2086867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用图示圆圈中的内容加适当动画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6BA7B3-3AC0-4751-BD47-8A885B63C77B}" type="slidenum">
              <a:rPr lang="zh-CN" altLang="en-US" smtClean="0"/>
              <a:t>82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2831455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用图示圆圈中的内容加适当动画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6BA7B3-3AC0-4751-BD47-8A885B63C77B}" type="slidenum">
              <a:rPr lang="zh-CN" altLang="en-US" smtClean="0"/>
              <a:t>83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31463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6BA7B3-3AC0-4751-BD47-8A885B63C77B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用图示圆圈中的内容加适当动画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6BA7B3-3AC0-4751-BD47-8A885B63C77B}" type="slidenum">
              <a:rPr lang="zh-CN" altLang="en-US" smtClean="0"/>
              <a:t>84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用图示圆圈中的内容加适当动画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6BA7B3-3AC0-4751-BD47-8A885B63C77B}" type="slidenum">
              <a:rPr lang="zh-CN" altLang="en-US" smtClean="0"/>
              <a:t>85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用图示圆圈中的内容加适当动画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6BA7B3-3AC0-4751-BD47-8A885B63C77B}" type="slidenum">
              <a:rPr lang="zh-CN" altLang="en-US" smtClean="0"/>
              <a:t>86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用图示圆圈中的内容加适当动画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6BA7B3-3AC0-4751-BD47-8A885B63C77B}" type="slidenum">
              <a:rPr lang="zh-CN" altLang="en-US" smtClean="0"/>
              <a:t>87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6BA7B3-3AC0-4751-BD47-8A885B63C77B}" type="slidenum">
              <a:rPr lang="zh-CN" altLang="en-US" smtClean="0"/>
              <a:t>88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6BA7B3-3AC0-4751-BD47-8A885B63C77B}" type="slidenum">
              <a:rPr lang="zh-CN" altLang="en-US" smtClean="0"/>
              <a:t>89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030410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6BA7B3-3AC0-4751-BD47-8A885B63C77B}" type="slidenum">
              <a:rPr lang="zh-CN" altLang="en-US" smtClean="0"/>
              <a:t>90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6BA7B3-3AC0-4751-BD47-8A885B63C77B}" type="slidenum">
              <a:rPr lang="zh-CN" altLang="en-US" smtClean="0"/>
              <a:t>91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6BA7B3-3AC0-4751-BD47-8A885B63C77B}" type="slidenum">
              <a:rPr lang="zh-CN" altLang="en-US" smtClean="0"/>
              <a:t>92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6BA7B3-3AC0-4751-BD47-8A885B63C77B}" type="slidenum">
              <a:rPr lang="zh-CN" altLang="en-US" smtClean="0"/>
              <a:t>93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6BA7B3-3AC0-4751-BD47-8A885B63C77B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6BA7B3-3AC0-4751-BD47-8A885B63C77B}" type="slidenum">
              <a:rPr lang="zh-CN" altLang="en-US" smtClean="0"/>
              <a:t>94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6BA7B3-3AC0-4751-BD47-8A885B63C77B}" type="slidenum">
              <a:rPr lang="zh-CN" altLang="en-US" smtClean="0"/>
              <a:t>95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6BA7B3-3AC0-4751-BD47-8A885B63C77B}" type="slidenum">
              <a:rPr lang="zh-CN" altLang="en-US" smtClean="0"/>
              <a:t>96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6BA7B3-3AC0-4751-BD47-8A885B63C77B}" type="slidenum">
              <a:rPr lang="zh-CN" altLang="en-US" smtClean="0"/>
              <a:t>97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2706953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2682"/>
            <a:ext cx="12192000" cy="6880682"/>
          </a:xfrm>
          <a:prstGeom prst="rect">
            <a:avLst/>
          </a:prstGeom>
        </p:spPr>
      </p:pic>
      <p:grpSp>
        <p:nvGrpSpPr>
          <p:cNvPr id="9" name="组合 8"/>
          <p:cNvGrpSpPr/>
          <p:nvPr userDrawn="1"/>
        </p:nvGrpSpPr>
        <p:grpSpPr>
          <a:xfrm>
            <a:off x="9741877" y="4991361"/>
            <a:ext cx="3176954" cy="2182169"/>
            <a:chOff x="9741877" y="4991361"/>
            <a:chExt cx="3176954" cy="2182169"/>
          </a:xfrm>
        </p:grpSpPr>
        <p:sp>
          <p:nvSpPr>
            <p:cNvPr id="10" name="平行四边形 9"/>
            <p:cNvSpPr/>
            <p:nvPr/>
          </p:nvSpPr>
          <p:spPr>
            <a:xfrm>
              <a:off x="9741877" y="5342416"/>
              <a:ext cx="3176954" cy="1633054"/>
            </a:xfrm>
            <a:prstGeom prst="parallelogram">
              <a:avLst>
                <a:gd name="adj" fmla="val 164471"/>
              </a:avLst>
            </a:prstGeom>
            <a:solidFill>
              <a:schemeClr val="bg1">
                <a:alpha val="80000"/>
              </a:schemeClr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86550" y="4991361"/>
              <a:ext cx="2182169" cy="2182169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C511D-B6A8-4D83-B220-59B493F03F9F}" type="datetimeFigureOut">
              <a:rPr lang="zh-CN" altLang="en-US" smtClean="0"/>
              <a:t>2022/8/24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2D4EF-46D4-4764-B373-FC59CD1D281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C511D-B6A8-4D83-B220-59B493F03F9F}" type="datetimeFigureOut">
              <a:rPr lang="zh-CN" altLang="en-US" smtClean="0"/>
              <a:t>2022/8/24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2D4EF-46D4-4764-B373-FC59CD1D281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C511D-B6A8-4D83-B220-59B493F03F9F}" type="datetimeFigureOut">
              <a:rPr lang="zh-CN" altLang="en-US" smtClean="0"/>
              <a:t>2022/8/24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2D4EF-46D4-4764-B373-FC59CD1D281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C511D-B6A8-4D83-B220-59B493F03F9F}" type="datetimeFigureOut">
              <a:rPr lang="zh-CN" altLang="en-US" smtClean="0"/>
              <a:t>2022/8/24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2D4EF-46D4-4764-B373-FC59CD1D281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C511D-B6A8-4D83-B220-59B493F03F9F}" type="datetimeFigureOut">
              <a:rPr lang="zh-CN" altLang="en-US" smtClean="0"/>
              <a:t>2022/8/24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2D4EF-46D4-4764-B373-FC59CD1D281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C511D-B6A8-4D83-B220-59B493F03F9F}" type="datetimeFigureOut">
              <a:rPr lang="zh-CN" altLang="en-US" smtClean="0"/>
              <a:t>2022/8/24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2D4EF-46D4-4764-B373-FC59CD1D281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C511D-B6A8-4D83-B220-59B493F03F9F}" type="datetimeFigureOut">
              <a:rPr lang="zh-CN" altLang="en-US" smtClean="0"/>
              <a:t>2022/8/24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2D4EF-46D4-4764-B373-FC59CD1D281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C511D-B6A8-4D83-B220-59B493F03F9F}" type="datetimeFigureOut">
              <a:rPr lang="zh-CN" altLang="en-US" smtClean="0"/>
              <a:t>2022/8/24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2D4EF-46D4-4764-B373-FC59CD1D281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C511D-B6A8-4D83-B220-59B493F03F9F}" type="datetimeFigureOut">
              <a:rPr lang="zh-CN" altLang="en-US" smtClean="0"/>
              <a:t>2022/8/24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2D4EF-46D4-4764-B373-FC59CD1D281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C511D-B6A8-4D83-B220-59B493F03F9F}" type="datetimeFigureOut">
              <a:rPr lang="zh-CN" altLang="en-US" smtClean="0"/>
              <a:t>2022/8/24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2D4EF-46D4-4764-B373-FC59CD1D281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1C511D-B6A8-4D83-B220-59B493F03F9F}" type="datetimeFigureOut">
              <a:rPr lang="zh-CN" altLang="en-US" smtClean="0"/>
              <a:t>2022/8/24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F2D4EF-46D4-4764-B373-FC59CD1D281E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8631"/>
            <a:ext cx="12192000" cy="6880682"/>
          </a:xfrm>
          <a:prstGeom prst="rect">
            <a:avLst/>
          </a:prstGeom>
          <a:blipFill>
            <a:blip r:embed="rId14"/>
            <a:stretch>
              <a:fillRect/>
            </a:stretch>
          </a:blipFill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wmf"/><Relationship Id="rId3" Type="http://schemas.openxmlformats.org/officeDocument/2006/relationships/notesSlide" Target="../notesSlides/notesSlide96.xml"/><Relationship Id="rId7" Type="http://schemas.openxmlformats.org/officeDocument/2006/relationships/oleObject" Target="../embeddings/oleObject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91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7.png"/><Relationship Id="rId9" Type="http://schemas.openxmlformats.org/officeDocument/2006/relationships/image" Target="../media/image93.jpe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4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jpg"/><Relationship Id="rId5" Type="http://schemas.openxmlformats.org/officeDocument/2006/relationships/image" Target="../media/image42.jpeg"/><Relationship Id="rId4" Type="http://schemas.openxmlformats.org/officeDocument/2006/relationships/image" Target="../media/image4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jpeg"/><Relationship Id="rId5" Type="http://schemas.openxmlformats.org/officeDocument/2006/relationships/image" Target="../media/image50.jpeg"/><Relationship Id="rId4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7.png"/><Relationship Id="rId7" Type="http://schemas.openxmlformats.org/officeDocument/2006/relationships/image" Target="../media/image56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Relationship Id="rId9" Type="http://schemas.openxmlformats.org/officeDocument/2006/relationships/image" Target="../media/image58.jpe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7.png"/><Relationship Id="rId7" Type="http://schemas.openxmlformats.org/officeDocument/2006/relationships/image" Target="../media/image59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11" Type="http://schemas.openxmlformats.org/officeDocument/2006/relationships/image" Target="../media/image63.png"/><Relationship Id="rId5" Type="http://schemas.openxmlformats.org/officeDocument/2006/relationships/image" Target="../media/image54.png"/><Relationship Id="rId10" Type="http://schemas.openxmlformats.org/officeDocument/2006/relationships/image" Target="../media/image62.jpeg"/><Relationship Id="rId4" Type="http://schemas.openxmlformats.org/officeDocument/2006/relationships/image" Target="../media/image53.png"/><Relationship Id="rId9" Type="http://schemas.openxmlformats.org/officeDocument/2006/relationships/image" Target="../media/image61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13" Type="http://schemas.openxmlformats.org/officeDocument/2006/relationships/image" Target="../media/image17.jpeg"/><Relationship Id="rId3" Type="http://schemas.openxmlformats.org/officeDocument/2006/relationships/image" Target="../media/image7.png"/><Relationship Id="rId7" Type="http://schemas.openxmlformats.org/officeDocument/2006/relationships/image" Target="../media/image11.jpe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jpeg"/><Relationship Id="rId11" Type="http://schemas.openxmlformats.org/officeDocument/2006/relationships/image" Target="../media/image15.jpeg"/><Relationship Id="rId5" Type="http://schemas.openxmlformats.org/officeDocument/2006/relationships/image" Target="../media/image9.png"/><Relationship Id="rId15" Type="http://schemas.openxmlformats.org/officeDocument/2006/relationships/image" Target="../media/image19.jpe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jpeg"/><Relationship Id="rId14" Type="http://schemas.openxmlformats.org/officeDocument/2006/relationships/image" Target="../media/image18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7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3" Type="http://schemas.openxmlformats.org/officeDocument/2006/relationships/image" Target="../media/image7.png"/><Relationship Id="rId7" Type="http://schemas.openxmlformats.org/officeDocument/2006/relationships/image" Target="../media/image24.jpeg"/><Relationship Id="rId12" Type="http://schemas.openxmlformats.org/officeDocument/2006/relationships/image" Target="../media/image2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jpeg"/><Relationship Id="rId11" Type="http://schemas.openxmlformats.org/officeDocument/2006/relationships/image" Target="../media/image28.jpeg"/><Relationship Id="rId5" Type="http://schemas.openxmlformats.org/officeDocument/2006/relationships/image" Target="../media/image22.png"/><Relationship Id="rId10" Type="http://schemas.openxmlformats.org/officeDocument/2006/relationships/image" Target="../media/image27.jpeg"/><Relationship Id="rId4" Type="http://schemas.openxmlformats.org/officeDocument/2006/relationships/image" Target="../media/image21.jpeg"/><Relationship Id="rId9" Type="http://schemas.openxmlformats.org/officeDocument/2006/relationships/image" Target="../media/image26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2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e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12" Type="http://schemas.openxmlformats.org/officeDocument/2006/relationships/image" Target="../media/image3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jpeg"/><Relationship Id="rId11" Type="http://schemas.openxmlformats.org/officeDocument/2006/relationships/image" Target="../media/image37.jpeg"/><Relationship Id="rId5" Type="http://schemas.openxmlformats.org/officeDocument/2006/relationships/image" Target="../media/image32.jpeg"/><Relationship Id="rId10" Type="http://schemas.openxmlformats.org/officeDocument/2006/relationships/image" Target="../media/image36.jpeg"/><Relationship Id="rId4" Type="http://schemas.openxmlformats.org/officeDocument/2006/relationships/image" Target="../media/image31.jpeg"/><Relationship Id="rId9" Type="http://schemas.openxmlformats.org/officeDocument/2006/relationships/image" Target="../media/image7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6.emf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://www.hust.edu.cn/" TargetMode="External"/><Relationship Id="rId4" Type="http://schemas.openxmlformats.org/officeDocument/2006/relationships/hyperlink" Target="http://www.hust.edu.cn/index.html" TargetMode="Externa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hyperlink" Target="http://www.icann.org/" TargetMode="Externa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3.png"/><Relationship Id="rId5" Type="http://schemas.openxmlformats.org/officeDocument/2006/relationships/image" Target="../media/image82.jpeg"/><Relationship Id="rId4" Type="http://schemas.openxmlformats.org/officeDocument/2006/relationships/image" Target="../media/image81.pn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jpeg"/><Relationship Id="rId3" Type="http://schemas.openxmlformats.org/officeDocument/2006/relationships/image" Target="../media/image40.emf"/><Relationship Id="rId7" Type="http://schemas.openxmlformats.org/officeDocument/2006/relationships/image" Target="../media/image87.emf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6.jpeg"/><Relationship Id="rId5" Type="http://schemas.openxmlformats.org/officeDocument/2006/relationships/image" Target="../media/image85.png"/><Relationship Id="rId10" Type="http://schemas.openxmlformats.org/officeDocument/2006/relationships/image" Target="../media/image90.jpeg"/><Relationship Id="rId4" Type="http://schemas.openxmlformats.org/officeDocument/2006/relationships/image" Target="../media/image84.png"/><Relationship Id="rId9" Type="http://schemas.openxmlformats.org/officeDocument/2006/relationships/image" Target="../media/image89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jpeg"/><Relationship Id="rId3" Type="http://schemas.openxmlformats.org/officeDocument/2006/relationships/image" Target="../media/image40.emf"/><Relationship Id="rId7" Type="http://schemas.openxmlformats.org/officeDocument/2006/relationships/image" Target="../media/image87.emf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6.jpeg"/><Relationship Id="rId5" Type="http://schemas.openxmlformats.org/officeDocument/2006/relationships/image" Target="../media/image85.png"/><Relationship Id="rId10" Type="http://schemas.openxmlformats.org/officeDocument/2006/relationships/image" Target="../media/image90.jpeg"/><Relationship Id="rId4" Type="http://schemas.openxmlformats.org/officeDocument/2006/relationships/image" Target="../media/image84.png"/><Relationship Id="rId9" Type="http://schemas.openxmlformats.org/officeDocument/2006/relationships/image" Target="../media/image89.jpe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椭圆 12"/>
          <p:cNvSpPr/>
          <p:nvPr/>
        </p:nvSpPr>
        <p:spPr>
          <a:xfrm>
            <a:off x="2700400" y="1384323"/>
            <a:ext cx="3851526" cy="3851526"/>
          </a:xfrm>
          <a:prstGeom prst="ellipse">
            <a:avLst/>
          </a:prstGeom>
          <a:solidFill>
            <a:schemeClr val="bg1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4194039" y="4002116"/>
            <a:ext cx="1925527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200" b="1" dirty="0">
                <a:solidFill>
                  <a:srgbClr val="2E3047"/>
                </a:solidFill>
                <a:latin typeface="造字工房朗倩（非商用）细体" pitchFamily="50" charset="-122"/>
                <a:ea typeface="造字工房朗倩（非商用）细体" pitchFamily="50" charset="-122"/>
              </a:rPr>
              <a:t>华中科技大学</a:t>
            </a:r>
          </a:p>
        </p:txBody>
      </p:sp>
      <p:sp>
        <p:nvSpPr>
          <p:cNvPr id="16" name="矩形 15"/>
          <p:cNvSpPr/>
          <p:nvPr/>
        </p:nvSpPr>
        <p:spPr>
          <a:xfrm>
            <a:off x="2712413" y="4411933"/>
            <a:ext cx="383951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gradFill>
                  <a:gsLst>
                    <a:gs pos="100000">
                      <a:srgbClr val="2E95D1"/>
                    </a:gs>
                    <a:gs pos="0">
                      <a:srgbClr val="8296EF"/>
                    </a:gs>
                  </a:gsLst>
                  <a:lin ang="10800000" scaled="0"/>
                </a:gradFill>
                <a:latin typeface="Times New Roman" panose="02020603050405020304" pitchFamily="18" charset="0"/>
                <a:cs typeface="Times New Roman" panose="02020603050405020304" pitchFamily="18" charset="0"/>
              </a:rPr>
              <a:t>Communication and Network</a:t>
            </a:r>
            <a:endParaRPr lang="zh-CN" altLang="en-US" sz="2400" dirty="0">
              <a:gradFill>
                <a:gsLst>
                  <a:gs pos="100000">
                    <a:srgbClr val="2E95D1"/>
                  </a:gs>
                  <a:gs pos="0">
                    <a:srgbClr val="8296EF"/>
                  </a:gs>
                </a:gsLst>
                <a:lin ang="10800000" scaled="0"/>
              </a:gra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579790" y="2353438"/>
            <a:ext cx="501298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72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造字工房朗倩（非商用）常规体" pitchFamily="50" charset="-122"/>
                <a:ea typeface="造字工房朗倩（非商用）常规体" pitchFamily="50" charset="-122"/>
              </a:rPr>
              <a:t>计算机通信</a:t>
            </a:r>
            <a:endParaRPr lang="zh-CN" altLang="en-US" sz="7200" b="1" dirty="0">
              <a:ln w="38100">
                <a:solidFill>
                  <a:srgbClr val="FE9B71"/>
                </a:solidFill>
              </a:ln>
              <a:solidFill>
                <a:srgbClr val="FE9B71"/>
              </a:solidFill>
              <a:latin typeface="造字工房朗倩（非商用）细体" pitchFamily="50" charset="-122"/>
              <a:ea typeface="造字工房朗倩（非商用）细体" pitchFamily="50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5351339" y="3034890"/>
            <a:ext cx="2839239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66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造字工房朗倩（非商用）常规体" pitchFamily="50" charset="-122"/>
                <a:ea typeface="造字工房朗倩（非商用）常规体" pitchFamily="50" charset="-122"/>
              </a:rPr>
              <a:t>与网络</a:t>
            </a:r>
            <a:endParaRPr lang="zh-CN" altLang="en-US" sz="6600" b="1" dirty="0">
              <a:ln w="38100">
                <a:solidFill>
                  <a:srgbClr val="FE9B71"/>
                </a:solidFill>
              </a:ln>
              <a:solidFill>
                <a:srgbClr val="FE9B71"/>
              </a:solidFill>
              <a:latin typeface="造字工房朗倩（非商用）细体" pitchFamily="50" charset="-122"/>
              <a:ea typeface="造字工房朗倩（非商用）细体" pitchFamily="50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1738371" y="3534769"/>
            <a:ext cx="2437300" cy="1107996"/>
            <a:chOff x="2021689" y="3787389"/>
            <a:chExt cx="2437300" cy="1107996"/>
          </a:xfrm>
        </p:grpSpPr>
        <p:sp>
          <p:nvSpPr>
            <p:cNvPr id="17" name="矩形 16"/>
            <p:cNvSpPr/>
            <p:nvPr/>
          </p:nvSpPr>
          <p:spPr>
            <a:xfrm>
              <a:off x="2021689" y="3787389"/>
              <a:ext cx="748923" cy="110799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6600" dirty="0">
                  <a:solidFill>
                    <a:srgbClr val="1F25A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  <a:endParaRPr lang="zh-CN" altLang="en-US" sz="19900" dirty="0">
                <a:solidFill>
                  <a:srgbClr val="1F25A0"/>
                </a:solidFill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2557506" y="4187971"/>
              <a:ext cx="19014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dirty="0">
                  <a:gradFill>
                    <a:gsLst>
                      <a:gs pos="100000">
                        <a:srgbClr val="1F25A0"/>
                      </a:gs>
                      <a:gs pos="0">
                        <a:srgbClr val="2E95D1"/>
                      </a:gs>
                    </a:gsLst>
                    <a:lin ang="10800000" scaled="0"/>
                  </a:gra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OMPUTER</a:t>
              </a:r>
              <a:endParaRPr lang="zh-CN" altLang="en-US" sz="6600" dirty="0">
                <a:gradFill>
                  <a:gsLst>
                    <a:gs pos="100000">
                      <a:srgbClr val="1F25A0"/>
                    </a:gs>
                    <a:gs pos="0">
                      <a:srgbClr val="2E95D1"/>
                    </a:gs>
                  </a:gsLst>
                  <a:lin ang="10800000" scaled="0"/>
                </a:gradFill>
              </a:endParaRPr>
            </a:p>
          </p:txBody>
        </p:sp>
      </p:grpSp>
      <p:pic>
        <p:nvPicPr>
          <p:cNvPr id="25" name="图形 24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97502" y="893703"/>
            <a:ext cx="2024728" cy="1323440"/>
          </a:xfrm>
          <a:prstGeom prst="rect">
            <a:avLst/>
          </a:prstGeom>
        </p:spPr>
      </p:pic>
      <p:grpSp>
        <p:nvGrpSpPr>
          <p:cNvPr id="27" name="组合 26"/>
          <p:cNvGrpSpPr/>
          <p:nvPr/>
        </p:nvGrpSpPr>
        <p:grpSpPr>
          <a:xfrm>
            <a:off x="464189" y="3254823"/>
            <a:ext cx="4792100" cy="707886"/>
            <a:chOff x="1047990" y="3273775"/>
            <a:chExt cx="4792100" cy="707886"/>
          </a:xfrm>
        </p:grpSpPr>
        <p:cxnSp>
          <p:nvCxnSpPr>
            <p:cNvPr id="8" name="直接连接符 7"/>
            <p:cNvCxnSpPr/>
            <p:nvPr/>
          </p:nvCxnSpPr>
          <p:spPr>
            <a:xfrm>
              <a:off x="1767518" y="3607637"/>
              <a:ext cx="4072572" cy="0"/>
            </a:xfrm>
            <a:prstGeom prst="line">
              <a:avLst/>
            </a:prstGeom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矩形 25"/>
            <p:cNvSpPr/>
            <p:nvPr/>
          </p:nvSpPr>
          <p:spPr>
            <a:xfrm>
              <a:off x="1047990" y="3273775"/>
              <a:ext cx="712054" cy="707886"/>
            </a:xfrm>
            <a:prstGeom prst="rect">
              <a:avLst/>
            </a:prstGeom>
            <a:effectLst/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zh-CN" sz="4000" b="1" dirty="0">
                  <a:solidFill>
                    <a:srgbClr val="00B0F0"/>
                  </a:solidFill>
                  <a:latin typeface="造字工房朗倩（非商用）细体" pitchFamily="50" charset="-122"/>
                  <a:ea typeface="造字工房朗倩（非商用）细体" pitchFamily="50" charset="-122"/>
                </a:rPr>
                <a:t>…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/>
      <p:bldP spid="16" grpId="0"/>
      <p:bldP spid="19" grpId="0"/>
      <p:bldP spid="2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/>
          <p:cNvGrpSpPr/>
          <p:nvPr/>
        </p:nvGrpSpPr>
        <p:grpSpPr>
          <a:xfrm>
            <a:off x="430213" y="0"/>
            <a:ext cx="10298747" cy="1428590"/>
            <a:chOff x="551030" y="-368704"/>
            <a:chExt cx="10298747" cy="1428590"/>
          </a:xfrm>
        </p:grpSpPr>
        <p:grpSp>
          <p:nvGrpSpPr>
            <p:cNvPr id="29" name="组合 28"/>
            <p:cNvGrpSpPr/>
            <p:nvPr/>
          </p:nvGrpSpPr>
          <p:grpSpPr>
            <a:xfrm>
              <a:off x="1201630" y="303926"/>
              <a:ext cx="9648147" cy="755960"/>
              <a:chOff x="1839057" y="967770"/>
              <a:chExt cx="9648147" cy="755960"/>
            </a:xfrm>
          </p:grpSpPr>
          <p:sp>
            <p:nvSpPr>
              <p:cNvPr id="31" name="矩形: 圆角 30"/>
              <p:cNvSpPr/>
              <p:nvPr/>
            </p:nvSpPr>
            <p:spPr>
              <a:xfrm>
                <a:off x="1839057" y="967770"/>
                <a:ext cx="9018367" cy="755960"/>
              </a:xfrm>
              <a:prstGeom prst="roundRect">
                <a:avLst>
                  <a:gd name="adj" fmla="val 50000"/>
                </a:avLst>
              </a:prstGeom>
              <a:solidFill>
                <a:srgbClr val="009FF6"/>
              </a:solidFill>
              <a:ln>
                <a:solidFill>
                  <a:schemeClr val="bg1"/>
                </a:solidFill>
              </a:ln>
              <a:effectLst>
                <a:outerShdw blurRad="63500" sx="101000" sy="101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solidFill>
                    <a:srgbClr val="00A3F8"/>
                  </a:solidFill>
                </a:endParaRPr>
              </a:p>
            </p:txBody>
          </p:sp>
          <p:sp>
            <p:nvSpPr>
              <p:cNvPr id="32" name="文本框 31"/>
              <p:cNvSpPr txBox="1"/>
              <p:nvPr/>
            </p:nvSpPr>
            <p:spPr>
              <a:xfrm>
                <a:off x="2786093" y="1009435"/>
                <a:ext cx="870111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3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决定你的网络应用所需采用的体系结构</a:t>
                </a:r>
              </a:p>
            </p:txBody>
          </p:sp>
        </p:grpSp>
        <p:pic>
          <p:nvPicPr>
            <p:cNvPr id="30" name="图片 29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111"/>
            <a:stretch>
              <a:fillRect/>
            </a:stretch>
          </p:blipFill>
          <p:spPr>
            <a:xfrm>
              <a:off x="551030" y="-368704"/>
              <a:ext cx="1607162" cy="1428589"/>
            </a:xfrm>
            <a:prstGeom prst="rect">
              <a:avLst/>
            </a:prstGeom>
          </p:spPr>
        </p:pic>
      </p:grpSp>
      <p:grpSp>
        <p:nvGrpSpPr>
          <p:cNvPr id="41" name="组合 40"/>
          <p:cNvGrpSpPr/>
          <p:nvPr/>
        </p:nvGrpSpPr>
        <p:grpSpPr>
          <a:xfrm>
            <a:off x="1472544" y="2767637"/>
            <a:ext cx="1970425" cy="1970425"/>
            <a:chOff x="737414" y="3164436"/>
            <a:chExt cx="1900298" cy="1900298"/>
          </a:xfrm>
        </p:grpSpPr>
        <p:grpSp>
          <p:nvGrpSpPr>
            <p:cNvPr id="42" name="组合 41"/>
            <p:cNvGrpSpPr/>
            <p:nvPr/>
          </p:nvGrpSpPr>
          <p:grpSpPr>
            <a:xfrm>
              <a:off x="737414" y="3164436"/>
              <a:ext cx="1900298" cy="1900298"/>
              <a:chOff x="795138" y="3164436"/>
              <a:chExt cx="1900298" cy="1900298"/>
            </a:xfrm>
          </p:grpSpPr>
          <p:sp>
            <p:nvSpPr>
              <p:cNvPr id="44" name="椭圆 43"/>
              <p:cNvSpPr/>
              <p:nvPr/>
            </p:nvSpPr>
            <p:spPr>
              <a:xfrm>
                <a:off x="795138" y="3164436"/>
                <a:ext cx="1900298" cy="1900298"/>
              </a:xfrm>
              <a:prstGeom prst="ellipse">
                <a:avLst/>
              </a:prstGeom>
              <a:solidFill>
                <a:srgbClr val="009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  <p:sp>
            <p:nvSpPr>
              <p:cNvPr id="45" name="椭圆 44"/>
              <p:cNvSpPr/>
              <p:nvPr/>
            </p:nvSpPr>
            <p:spPr>
              <a:xfrm>
                <a:off x="866914" y="3240636"/>
                <a:ext cx="1747898" cy="1747898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</p:grpSp>
        <p:sp>
          <p:nvSpPr>
            <p:cNvPr id="43" name="Text Box 79"/>
            <p:cNvSpPr txBox="1">
              <a:spLocks noChangeArrowheads="1"/>
            </p:cNvSpPr>
            <p:nvPr/>
          </p:nvSpPr>
          <p:spPr bwMode="auto">
            <a:xfrm>
              <a:off x="809189" y="3340385"/>
              <a:ext cx="1747898" cy="16365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110000"/>
                </a:lnSpc>
              </a:pPr>
              <a:r>
                <a:rPr kumimoji="1" lang="zh-CN" altLang="en-US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客户机</a:t>
              </a:r>
              <a:endParaRPr kumimoji="1" lang="en-US" altLang="zh-CN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  <a:p>
              <a:pPr algn="ctr">
                <a:lnSpc>
                  <a:spcPct val="110000"/>
                </a:lnSpc>
              </a:pPr>
              <a:r>
                <a:rPr kumimoji="1" lang="en-US" altLang="zh-CN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/</a:t>
              </a:r>
              <a:r>
                <a:rPr kumimoji="1" lang="zh-CN" altLang="en-US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服务器</a:t>
              </a:r>
              <a:endParaRPr kumimoji="1" lang="en-US" altLang="zh-CN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  <a:p>
              <a:pPr algn="ctr">
                <a:lnSpc>
                  <a:spcPct val="110000"/>
                </a:lnSpc>
              </a:pPr>
              <a:r>
                <a:rPr kumimoji="1" lang="zh-CN" altLang="en-US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体系结构（</a:t>
              </a:r>
              <a:r>
                <a:rPr kumimoji="1" lang="en-US" altLang="zh-CN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C/S</a:t>
              </a:r>
              <a:r>
                <a:rPr kumimoji="1" lang="zh-CN" altLang="en-US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）</a:t>
              </a:r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5135930" y="2767637"/>
            <a:ext cx="1970425" cy="1970425"/>
            <a:chOff x="737414" y="3164436"/>
            <a:chExt cx="1900298" cy="1900298"/>
          </a:xfrm>
        </p:grpSpPr>
        <p:grpSp>
          <p:nvGrpSpPr>
            <p:cNvPr id="47" name="组合 46"/>
            <p:cNvGrpSpPr/>
            <p:nvPr/>
          </p:nvGrpSpPr>
          <p:grpSpPr>
            <a:xfrm>
              <a:off x="737414" y="3164436"/>
              <a:ext cx="1900298" cy="1900298"/>
              <a:chOff x="795138" y="3164436"/>
              <a:chExt cx="1900298" cy="1900298"/>
            </a:xfrm>
          </p:grpSpPr>
          <p:sp>
            <p:nvSpPr>
              <p:cNvPr id="49" name="椭圆 48"/>
              <p:cNvSpPr/>
              <p:nvPr/>
            </p:nvSpPr>
            <p:spPr>
              <a:xfrm>
                <a:off x="795138" y="3164436"/>
                <a:ext cx="1900298" cy="1900298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50" name="椭圆 49"/>
              <p:cNvSpPr/>
              <p:nvPr/>
            </p:nvSpPr>
            <p:spPr>
              <a:xfrm>
                <a:off x="866914" y="3240636"/>
                <a:ext cx="1747898" cy="1747898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p:grpSp>
        <p:sp>
          <p:nvSpPr>
            <p:cNvPr id="48" name="Text Box 79"/>
            <p:cNvSpPr txBox="1">
              <a:spLocks noChangeArrowheads="1"/>
            </p:cNvSpPr>
            <p:nvPr/>
          </p:nvSpPr>
          <p:spPr bwMode="auto">
            <a:xfrm>
              <a:off x="896617" y="3733117"/>
              <a:ext cx="1573043" cy="8529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110000"/>
                </a:lnSpc>
              </a:pPr>
              <a:r>
                <a:rPr kumimoji="1"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P2P</a:t>
              </a:r>
              <a:r>
                <a:rPr kumimoji="1"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体系</a:t>
              </a:r>
              <a:endParaRPr kumimoji="1"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  <a:p>
              <a:pPr algn="ctr">
                <a:lnSpc>
                  <a:spcPct val="110000"/>
                </a:lnSpc>
              </a:pPr>
              <a:r>
                <a:rPr kumimoji="1"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结构</a:t>
              </a:r>
            </a:p>
          </p:txBody>
        </p:sp>
      </p:grpSp>
      <p:grpSp>
        <p:nvGrpSpPr>
          <p:cNvPr id="51" name="组合 50"/>
          <p:cNvGrpSpPr/>
          <p:nvPr/>
        </p:nvGrpSpPr>
        <p:grpSpPr>
          <a:xfrm>
            <a:off x="8749031" y="2767636"/>
            <a:ext cx="1970425" cy="1970425"/>
            <a:chOff x="737414" y="3164436"/>
            <a:chExt cx="1900298" cy="1900298"/>
          </a:xfrm>
        </p:grpSpPr>
        <p:grpSp>
          <p:nvGrpSpPr>
            <p:cNvPr id="52" name="组合 51"/>
            <p:cNvGrpSpPr/>
            <p:nvPr/>
          </p:nvGrpSpPr>
          <p:grpSpPr>
            <a:xfrm>
              <a:off x="737414" y="3164436"/>
              <a:ext cx="1900298" cy="1900298"/>
              <a:chOff x="795138" y="3164436"/>
              <a:chExt cx="1900298" cy="1900298"/>
            </a:xfrm>
          </p:grpSpPr>
          <p:sp>
            <p:nvSpPr>
              <p:cNvPr id="54" name="椭圆 53"/>
              <p:cNvSpPr/>
              <p:nvPr/>
            </p:nvSpPr>
            <p:spPr>
              <a:xfrm>
                <a:off x="795138" y="3164436"/>
                <a:ext cx="1900298" cy="1900298"/>
              </a:xfrm>
              <a:prstGeom prst="ellipse">
                <a:avLst/>
              </a:prstGeom>
              <a:solidFill>
                <a:srgbClr val="009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  <p:sp>
            <p:nvSpPr>
              <p:cNvPr id="55" name="椭圆 54"/>
              <p:cNvSpPr/>
              <p:nvPr/>
            </p:nvSpPr>
            <p:spPr>
              <a:xfrm>
                <a:off x="866914" y="3240636"/>
                <a:ext cx="1747898" cy="1747898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</p:grpSp>
        <p:sp>
          <p:nvSpPr>
            <p:cNvPr id="53" name="Text Box 79"/>
            <p:cNvSpPr txBox="1">
              <a:spLocks noChangeArrowheads="1"/>
            </p:cNvSpPr>
            <p:nvPr/>
          </p:nvSpPr>
          <p:spPr bwMode="auto">
            <a:xfrm>
              <a:off x="809189" y="3733117"/>
              <a:ext cx="1747898" cy="8510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110000"/>
                </a:lnSpc>
              </a:pPr>
              <a:r>
                <a:rPr kumimoji="1" lang="zh-CN" altLang="en-US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混合体系</a:t>
              </a:r>
              <a:endParaRPr kumimoji="1" lang="en-US" altLang="zh-CN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  <a:p>
              <a:pPr algn="ctr">
                <a:lnSpc>
                  <a:spcPct val="110000"/>
                </a:lnSpc>
              </a:pPr>
              <a:r>
                <a:rPr kumimoji="1" lang="zh-CN" altLang="en-US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结构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/>
          <p:cNvGrpSpPr/>
          <p:nvPr/>
        </p:nvGrpSpPr>
        <p:grpSpPr>
          <a:xfrm>
            <a:off x="430213" y="0"/>
            <a:ext cx="4183721" cy="1428589"/>
            <a:chOff x="551030" y="-368704"/>
            <a:chExt cx="4183721" cy="1428589"/>
          </a:xfrm>
        </p:grpSpPr>
        <p:grpSp>
          <p:nvGrpSpPr>
            <p:cNvPr id="29" name="组合 28"/>
            <p:cNvGrpSpPr/>
            <p:nvPr/>
          </p:nvGrpSpPr>
          <p:grpSpPr>
            <a:xfrm>
              <a:off x="1201631" y="303925"/>
              <a:ext cx="3533120" cy="687997"/>
              <a:chOff x="1839058" y="967769"/>
              <a:chExt cx="3533120" cy="687997"/>
            </a:xfrm>
          </p:grpSpPr>
          <p:sp>
            <p:nvSpPr>
              <p:cNvPr id="31" name="矩形: 圆角 30"/>
              <p:cNvSpPr/>
              <p:nvPr/>
            </p:nvSpPr>
            <p:spPr>
              <a:xfrm>
                <a:off x="1839058" y="967769"/>
                <a:ext cx="3533120" cy="675443"/>
              </a:xfrm>
              <a:prstGeom prst="roundRect">
                <a:avLst>
                  <a:gd name="adj" fmla="val 50000"/>
                </a:avLst>
              </a:prstGeom>
              <a:solidFill>
                <a:srgbClr val="009FF6"/>
              </a:solidFill>
              <a:ln>
                <a:solidFill>
                  <a:schemeClr val="bg1"/>
                </a:solidFill>
              </a:ln>
              <a:effectLst>
                <a:outerShdw blurRad="63500" sx="101000" sy="101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solidFill>
                    <a:srgbClr val="00A3F8"/>
                  </a:solidFill>
                </a:endParaRPr>
              </a:p>
            </p:txBody>
          </p:sp>
          <p:sp>
            <p:nvSpPr>
              <p:cNvPr id="32" name="文本框 31"/>
              <p:cNvSpPr txBox="1"/>
              <p:nvPr/>
            </p:nvSpPr>
            <p:spPr>
              <a:xfrm>
                <a:off x="2786093" y="1009435"/>
                <a:ext cx="258608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3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文件分发</a:t>
                </a:r>
              </a:p>
            </p:txBody>
          </p:sp>
        </p:grpSp>
        <p:pic>
          <p:nvPicPr>
            <p:cNvPr id="30" name="图片 29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111"/>
            <a:stretch>
              <a:fillRect/>
            </a:stretch>
          </p:blipFill>
          <p:spPr>
            <a:xfrm>
              <a:off x="551030" y="-368704"/>
              <a:ext cx="1607162" cy="1428589"/>
            </a:xfrm>
            <a:prstGeom prst="rect">
              <a:avLst/>
            </a:prstGeom>
          </p:spPr>
        </p:pic>
      </p:grpSp>
      <p:grpSp>
        <p:nvGrpSpPr>
          <p:cNvPr id="84" name="组合 83"/>
          <p:cNvGrpSpPr/>
          <p:nvPr/>
        </p:nvGrpSpPr>
        <p:grpSpPr>
          <a:xfrm>
            <a:off x="1476760" y="1653987"/>
            <a:ext cx="1891092" cy="476221"/>
            <a:chOff x="1403750" y="3593123"/>
            <a:chExt cx="1891092" cy="476221"/>
          </a:xfrm>
        </p:grpSpPr>
        <p:grpSp>
          <p:nvGrpSpPr>
            <p:cNvPr id="85" name="组合 84"/>
            <p:cNvGrpSpPr/>
            <p:nvPr/>
          </p:nvGrpSpPr>
          <p:grpSpPr>
            <a:xfrm>
              <a:off x="1403750" y="3593123"/>
              <a:ext cx="490436" cy="476221"/>
              <a:chOff x="1403750" y="3593123"/>
              <a:chExt cx="808892" cy="785446"/>
            </a:xfrm>
          </p:grpSpPr>
          <p:sp>
            <p:nvSpPr>
              <p:cNvPr id="90" name="对话气泡: 椭圆形 89"/>
              <p:cNvSpPr/>
              <p:nvPr/>
            </p:nvSpPr>
            <p:spPr>
              <a:xfrm>
                <a:off x="1403750" y="3593123"/>
                <a:ext cx="808892" cy="785446"/>
              </a:xfrm>
              <a:prstGeom prst="wedgeEllipseCallout">
                <a:avLst>
                  <a:gd name="adj1" fmla="val 66124"/>
                  <a:gd name="adj2" fmla="val 2799"/>
                </a:avLst>
              </a:prstGeom>
              <a:solidFill>
                <a:srgbClr val="009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1" name="round-web-cam_17861"/>
              <p:cNvSpPr>
                <a:spLocks noChangeAspect="1"/>
              </p:cNvSpPr>
              <p:nvPr/>
            </p:nvSpPr>
            <p:spPr bwMode="auto">
              <a:xfrm>
                <a:off x="1567764" y="3705353"/>
                <a:ext cx="480863" cy="560986"/>
              </a:xfrm>
              <a:custGeom>
                <a:avLst/>
                <a:gdLst>
                  <a:gd name="connsiteX0" fmla="*/ 382866 w 517527"/>
                  <a:gd name="connsiteY0" fmla="*/ 485037 h 603758"/>
                  <a:gd name="connsiteX1" fmla="*/ 258763 w 517527"/>
                  <a:gd name="connsiteY1" fmla="*/ 516800 h 603758"/>
                  <a:gd name="connsiteX2" fmla="*/ 136617 w 517527"/>
                  <a:gd name="connsiteY2" fmla="*/ 486079 h 603758"/>
                  <a:gd name="connsiteX3" fmla="*/ 81214 w 517527"/>
                  <a:gd name="connsiteY3" fmla="*/ 525522 h 603758"/>
                  <a:gd name="connsiteX4" fmla="*/ 261371 w 517527"/>
                  <a:gd name="connsiteY4" fmla="*/ 581888 h 603758"/>
                  <a:gd name="connsiteX5" fmla="*/ 441658 w 517527"/>
                  <a:gd name="connsiteY5" fmla="*/ 525522 h 603758"/>
                  <a:gd name="connsiteX6" fmla="*/ 382866 w 517527"/>
                  <a:gd name="connsiteY6" fmla="*/ 485037 h 603758"/>
                  <a:gd name="connsiteX7" fmla="*/ 258870 w 517527"/>
                  <a:gd name="connsiteY7" fmla="*/ 184740 h 603758"/>
                  <a:gd name="connsiteX8" fmla="*/ 332717 w 517527"/>
                  <a:gd name="connsiteY8" fmla="*/ 258481 h 603758"/>
                  <a:gd name="connsiteX9" fmla="*/ 258870 w 517527"/>
                  <a:gd name="connsiteY9" fmla="*/ 332222 h 603758"/>
                  <a:gd name="connsiteX10" fmla="*/ 185023 w 517527"/>
                  <a:gd name="connsiteY10" fmla="*/ 258481 h 603758"/>
                  <a:gd name="connsiteX11" fmla="*/ 258870 w 517527"/>
                  <a:gd name="connsiteY11" fmla="*/ 184740 h 603758"/>
                  <a:gd name="connsiteX12" fmla="*/ 258763 w 517527"/>
                  <a:gd name="connsiteY12" fmla="*/ 147620 h 603758"/>
                  <a:gd name="connsiteX13" fmla="*/ 147697 w 517527"/>
                  <a:gd name="connsiteY13" fmla="*/ 258400 h 603758"/>
                  <a:gd name="connsiteX14" fmla="*/ 258763 w 517527"/>
                  <a:gd name="connsiteY14" fmla="*/ 369310 h 603758"/>
                  <a:gd name="connsiteX15" fmla="*/ 369830 w 517527"/>
                  <a:gd name="connsiteY15" fmla="*/ 258400 h 603758"/>
                  <a:gd name="connsiteX16" fmla="*/ 258763 w 517527"/>
                  <a:gd name="connsiteY16" fmla="*/ 147620 h 603758"/>
                  <a:gd name="connsiteX17" fmla="*/ 258112 w 517527"/>
                  <a:gd name="connsiteY17" fmla="*/ 80189 h 603758"/>
                  <a:gd name="connsiteX18" fmla="*/ 236342 w 517527"/>
                  <a:gd name="connsiteY18" fmla="*/ 102058 h 603758"/>
                  <a:gd name="connsiteX19" fmla="*/ 258112 w 517527"/>
                  <a:gd name="connsiteY19" fmla="*/ 123798 h 603758"/>
                  <a:gd name="connsiteX20" fmla="*/ 280012 w 517527"/>
                  <a:gd name="connsiteY20" fmla="*/ 102058 h 603758"/>
                  <a:gd name="connsiteX21" fmla="*/ 258112 w 517527"/>
                  <a:gd name="connsiteY21" fmla="*/ 80189 h 603758"/>
                  <a:gd name="connsiteX22" fmla="*/ 258763 w 517527"/>
                  <a:gd name="connsiteY22" fmla="*/ 0 h 603758"/>
                  <a:gd name="connsiteX23" fmla="*/ 517527 w 517527"/>
                  <a:gd name="connsiteY23" fmla="*/ 258400 h 603758"/>
                  <a:gd name="connsiteX24" fmla="*/ 406852 w 517527"/>
                  <a:gd name="connsiteY24" fmla="*/ 470197 h 603758"/>
                  <a:gd name="connsiteX25" fmla="*/ 463428 w 517527"/>
                  <a:gd name="connsiteY25" fmla="*/ 525522 h 603758"/>
                  <a:gd name="connsiteX26" fmla="*/ 261371 w 517527"/>
                  <a:gd name="connsiteY26" fmla="*/ 603758 h 603758"/>
                  <a:gd name="connsiteX27" fmla="*/ 59314 w 517527"/>
                  <a:gd name="connsiteY27" fmla="*/ 525522 h 603758"/>
                  <a:gd name="connsiteX28" fmla="*/ 112631 w 517527"/>
                  <a:gd name="connsiteY28" fmla="*/ 471499 h 603758"/>
                  <a:gd name="connsiteX29" fmla="*/ 0 w 517527"/>
                  <a:gd name="connsiteY29" fmla="*/ 258400 h 603758"/>
                  <a:gd name="connsiteX30" fmla="*/ 258763 w 517527"/>
                  <a:gd name="connsiteY30" fmla="*/ 0 h 603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517527" h="603758">
                    <a:moveTo>
                      <a:pt x="382866" y="485037"/>
                    </a:moveTo>
                    <a:cubicBezTo>
                      <a:pt x="345974" y="505345"/>
                      <a:pt x="303737" y="516800"/>
                      <a:pt x="258763" y="516800"/>
                    </a:cubicBezTo>
                    <a:cubicBezTo>
                      <a:pt x="214572" y="516800"/>
                      <a:pt x="172987" y="505735"/>
                      <a:pt x="136617" y="486079"/>
                    </a:cubicBezTo>
                    <a:cubicBezTo>
                      <a:pt x="102463" y="497013"/>
                      <a:pt x="81214" y="511984"/>
                      <a:pt x="81214" y="525522"/>
                    </a:cubicBezTo>
                    <a:cubicBezTo>
                      <a:pt x="81214" y="549084"/>
                      <a:pt x="149783" y="581888"/>
                      <a:pt x="261371" y="581888"/>
                    </a:cubicBezTo>
                    <a:cubicBezTo>
                      <a:pt x="373089" y="581888"/>
                      <a:pt x="441658" y="549084"/>
                      <a:pt x="441658" y="525522"/>
                    </a:cubicBezTo>
                    <a:cubicBezTo>
                      <a:pt x="441658" y="511593"/>
                      <a:pt x="418584" y="495972"/>
                      <a:pt x="382866" y="485037"/>
                    </a:cubicBezTo>
                    <a:close/>
                    <a:moveTo>
                      <a:pt x="258870" y="184740"/>
                    </a:moveTo>
                    <a:cubicBezTo>
                      <a:pt x="299655" y="184740"/>
                      <a:pt x="332717" y="217755"/>
                      <a:pt x="332717" y="258481"/>
                    </a:cubicBezTo>
                    <a:cubicBezTo>
                      <a:pt x="332717" y="299207"/>
                      <a:pt x="299655" y="332222"/>
                      <a:pt x="258870" y="332222"/>
                    </a:cubicBezTo>
                    <a:cubicBezTo>
                      <a:pt x="218085" y="332222"/>
                      <a:pt x="185023" y="299207"/>
                      <a:pt x="185023" y="258481"/>
                    </a:cubicBezTo>
                    <a:cubicBezTo>
                      <a:pt x="185023" y="217755"/>
                      <a:pt x="218085" y="184740"/>
                      <a:pt x="258870" y="184740"/>
                    </a:cubicBezTo>
                    <a:close/>
                    <a:moveTo>
                      <a:pt x="258763" y="147620"/>
                    </a:moveTo>
                    <a:cubicBezTo>
                      <a:pt x="197495" y="147620"/>
                      <a:pt x="147697" y="197347"/>
                      <a:pt x="147697" y="258400"/>
                    </a:cubicBezTo>
                    <a:cubicBezTo>
                      <a:pt x="147697" y="319583"/>
                      <a:pt x="197495" y="369310"/>
                      <a:pt x="258763" y="369310"/>
                    </a:cubicBezTo>
                    <a:cubicBezTo>
                      <a:pt x="320032" y="369310"/>
                      <a:pt x="369830" y="319453"/>
                      <a:pt x="369830" y="258400"/>
                    </a:cubicBezTo>
                    <a:cubicBezTo>
                      <a:pt x="369830" y="197347"/>
                      <a:pt x="320032" y="147620"/>
                      <a:pt x="258763" y="147620"/>
                    </a:cubicBezTo>
                    <a:close/>
                    <a:moveTo>
                      <a:pt x="258112" y="80189"/>
                    </a:moveTo>
                    <a:cubicBezTo>
                      <a:pt x="246119" y="80189"/>
                      <a:pt x="236342" y="89952"/>
                      <a:pt x="236342" y="102058"/>
                    </a:cubicBezTo>
                    <a:cubicBezTo>
                      <a:pt x="236342" y="114034"/>
                      <a:pt x="246119" y="123798"/>
                      <a:pt x="258112" y="123798"/>
                    </a:cubicBezTo>
                    <a:cubicBezTo>
                      <a:pt x="270235" y="123798"/>
                      <a:pt x="280012" y="114034"/>
                      <a:pt x="280012" y="102058"/>
                    </a:cubicBezTo>
                    <a:cubicBezTo>
                      <a:pt x="280012" y="89952"/>
                      <a:pt x="270235" y="80189"/>
                      <a:pt x="258112" y="80189"/>
                    </a:cubicBezTo>
                    <a:close/>
                    <a:moveTo>
                      <a:pt x="258763" y="0"/>
                    </a:moveTo>
                    <a:cubicBezTo>
                      <a:pt x="401507" y="0"/>
                      <a:pt x="517527" y="115857"/>
                      <a:pt x="517527" y="258400"/>
                    </a:cubicBezTo>
                    <a:cubicBezTo>
                      <a:pt x="517527" y="346009"/>
                      <a:pt x="473726" y="423464"/>
                      <a:pt x="406852" y="470197"/>
                    </a:cubicBezTo>
                    <a:cubicBezTo>
                      <a:pt x="443483" y="484386"/>
                      <a:pt x="463428" y="503652"/>
                      <a:pt x="463428" y="525522"/>
                    </a:cubicBezTo>
                    <a:cubicBezTo>
                      <a:pt x="463428" y="576291"/>
                      <a:pt x="359401" y="603758"/>
                      <a:pt x="261371" y="603758"/>
                    </a:cubicBezTo>
                    <a:cubicBezTo>
                      <a:pt x="163471" y="603758"/>
                      <a:pt x="59314" y="576291"/>
                      <a:pt x="59314" y="525522"/>
                    </a:cubicBezTo>
                    <a:cubicBezTo>
                      <a:pt x="59314" y="504434"/>
                      <a:pt x="78085" y="485688"/>
                      <a:pt x="112631" y="471499"/>
                    </a:cubicBezTo>
                    <a:cubicBezTo>
                      <a:pt x="44713" y="424896"/>
                      <a:pt x="0" y="346790"/>
                      <a:pt x="0" y="258400"/>
                    </a:cubicBezTo>
                    <a:cubicBezTo>
                      <a:pt x="0" y="115857"/>
                      <a:pt x="116020" y="0"/>
                      <a:pt x="25876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</p:sp>
        </p:grpSp>
        <p:sp>
          <p:nvSpPr>
            <p:cNvPr id="89" name="Text Box 79"/>
            <p:cNvSpPr txBox="1">
              <a:spLocks noChangeArrowheads="1"/>
            </p:cNvSpPr>
            <p:nvPr/>
          </p:nvSpPr>
          <p:spPr bwMode="auto">
            <a:xfrm>
              <a:off x="1985931" y="3593123"/>
              <a:ext cx="1308911" cy="47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10000"/>
                </a:lnSpc>
              </a:pPr>
              <a:r>
                <a:rPr kumimoji="1" lang="en-US" altLang="zh-CN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C/S</a:t>
              </a:r>
              <a:r>
                <a:rPr kumimoji="1"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模式</a:t>
              </a:r>
            </a:p>
          </p:txBody>
        </p:sp>
      </p:grpSp>
      <p:grpSp>
        <p:nvGrpSpPr>
          <p:cNvPr id="114" name="组合 113"/>
          <p:cNvGrpSpPr/>
          <p:nvPr/>
        </p:nvGrpSpPr>
        <p:grpSpPr>
          <a:xfrm>
            <a:off x="1476760" y="3798103"/>
            <a:ext cx="2260060" cy="476221"/>
            <a:chOff x="1403750" y="3593123"/>
            <a:chExt cx="2260060" cy="476221"/>
          </a:xfrm>
        </p:grpSpPr>
        <p:grpSp>
          <p:nvGrpSpPr>
            <p:cNvPr id="115" name="组合 114"/>
            <p:cNvGrpSpPr/>
            <p:nvPr/>
          </p:nvGrpSpPr>
          <p:grpSpPr>
            <a:xfrm>
              <a:off x="1403750" y="3593123"/>
              <a:ext cx="490436" cy="476221"/>
              <a:chOff x="1403750" y="3593123"/>
              <a:chExt cx="808892" cy="785446"/>
            </a:xfrm>
          </p:grpSpPr>
          <p:sp>
            <p:nvSpPr>
              <p:cNvPr id="119" name="对话气泡: 椭圆形 118"/>
              <p:cNvSpPr/>
              <p:nvPr/>
            </p:nvSpPr>
            <p:spPr>
              <a:xfrm>
                <a:off x="1403750" y="3593123"/>
                <a:ext cx="808892" cy="785446"/>
              </a:xfrm>
              <a:prstGeom prst="wedgeEllipseCallout">
                <a:avLst>
                  <a:gd name="adj1" fmla="val 66124"/>
                  <a:gd name="adj2" fmla="val 2799"/>
                </a:avLst>
              </a:prstGeom>
              <a:solidFill>
                <a:srgbClr val="009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0" name="round-web-cam_17861"/>
              <p:cNvSpPr>
                <a:spLocks noChangeAspect="1"/>
              </p:cNvSpPr>
              <p:nvPr/>
            </p:nvSpPr>
            <p:spPr bwMode="auto">
              <a:xfrm>
                <a:off x="1567764" y="3705353"/>
                <a:ext cx="480863" cy="560986"/>
              </a:xfrm>
              <a:custGeom>
                <a:avLst/>
                <a:gdLst>
                  <a:gd name="connsiteX0" fmla="*/ 382866 w 517527"/>
                  <a:gd name="connsiteY0" fmla="*/ 485037 h 603758"/>
                  <a:gd name="connsiteX1" fmla="*/ 258763 w 517527"/>
                  <a:gd name="connsiteY1" fmla="*/ 516800 h 603758"/>
                  <a:gd name="connsiteX2" fmla="*/ 136617 w 517527"/>
                  <a:gd name="connsiteY2" fmla="*/ 486079 h 603758"/>
                  <a:gd name="connsiteX3" fmla="*/ 81214 w 517527"/>
                  <a:gd name="connsiteY3" fmla="*/ 525522 h 603758"/>
                  <a:gd name="connsiteX4" fmla="*/ 261371 w 517527"/>
                  <a:gd name="connsiteY4" fmla="*/ 581888 h 603758"/>
                  <a:gd name="connsiteX5" fmla="*/ 441658 w 517527"/>
                  <a:gd name="connsiteY5" fmla="*/ 525522 h 603758"/>
                  <a:gd name="connsiteX6" fmla="*/ 382866 w 517527"/>
                  <a:gd name="connsiteY6" fmla="*/ 485037 h 603758"/>
                  <a:gd name="connsiteX7" fmla="*/ 258870 w 517527"/>
                  <a:gd name="connsiteY7" fmla="*/ 184740 h 603758"/>
                  <a:gd name="connsiteX8" fmla="*/ 332717 w 517527"/>
                  <a:gd name="connsiteY8" fmla="*/ 258481 h 603758"/>
                  <a:gd name="connsiteX9" fmla="*/ 258870 w 517527"/>
                  <a:gd name="connsiteY9" fmla="*/ 332222 h 603758"/>
                  <a:gd name="connsiteX10" fmla="*/ 185023 w 517527"/>
                  <a:gd name="connsiteY10" fmla="*/ 258481 h 603758"/>
                  <a:gd name="connsiteX11" fmla="*/ 258870 w 517527"/>
                  <a:gd name="connsiteY11" fmla="*/ 184740 h 603758"/>
                  <a:gd name="connsiteX12" fmla="*/ 258763 w 517527"/>
                  <a:gd name="connsiteY12" fmla="*/ 147620 h 603758"/>
                  <a:gd name="connsiteX13" fmla="*/ 147697 w 517527"/>
                  <a:gd name="connsiteY13" fmla="*/ 258400 h 603758"/>
                  <a:gd name="connsiteX14" fmla="*/ 258763 w 517527"/>
                  <a:gd name="connsiteY14" fmla="*/ 369310 h 603758"/>
                  <a:gd name="connsiteX15" fmla="*/ 369830 w 517527"/>
                  <a:gd name="connsiteY15" fmla="*/ 258400 h 603758"/>
                  <a:gd name="connsiteX16" fmla="*/ 258763 w 517527"/>
                  <a:gd name="connsiteY16" fmla="*/ 147620 h 603758"/>
                  <a:gd name="connsiteX17" fmla="*/ 258112 w 517527"/>
                  <a:gd name="connsiteY17" fmla="*/ 80189 h 603758"/>
                  <a:gd name="connsiteX18" fmla="*/ 236342 w 517527"/>
                  <a:gd name="connsiteY18" fmla="*/ 102058 h 603758"/>
                  <a:gd name="connsiteX19" fmla="*/ 258112 w 517527"/>
                  <a:gd name="connsiteY19" fmla="*/ 123798 h 603758"/>
                  <a:gd name="connsiteX20" fmla="*/ 280012 w 517527"/>
                  <a:gd name="connsiteY20" fmla="*/ 102058 h 603758"/>
                  <a:gd name="connsiteX21" fmla="*/ 258112 w 517527"/>
                  <a:gd name="connsiteY21" fmla="*/ 80189 h 603758"/>
                  <a:gd name="connsiteX22" fmla="*/ 258763 w 517527"/>
                  <a:gd name="connsiteY22" fmla="*/ 0 h 603758"/>
                  <a:gd name="connsiteX23" fmla="*/ 517527 w 517527"/>
                  <a:gd name="connsiteY23" fmla="*/ 258400 h 603758"/>
                  <a:gd name="connsiteX24" fmla="*/ 406852 w 517527"/>
                  <a:gd name="connsiteY24" fmla="*/ 470197 h 603758"/>
                  <a:gd name="connsiteX25" fmla="*/ 463428 w 517527"/>
                  <a:gd name="connsiteY25" fmla="*/ 525522 h 603758"/>
                  <a:gd name="connsiteX26" fmla="*/ 261371 w 517527"/>
                  <a:gd name="connsiteY26" fmla="*/ 603758 h 603758"/>
                  <a:gd name="connsiteX27" fmla="*/ 59314 w 517527"/>
                  <a:gd name="connsiteY27" fmla="*/ 525522 h 603758"/>
                  <a:gd name="connsiteX28" fmla="*/ 112631 w 517527"/>
                  <a:gd name="connsiteY28" fmla="*/ 471499 h 603758"/>
                  <a:gd name="connsiteX29" fmla="*/ 0 w 517527"/>
                  <a:gd name="connsiteY29" fmla="*/ 258400 h 603758"/>
                  <a:gd name="connsiteX30" fmla="*/ 258763 w 517527"/>
                  <a:gd name="connsiteY30" fmla="*/ 0 h 603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517527" h="603758">
                    <a:moveTo>
                      <a:pt x="382866" y="485037"/>
                    </a:moveTo>
                    <a:cubicBezTo>
                      <a:pt x="345974" y="505345"/>
                      <a:pt x="303737" y="516800"/>
                      <a:pt x="258763" y="516800"/>
                    </a:cubicBezTo>
                    <a:cubicBezTo>
                      <a:pt x="214572" y="516800"/>
                      <a:pt x="172987" y="505735"/>
                      <a:pt x="136617" y="486079"/>
                    </a:cubicBezTo>
                    <a:cubicBezTo>
                      <a:pt x="102463" y="497013"/>
                      <a:pt x="81214" y="511984"/>
                      <a:pt x="81214" y="525522"/>
                    </a:cubicBezTo>
                    <a:cubicBezTo>
                      <a:pt x="81214" y="549084"/>
                      <a:pt x="149783" y="581888"/>
                      <a:pt x="261371" y="581888"/>
                    </a:cubicBezTo>
                    <a:cubicBezTo>
                      <a:pt x="373089" y="581888"/>
                      <a:pt x="441658" y="549084"/>
                      <a:pt x="441658" y="525522"/>
                    </a:cubicBezTo>
                    <a:cubicBezTo>
                      <a:pt x="441658" y="511593"/>
                      <a:pt x="418584" y="495972"/>
                      <a:pt x="382866" y="485037"/>
                    </a:cubicBezTo>
                    <a:close/>
                    <a:moveTo>
                      <a:pt x="258870" y="184740"/>
                    </a:moveTo>
                    <a:cubicBezTo>
                      <a:pt x="299655" y="184740"/>
                      <a:pt x="332717" y="217755"/>
                      <a:pt x="332717" y="258481"/>
                    </a:cubicBezTo>
                    <a:cubicBezTo>
                      <a:pt x="332717" y="299207"/>
                      <a:pt x="299655" y="332222"/>
                      <a:pt x="258870" y="332222"/>
                    </a:cubicBezTo>
                    <a:cubicBezTo>
                      <a:pt x="218085" y="332222"/>
                      <a:pt x="185023" y="299207"/>
                      <a:pt x="185023" y="258481"/>
                    </a:cubicBezTo>
                    <a:cubicBezTo>
                      <a:pt x="185023" y="217755"/>
                      <a:pt x="218085" y="184740"/>
                      <a:pt x="258870" y="184740"/>
                    </a:cubicBezTo>
                    <a:close/>
                    <a:moveTo>
                      <a:pt x="258763" y="147620"/>
                    </a:moveTo>
                    <a:cubicBezTo>
                      <a:pt x="197495" y="147620"/>
                      <a:pt x="147697" y="197347"/>
                      <a:pt x="147697" y="258400"/>
                    </a:cubicBezTo>
                    <a:cubicBezTo>
                      <a:pt x="147697" y="319583"/>
                      <a:pt x="197495" y="369310"/>
                      <a:pt x="258763" y="369310"/>
                    </a:cubicBezTo>
                    <a:cubicBezTo>
                      <a:pt x="320032" y="369310"/>
                      <a:pt x="369830" y="319453"/>
                      <a:pt x="369830" y="258400"/>
                    </a:cubicBezTo>
                    <a:cubicBezTo>
                      <a:pt x="369830" y="197347"/>
                      <a:pt x="320032" y="147620"/>
                      <a:pt x="258763" y="147620"/>
                    </a:cubicBezTo>
                    <a:close/>
                    <a:moveTo>
                      <a:pt x="258112" y="80189"/>
                    </a:moveTo>
                    <a:cubicBezTo>
                      <a:pt x="246119" y="80189"/>
                      <a:pt x="236342" y="89952"/>
                      <a:pt x="236342" y="102058"/>
                    </a:cubicBezTo>
                    <a:cubicBezTo>
                      <a:pt x="236342" y="114034"/>
                      <a:pt x="246119" y="123798"/>
                      <a:pt x="258112" y="123798"/>
                    </a:cubicBezTo>
                    <a:cubicBezTo>
                      <a:pt x="270235" y="123798"/>
                      <a:pt x="280012" y="114034"/>
                      <a:pt x="280012" y="102058"/>
                    </a:cubicBezTo>
                    <a:cubicBezTo>
                      <a:pt x="280012" y="89952"/>
                      <a:pt x="270235" y="80189"/>
                      <a:pt x="258112" y="80189"/>
                    </a:cubicBezTo>
                    <a:close/>
                    <a:moveTo>
                      <a:pt x="258763" y="0"/>
                    </a:moveTo>
                    <a:cubicBezTo>
                      <a:pt x="401507" y="0"/>
                      <a:pt x="517527" y="115857"/>
                      <a:pt x="517527" y="258400"/>
                    </a:cubicBezTo>
                    <a:cubicBezTo>
                      <a:pt x="517527" y="346009"/>
                      <a:pt x="473726" y="423464"/>
                      <a:pt x="406852" y="470197"/>
                    </a:cubicBezTo>
                    <a:cubicBezTo>
                      <a:pt x="443483" y="484386"/>
                      <a:pt x="463428" y="503652"/>
                      <a:pt x="463428" y="525522"/>
                    </a:cubicBezTo>
                    <a:cubicBezTo>
                      <a:pt x="463428" y="576291"/>
                      <a:pt x="359401" y="603758"/>
                      <a:pt x="261371" y="603758"/>
                    </a:cubicBezTo>
                    <a:cubicBezTo>
                      <a:pt x="163471" y="603758"/>
                      <a:pt x="59314" y="576291"/>
                      <a:pt x="59314" y="525522"/>
                    </a:cubicBezTo>
                    <a:cubicBezTo>
                      <a:pt x="59314" y="504434"/>
                      <a:pt x="78085" y="485688"/>
                      <a:pt x="112631" y="471499"/>
                    </a:cubicBezTo>
                    <a:cubicBezTo>
                      <a:pt x="44713" y="424896"/>
                      <a:pt x="0" y="346790"/>
                      <a:pt x="0" y="258400"/>
                    </a:cubicBezTo>
                    <a:cubicBezTo>
                      <a:pt x="0" y="115857"/>
                      <a:pt x="116020" y="0"/>
                      <a:pt x="25876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</p:sp>
        </p:grpSp>
        <p:sp>
          <p:nvSpPr>
            <p:cNvPr id="116" name="Text Box 79"/>
            <p:cNvSpPr txBox="1">
              <a:spLocks noChangeArrowheads="1"/>
            </p:cNvSpPr>
            <p:nvPr/>
          </p:nvSpPr>
          <p:spPr bwMode="auto">
            <a:xfrm>
              <a:off x="1985932" y="3593123"/>
              <a:ext cx="1677878" cy="47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10000"/>
                </a:lnSpc>
              </a:pPr>
              <a:r>
                <a:rPr kumimoji="1" lang="en-US" altLang="zh-CN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P2P</a:t>
              </a:r>
              <a:r>
                <a:rPr kumimoji="1"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模式</a:t>
              </a:r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1365179" y="4591272"/>
            <a:ext cx="4471191" cy="1429282"/>
            <a:chOff x="1955094" y="2494202"/>
            <a:chExt cx="4471191" cy="1429282"/>
          </a:xfrm>
        </p:grpSpPr>
        <p:grpSp>
          <p:nvGrpSpPr>
            <p:cNvPr id="44" name="组合 43"/>
            <p:cNvGrpSpPr/>
            <p:nvPr/>
          </p:nvGrpSpPr>
          <p:grpSpPr>
            <a:xfrm>
              <a:off x="1955094" y="2494202"/>
              <a:ext cx="4471191" cy="1429282"/>
              <a:chOff x="4650627" y="2375498"/>
              <a:chExt cx="4551835" cy="969015"/>
            </a:xfrm>
          </p:grpSpPr>
          <p:sp>
            <p:nvSpPr>
              <p:cNvPr id="46" name="矩形: 圆角 45"/>
              <p:cNvSpPr/>
              <p:nvPr/>
            </p:nvSpPr>
            <p:spPr>
              <a:xfrm>
                <a:off x="4650627" y="2375498"/>
                <a:ext cx="4551835" cy="969015"/>
              </a:xfrm>
              <a:prstGeom prst="roundRect">
                <a:avLst>
                  <a:gd name="adj" fmla="val 12368"/>
                </a:avLst>
              </a:prstGeom>
              <a:solidFill>
                <a:srgbClr val="FEF6E5"/>
              </a:solidFill>
              <a:ln w="19050">
                <a:solidFill>
                  <a:srgbClr val="FDECC7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67497" tIns="33748" rIns="67497" bIns="33748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 sz="900"/>
              </a:p>
            </p:txBody>
          </p:sp>
          <p:sp>
            <p:nvSpPr>
              <p:cNvPr id="47" name="文本框 46"/>
              <p:cNvSpPr txBox="1"/>
              <p:nvPr/>
            </p:nvSpPr>
            <p:spPr>
              <a:xfrm>
                <a:off x="4732797" y="2451088"/>
                <a:ext cx="4174725" cy="6254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altLang="zh-CN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endParaRPr>
              </a:p>
            </p:txBody>
          </p:sp>
        </p:grpSp>
        <p:graphicFrame>
          <p:nvGraphicFramePr>
            <p:cNvPr id="45" name="Object 7"/>
            <p:cNvGraphicFramePr>
              <a:graphicFrameLocks noChangeAspect="1"/>
            </p:cNvGraphicFramePr>
            <p:nvPr/>
          </p:nvGraphicFramePr>
          <p:xfrm>
            <a:off x="2188545" y="2630898"/>
            <a:ext cx="3898800" cy="11808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68" name="Equation" r:id="rId5" imgW="93573600" imgH="28346400" progId="Equation.DSMT4">
                    <p:embed/>
                  </p:oleObj>
                </mc:Choice>
                <mc:Fallback>
                  <p:oleObj name="Equation" r:id="rId5" imgW="93573600" imgH="28346400" progId="Equation.DSMT4">
                    <p:embed/>
                    <p:pic>
                      <p:nvPicPr>
                        <p:cNvPr id="0" name="Object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188545" y="2630898"/>
                          <a:ext cx="3898800" cy="11808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" name="组合 2"/>
          <p:cNvGrpSpPr/>
          <p:nvPr/>
        </p:nvGrpSpPr>
        <p:grpSpPr>
          <a:xfrm>
            <a:off x="1365180" y="2447155"/>
            <a:ext cx="4559194" cy="1034001"/>
            <a:chOff x="2048640" y="2413442"/>
            <a:chExt cx="4559194" cy="1034001"/>
          </a:xfrm>
        </p:grpSpPr>
        <p:grpSp>
          <p:nvGrpSpPr>
            <p:cNvPr id="37" name="组合 36"/>
            <p:cNvGrpSpPr/>
            <p:nvPr/>
          </p:nvGrpSpPr>
          <p:grpSpPr>
            <a:xfrm>
              <a:off x="2048640" y="2413442"/>
              <a:ext cx="4559194" cy="1034001"/>
              <a:chOff x="4650628" y="2375498"/>
              <a:chExt cx="4256894" cy="701025"/>
            </a:xfrm>
          </p:grpSpPr>
          <p:sp>
            <p:nvSpPr>
              <p:cNvPr id="38" name="矩形: 圆角 37"/>
              <p:cNvSpPr/>
              <p:nvPr/>
            </p:nvSpPr>
            <p:spPr>
              <a:xfrm>
                <a:off x="4650628" y="2375498"/>
                <a:ext cx="4174725" cy="701023"/>
              </a:xfrm>
              <a:prstGeom prst="roundRect">
                <a:avLst>
                  <a:gd name="adj" fmla="val 12368"/>
                </a:avLst>
              </a:prstGeom>
              <a:solidFill>
                <a:srgbClr val="FEF6E5"/>
              </a:solidFill>
              <a:ln w="19050">
                <a:solidFill>
                  <a:srgbClr val="FDECC7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67497" tIns="33748" rIns="67497" bIns="33748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 sz="900"/>
              </a:p>
            </p:txBody>
          </p:sp>
          <p:sp>
            <p:nvSpPr>
              <p:cNvPr id="39" name="文本框 38"/>
              <p:cNvSpPr txBox="1"/>
              <p:nvPr/>
            </p:nvSpPr>
            <p:spPr>
              <a:xfrm>
                <a:off x="4732797" y="2451088"/>
                <a:ext cx="4174725" cy="6254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altLang="zh-CN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endParaRPr>
              </a:p>
            </p:txBody>
          </p:sp>
        </p:grpSp>
        <p:graphicFrame>
          <p:nvGraphicFramePr>
            <p:cNvPr id="48" name="Object 7"/>
            <p:cNvGraphicFramePr>
              <a:graphicFrameLocks noChangeAspect="1"/>
            </p:cNvGraphicFramePr>
            <p:nvPr/>
          </p:nvGraphicFramePr>
          <p:xfrm>
            <a:off x="2149621" y="2543151"/>
            <a:ext cx="4305300" cy="8112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69" name="Equation" r:id="rId7" imgW="103327200" imgH="19507200" progId="Equation.DSMT4">
                    <p:embed/>
                  </p:oleObj>
                </mc:Choice>
                <mc:Fallback>
                  <p:oleObj name="Equation" r:id="rId7" imgW="103327200" imgH="19507200" progId="Equation.DSMT4">
                    <p:embed/>
                    <p:pic>
                      <p:nvPicPr>
                        <p:cNvPr id="0" name="Object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149621" y="2543151"/>
                          <a:ext cx="4305300" cy="81121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pic>
        <p:nvPicPr>
          <p:cNvPr id="50" name="图片 6" descr="ch2_文件分发.jpg"/>
          <p:cNvPicPr>
            <a:picLocks noChangeAspect="1"/>
          </p:cNvPicPr>
          <p:nvPr/>
        </p:nvPicPr>
        <p:blipFill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9834" y="1722032"/>
            <a:ext cx="5779389" cy="44755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6" presetClass="emph" presetSubtype="0" repeatCount="2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26" presetClass="emph" presetSubtype="0" repeatCount="2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 tmFilter="0, 0; .2, .5; .8, .5; 1, 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2" dur="250" autoRev="1" fill="hold"/>
                                        <p:tgtEl>
                                          <p:spTgt spid="4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/>
          <p:cNvGrpSpPr/>
          <p:nvPr/>
        </p:nvGrpSpPr>
        <p:grpSpPr>
          <a:xfrm>
            <a:off x="430213" y="0"/>
            <a:ext cx="4183721" cy="1428589"/>
            <a:chOff x="551030" y="-368704"/>
            <a:chExt cx="4183721" cy="1428589"/>
          </a:xfrm>
        </p:grpSpPr>
        <p:grpSp>
          <p:nvGrpSpPr>
            <p:cNvPr id="29" name="组合 28"/>
            <p:cNvGrpSpPr/>
            <p:nvPr/>
          </p:nvGrpSpPr>
          <p:grpSpPr>
            <a:xfrm>
              <a:off x="1201631" y="303925"/>
              <a:ext cx="3533120" cy="687997"/>
              <a:chOff x="1839058" y="967769"/>
              <a:chExt cx="3533120" cy="687997"/>
            </a:xfrm>
          </p:grpSpPr>
          <p:sp>
            <p:nvSpPr>
              <p:cNvPr id="31" name="矩形: 圆角 30"/>
              <p:cNvSpPr/>
              <p:nvPr/>
            </p:nvSpPr>
            <p:spPr>
              <a:xfrm>
                <a:off x="1839058" y="967769"/>
                <a:ext cx="3533120" cy="675443"/>
              </a:xfrm>
              <a:prstGeom prst="roundRect">
                <a:avLst>
                  <a:gd name="adj" fmla="val 50000"/>
                </a:avLst>
              </a:prstGeom>
              <a:solidFill>
                <a:srgbClr val="009FF6"/>
              </a:solidFill>
              <a:ln>
                <a:solidFill>
                  <a:schemeClr val="bg1"/>
                </a:solidFill>
              </a:ln>
              <a:effectLst>
                <a:outerShdw blurRad="63500" sx="101000" sy="101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solidFill>
                    <a:srgbClr val="00A3F8"/>
                  </a:solidFill>
                </a:endParaRPr>
              </a:p>
            </p:txBody>
          </p:sp>
          <p:sp>
            <p:nvSpPr>
              <p:cNvPr id="32" name="文本框 31"/>
              <p:cNvSpPr txBox="1"/>
              <p:nvPr/>
            </p:nvSpPr>
            <p:spPr>
              <a:xfrm>
                <a:off x="2786093" y="1009435"/>
                <a:ext cx="258608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3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文件分发</a:t>
                </a:r>
              </a:p>
            </p:txBody>
          </p:sp>
        </p:grpSp>
        <p:pic>
          <p:nvPicPr>
            <p:cNvPr id="30" name="图片 29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111"/>
            <a:stretch>
              <a:fillRect/>
            </a:stretch>
          </p:blipFill>
          <p:spPr>
            <a:xfrm>
              <a:off x="551030" y="-368704"/>
              <a:ext cx="1607162" cy="1428589"/>
            </a:xfrm>
            <a:prstGeom prst="rect">
              <a:avLst/>
            </a:prstGeom>
          </p:spPr>
        </p:pic>
      </p:grpSp>
      <p:grpSp>
        <p:nvGrpSpPr>
          <p:cNvPr id="84" name="组合 83"/>
          <p:cNvGrpSpPr/>
          <p:nvPr/>
        </p:nvGrpSpPr>
        <p:grpSpPr>
          <a:xfrm>
            <a:off x="1245447" y="1684107"/>
            <a:ext cx="5468481" cy="476221"/>
            <a:chOff x="1403750" y="3593123"/>
            <a:chExt cx="5468481" cy="476221"/>
          </a:xfrm>
        </p:grpSpPr>
        <p:grpSp>
          <p:nvGrpSpPr>
            <p:cNvPr id="85" name="组合 84"/>
            <p:cNvGrpSpPr/>
            <p:nvPr/>
          </p:nvGrpSpPr>
          <p:grpSpPr>
            <a:xfrm>
              <a:off x="1403750" y="3593123"/>
              <a:ext cx="490436" cy="476221"/>
              <a:chOff x="1403750" y="3593123"/>
              <a:chExt cx="808892" cy="785446"/>
            </a:xfrm>
          </p:grpSpPr>
          <p:sp>
            <p:nvSpPr>
              <p:cNvPr id="90" name="对话气泡: 椭圆形 89"/>
              <p:cNvSpPr/>
              <p:nvPr/>
            </p:nvSpPr>
            <p:spPr>
              <a:xfrm>
                <a:off x="1403750" y="3593123"/>
                <a:ext cx="808892" cy="785446"/>
              </a:xfrm>
              <a:prstGeom prst="wedgeEllipseCallout">
                <a:avLst>
                  <a:gd name="adj1" fmla="val 66124"/>
                  <a:gd name="adj2" fmla="val 2799"/>
                </a:avLst>
              </a:prstGeom>
              <a:solidFill>
                <a:srgbClr val="009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1" name="round-web-cam_17861"/>
              <p:cNvSpPr>
                <a:spLocks noChangeAspect="1"/>
              </p:cNvSpPr>
              <p:nvPr/>
            </p:nvSpPr>
            <p:spPr bwMode="auto">
              <a:xfrm>
                <a:off x="1567764" y="3705353"/>
                <a:ext cx="480863" cy="560986"/>
              </a:xfrm>
              <a:custGeom>
                <a:avLst/>
                <a:gdLst>
                  <a:gd name="connsiteX0" fmla="*/ 382866 w 517527"/>
                  <a:gd name="connsiteY0" fmla="*/ 485037 h 603758"/>
                  <a:gd name="connsiteX1" fmla="*/ 258763 w 517527"/>
                  <a:gd name="connsiteY1" fmla="*/ 516800 h 603758"/>
                  <a:gd name="connsiteX2" fmla="*/ 136617 w 517527"/>
                  <a:gd name="connsiteY2" fmla="*/ 486079 h 603758"/>
                  <a:gd name="connsiteX3" fmla="*/ 81214 w 517527"/>
                  <a:gd name="connsiteY3" fmla="*/ 525522 h 603758"/>
                  <a:gd name="connsiteX4" fmla="*/ 261371 w 517527"/>
                  <a:gd name="connsiteY4" fmla="*/ 581888 h 603758"/>
                  <a:gd name="connsiteX5" fmla="*/ 441658 w 517527"/>
                  <a:gd name="connsiteY5" fmla="*/ 525522 h 603758"/>
                  <a:gd name="connsiteX6" fmla="*/ 382866 w 517527"/>
                  <a:gd name="connsiteY6" fmla="*/ 485037 h 603758"/>
                  <a:gd name="connsiteX7" fmla="*/ 258870 w 517527"/>
                  <a:gd name="connsiteY7" fmla="*/ 184740 h 603758"/>
                  <a:gd name="connsiteX8" fmla="*/ 332717 w 517527"/>
                  <a:gd name="connsiteY8" fmla="*/ 258481 h 603758"/>
                  <a:gd name="connsiteX9" fmla="*/ 258870 w 517527"/>
                  <a:gd name="connsiteY9" fmla="*/ 332222 h 603758"/>
                  <a:gd name="connsiteX10" fmla="*/ 185023 w 517527"/>
                  <a:gd name="connsiteY10" fmla="*/ 258481 h 603758"/>
                  <a:gd name="connsiteX11" fmla="*/ 258870 w 517527"/>
                  <a:gd name="connsiteY11" fmla="*/ 184740 h 603758"/>
                  <a:gd name="connsiteX12" fmla="*/ 258763 w 517527"/>
                  <a:gd name="connsiteY12" fmla="*/ 147620 h 603758"/>
                  <a:gd name="connsiteX13" fmla="*/ 147697 w 517527"/>
                  <a:gd name="connsiteY13" fmla="*/ 258400 h 603758"/>
                  <a:gd name="connsiteX14" fmla="*/ 258763 w 517527"/>
                  <a:gd name="connsiteY14" fmla="*/ 369310 h 603758"/>
                  <a:gd name="connsiteX15" fmla="*/ 369830 w 517527"/>
                  <a:gd name="connsiteY15" fmla="*/ 258400 h 603758"/>
                  <a:gd name="connsiteX16" fmla="*/ 258763 w 517527"/>
                  <a:gd name="connsiteY16" fmla="*/ 147620 h 603758"/>
                  <a:gd name="connsiteX17" fmla="*/ 258112 w 517527"/>
                  <a:gd name="connsiteY17" fmla="*/ 80189 h 603758"/>
                  <a:gd name="connsiteX18" fmla="*/ 236342 w 517527"/>
                  <a:gd name="connsiteY18" fmla="*/ 102058 h 603758"/>
                  <a:gd name="connsiteX19" fmla="*/ 258112 w 517527"/>
                  <a:gd name="connsiteY19" fmla="*/ 123798 h 603758"/>
                  <a:gd name="connsiteX20" fmla="*/ 280012 w 517527"/>
                  <a:gd name="connsiteY20" fmla="*/ 102058 h 603758"/>
                  <a:gd name="connsiteX21" fmla="*/ 258112 w 517527"/>
                  <a:gd name="connsiteY21" fmla="*/ 80189 h 603758"/>
                  <a:gd name="connsiteX22" fmla="*/ 258763 w 517527"/>
                  <a:gd name="connsiteY22" fmla="*/ 0 h 603758"/>
                  <a:gd name="connsiteX23" fmla="*/ 517527 w 517527"/>
                  <a:gd name="connsiteY23" fmla="*/ 258400 h 603758"/>
                  <a:gd name="connsiteX24" fmla="*/ 406852 w 517527"/>
                  <a:gd name="connsiteY24" fmla="*/ 470197 h 603758"/>
                  <a:gd name="connsiteX25" fmla="*/ 463428 w 517527"/>
                  <a:gd name="connsiteY25" fmla="*/ 525522 h 603758"/>
                  <a:gd name="connsiteX26" fmla="*/ 261371 w 517527"/>
                  <a:gd name="connsiteY26" fmla="*/ 603758 h 603758"/>
                  <a:gd name="connsiteX27" fmla="*/ 59314 w 517527"/>
                  <a:gd name="connsiteY27" fmla="*/ 525522 h 603758"/>
                  <a:gd name="connsiteX28" fmla="*/ 112631 w 517527"/>
                  <a:gd name="connsiteY28" fmla="*/ 471499 h 603758"/>
                  <a:gd name="connsiteX29" fmla="*/ 0 w 517527"/>
                  <a:gd name="connsiteY29" fmla="*/ 258400 h 603758"/>
                  <a:gd name="connsiteX30" fmla="*/ 258763 w 517527"/>
                  <a:gd name="connsiteY30" fmla="*/ 0 h 603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517527" h="603758">
                    <a:moveTo>
                      <a:pt x="382866" y="485037"/>
                    </a:moveTo>
                    <a:cubicBezTo>
                      <a:pt x="345974" y="505345"/>
                      <a:pt x="303737" y="516800"/>
                      <a:pt x="258763" y="516800"/>
                    </a:cubicBezTo>
                    <a:cubicBezTo>
                      <a:pt x="214572" y="516800"/>
                      <a:pt x="172987" y="505735"/>
                      <a:pt x="136617" y="486079"/>
                    </a:cubicBezTo>
                    <a:cubicBezTo>
                      <a:pt x="102463" y="497013"/>
                      <a:pt x="81214" y="511984"/>
                      <a:pt x="81214" y="525522"/>
                    </a:cubicBezTo>
                    <a:cubicBezTo>
                      <a:pt x="81214" y="549084"/>
                      <a:pt x="149783" y="581888"/>
                      <a:pt x="261371" y="581888"/>
                    </a:cubicBezTo>
                    <a:cubicBezTo>
                      <a:pt x="373089" y="581888"/>
                      <a:pt x="441658" y="549084"/>
                      <a:pt x="441658" y="525522"/>
                    </a:cubicBezTo>
                    <a:cubicBezTo>
                      <a:pt x="441658" y="511593"/>
                      <a:pt x="418584" y="495972"/>
                      <a:pt x="382866" y="485037"/>
                    </a:cubicBezTo>
                    <a:close/>
                    <a:moveTo>
                      <a:pt x="258870" y="184740"/>
                    </a:moveTo>
                    <a:cubicBezTo>
                      <a:pt x="299655" y="184740"/>
                      <a:pt x="332717" y="217755"/>
                      <a:pt x="332717" y="258481"/>
                    </a:cubicBezTo>
                    <a:cubicBezTo>
                      <a:pt x="332717" y="299207"/>
                      <a:pt x="299655" y="332222"/>
                      <a:pt x="258870" y="332222"/>
                    </a:cubicBezTo>
                    <a:cubicBezTo>
                      <a:pt x="218085" y="332222"/>
                      <a:pt x="185023" y="299207"/>
                      <a:pt x="185023" y="258481"/>
                    </a:cubicBezTo>
                    <a:cubicBezTo>
                      <a:pt x="185023" y="217755"/>
                      <a:pt x="218085" y="184740"/>
                      <a:pt x="258870" y="184740"/>
                    </a:cubicBezTo>
                    <a:close/>
                    <a:moveTo>
                      <a:pt x="258763" y="147620"/>
                    </a:moveTo>
                    <a:cubicBezTo>
                      <a:pt x="197495" y="147620"/>
                      <a:pt x="147697" y="197347"/>
                      <a:pt x="147697" y="258400"/>
                    </a:cubicBezTo>
                    <a:cubicBezTo>
                      <a:pt x="147697" y="319583"/>
                      <a:pt x="197495" y="369310"/>
                      <a:pt x="258763" y="369310"/>
                    </a:cubicBezTo>
                    <a:cubicBezTo>
                      <a:pt x="320032" y="369310"/>
                      <a:pt x="369830" y="319453"/>
                      <a:pt x="369830" y="258400"/>
                    </a:cubicBezTo>
                    <a:cubicBezTo>
                      <a:pt x="369830" y="197347"/>
                      <a:pt x="320032" y="147620"/>
                      <a:pt x="258763" y="147620"/>
                    </a:cubicBezTo>
                    <a:close/>
                    <a:moveTo>
                      <a:pt x="258112" y="80189"/>
                    </a:moveTo>
                    <a:cubicBezTo>
                      <a:pt x="246119" y="80189"/>
                      <a:pt x="236342" y="89952"/>
                      <a:pt x="236342" y="102058"/>
                    </a:cubicBezTo>
                    <a:cubicBezTo>
                      <a:pt x="236342" y="114034"/>
                      <a:pt x="246119" y="123798"/>
                      <a:pt x="258112" y="123798"/>
                    </a:cubicBezTo>
                    <a:cubicBezTo>
                      <a:pt x="270235" y="123798"/>
                      <a:pt x="280012" y="114034"/>
                      <a:pt x="280012" y="102058"/>
                    </a:cubicBezTo>
                    <a:cubicBezTo>
                      <a:pt x="280012" y="89952"/>
                      <a:pt x="270235" y="80189"/>
                      <a:pt x="258112" y="80189"/>
                    </a:cubicBezTo>
                    <a:close/>
                    <a:moveTo>
                      <a:pt x="258763" y="0"/>
                    </a:moveTo>
                    <a:cubicBezTo>
                      <a:pt x="401507" y="0"/>
                      <a:pt x="517527" y="115857"/>
                      <a:pt x="517527" y="258400"/>
                    </a:cubicBezTo>
                    <a:cubicBezTo>
                      <a:pt x="517527" y="346009"/>
                      <a:pt x="473726" y="423464"/>
                      <a:pt x="406852" y="470197"/>
                    </a:cubicBezTo>
                    <a:cubicBezTo>
                      <a:pt x="443483" y="484386"/>
                      <a:pt x="463428" y="503652"/>
                      <a:pt x="463428" y="525522"/>
                    </a:cubicBezTo>
                    <a:cubicBezTo>
                      <a:pt x="463428" y="576291"/>
                      <a:pt x="359401" y="603758"/>
                      <a:pt x="261371" y="603758"/>
                    </a:cubicBezTo>
                    <a:cubicBezTo>
                      <a:pt x="163471" y="603758"/>
                      <a:pt x="59314" y="576291"/>
                      <a:pt x="59314" y="525522"/>
                    </a:cubicBezTo>
                    <a:cubicBezTo>
                      <a:pt x="59314" y="504434"/>
                      <a:pt x="78085" y="485688"/>
                      <a:pt x="112631" y="471499"/>
                    </a:cubicBezTo>
                    <a:cubicBezTo>
                      <a:pt x="44713" y="424896"/>
                      <a:pt x="0" y="346790"/>
                      <a:pt x="0" y="258400"/>
                    </a:cubicBezTo>
                    <a:cubicBezTo>
                      <a:pt x="0" y="115857"/>
                      <a:pt x="116020" y="0"/>
                      <a:pt x="25876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</p:sp>
        </p:grpSp>
        <p:sp>
          <p:nvSpPr>
            <p:cNvPr id="89" name="Text Box 79"/>
            <p:cNvSpPr txBox="1">
              <a:spLocks noChangeArrowheads="1"/>
            </p:cNvSpPr>
            <p:nvPr/>
          </p:nvSpPr>
          <p:spPr bwMode="auto">
            <a:xfrm>
              <a:off x="1985931" y="3593123"/>
              <a:ext cx="4886300" cy="47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10000"/>
                </a:lnSpc>
              </a:pPr>
              <a:r>
                <a:rPr kumimoji="1" lang="en-US" altLang="zh-CN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C/S</a:t>
              </a:r>
              <a:r>
                <a:rPr kumimoji="1"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和</a:t>
              </a:r>
              <a:r>
                <a:rPr kumimoji="1" lang="en-US" altLang="zh-CN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P2P</a:t>
              </a:r>
              <a:r>
                <a:rPr kumimoji="1"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体系结构的文件分发时间</a:t>
              </a: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4597661" y="4661323"/>
            <a:ext cx="3951824" cy="602403"/>
            <a:chOff x="2117108" y="4661323"/>
            <a:chExt cx="3951824" cy="602403"/>
          </a:xfrm>
        </p:grpSpPr>
        <p:sp>
          <p:nvSpPr>
            <p:cNvPr id="12" name="任意多边形: 形状 11"/>
            <p:cNvSpPr/>
            <p:nvPr/>
          </p:nvSpPr>
          <p:spPr>
            <a:xfrm>
              <a:off x="2127250" y="4695825"/>
              <a:ext cx="3924300" cy="546100"/>
            </a:xfrm>
            <a:custGeom>
              <a:avLst/>
              <a:gdLst>
                <a:gd name="connsiteX0" fmla="*/ 0 w 3924300"/>
                <a:gd name="connsiteY0" fmla="*/ 546100 h 546100"/>
                <a:gd name="connsiteX1" fmla="*/ 860425 w 3924300"/>
                <a:gd name="connsiteY1" fmla="*/ 266700 h 546100"/>
                <a:gd name="connsiteX2" fmla="*/ 2460625 w 3924300"/>
                <a:gd name="connsiteY2" fmla="*/ 73025 h 546100"/>
                <a:gd name="connsiteX3" fmla="*/ 3924300 w 3924300"/>
                <a:gd name="connsiteY3" fmla="*/ 0 h 546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24300" h="546100">
                  <a:moveTo>
                    <a:pt x="0" y="546100"/>
                  </a:moveTo>
                  <a:cubicBezTo>
                    <a:pt x="225160" y="445823"/>
                    <a:pt x="450321" y="345546"/>
                    <a:pt x="860425" y="266700"/>
                  </a:cubicBezTo>
                  <a:cubicBezTo>
                    <a:pt x="1270529" y="187854"/>
                    <a:pt x="1949979" y="117475"/>
                    <a:pt x="2460625" y="73025"/>
                  </a:cubicBezTo>
                  <a:cubicBezTo>
                    <a:pt x="2971271" y="28575"/>
                    <a:pt x="3659188" y="18521"/>
                    <a:pt x="3924300" y="0"/>
                  </a:cubicBezTo>
                </a:path>
              </a:pathLst>
            </a:custGeom>
            <a:noFill/>
            <a:ln w="12700">
              <a:solidFill>
                <a:srgbClr val="009FF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6015038" y="4661323"/>
              <a:ext cx="53894" cy="55297"/>
            </a:xfrm>
            <a:prstGeom prst="rect">
              <a:avLst/>
            </a:prstGeom>
            <a:noFill/>
            <a:ln>
              <a:solidFill>
                <a:srgbClr val="009FF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" name="矩形 87"/>
            <p:cNvSpPr/>
            <p:nvPr/>
          </p:nvSpPr>
          <p:spPr>
            <a:xfrm>
              <a:off x="5892006" y="4670137"/>
              <a:ext cx="53894" cy="55297"/>
            </a:xfrm>
            <a:prstGeom prst="rect">
              <a:avLst/>
            </a:prstGeom>
            <a:noFill/>
            <a:ln>
              <a:solidFill>
                <a:srgbClr val="009FF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5" name="矩形 94"/>
            <p:cNvSpPr/>
            <p:nvPr/>
          </p:nvSpPr>
          <p:spPr>
            <a:xfrm>
              <a:off x="5758896" y="4676454"/>
              <a:ext cx="53894" cy="55297"/>
            </a:xfrm>
            <a:prstGeom prst="rect">
              <a:avLst/>
            </a:prstGeom>
            <a:noFill/>
            <a:ln>
              <a:solidFill>
                <a:srgbClr val="009FF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6" name="矩形 95"/>
            <p:cNvSpPr/>
            <p:nvPr/>
          </p:nvSpPr>
          <p:spPr>
            <a:xfrm>
              <a:off x="5633483" y="4682887"/>
              <a:ext cx="53894" cy="55297"/>
            </a:xfrm>
            <a:prstGeom prst="rect">
              <a:avLst/>
            </a:prstGeom>
            <a:noFill/>
            <a:ln>
              <a:solidFill>
                <a:srgbClr val="009FF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7" name="矩形 96"/>
            <p:cNvSpPr/>
            <p:nvPr/>
          </p:nvSpPr>
          <p:spPr>
            <a:xfrm>
              <a:off x="5512240" y="4682466"/>
              <a:ext cx="53894" cy="55297"/>
            </a:xfrm>
            <a:prstGeom prst="rect">
              <a:avLst/>
            </a:prstGeom>
            <a:noFill/>
            <a:ln>
              <a:solidFill>
                <a:srgbClr val="009FF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8" name="矩形 97"/>
            <p:cNvSpPr/>
            <p:nvPr/>
          </p:nvSpPr>
          <p:spPr>
            <a:xfrm>
              <a:off x="5386827" y="4688899"/>
              <a:ext cx="53894" cy="55297"/>
            </a:xfrm>
            <a:prstGeom prst="rect">
              <a:avLst/>
            </a:prstGeom>
            <a:noFill/>
            <a:ln>
              <a:solidFill>
                <a:srgbClr val="009FF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9" name="矩形 98"/>
            <p:cNvSpPr/>
            <p:nvPr/>
          </p:nvSpPr>
          <p:spPr>
            <a:xfrm>
              <a:off x="5256098" y="4695216"/>
              <a:ext cx="53894" cy="55297"/>
            </a:xfrm>
            <a:prstGeom prst="rect">
              <a:avLst/>
            </a:prstGeom>
            <a:noFill/>
            <a:ln>
              <a:solidFill>
                <a:srgbClr val="009FF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" name="矩形 99"/>
            <p:cNvSpPr/>
            <p:nvPr/>
          </p:nvSpPr>
          <p:spPr>
            <a:xfrm>
              <a:off x="5130685" y="4707999"/>
              <a:ext cx="53894" cy="55297"/>
            </a:xfrm>
            <a:prstGeom prst="rect">
              <a:avLst/>
            </a:prstGeom>
            <a:noFill/>
            <a:ln>
              <a:solidFill>
                <a:srgbClr val="009FF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1" name="矩形 100"/>
            <p:cNvSpPr/>
            <p:nvPr/>
          </p:nvSpPr>
          <p:spPr>
            <a:xfrm>
              <a:off x="5010274" y="4714877"/>
              <a:ext cx="53894" cy="55297"/>
            </a:xfrm>
            <a:prstGeom prst="rect">
              <a:avLst/>
            </a:prstGeom>
            <a:noFill/>
            <a:ln>
              <a:solidFill>
                <a:srgbClr val="009FF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2" name="矩形 101"/>
            <p:cNvSpPr/>
            <p:nvPr/>
          </p:nvSpPr>
          <p:spPr>
            <a:xfrm>
              <a:off x="4884861" y="4721310"/>
              <a:ext cx="53894" cy="55297"/>
            </a:xfrm>
            <a:prstGeom prst="rect">
              <a:avLst/>
            </a:prstGeom>
            <a:noFill/>
            <a:ln>
              <a:solidFill>
                <a:srgbClr val="009FF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3" name="矩形 102"/>
            <p:cNvSpPr/>
            <p:nvPr/>
          </p:nvSpPr>
          <p:spPr>
            <a:xfrm>
              <a:off x="4754132" y="4727627"/>
              <a:ext cx="53894" cy="55297"/>
            </a:xfrm>
            <a:prstGeom prst="rect">
              <a:avLst/>
            </a:prstGeom>
            <a:noFill/>
            <a:ln>
              <a:solidFill>
                <a:srgbClr val="009FF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" name="矩形 103"/>
            <p:cNvSpPr/>
            <p:nvPr/>
          </p:nvSpPr>
          <p:spPr>
            <a:xfrm>
              <a:off x="4628719" y="4734060"/>
              <a:ext cx="53894" cy="55297"/>
            </a:xfrm>
            <a:prstGeom prst="rect">
              <a:avLst/>
            </a:prstGeom>
            <a:noFill/>
            <a:ln>
              <a:solidFill>
                <a:srgbClr val="009FF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5" name="矩形 104"/>
            <p:cNvSpPr/>
            <p:nvPr/>
          </p:nvSpPr>
          <p:spPr>
            <a:xfrm>
              <a:off x="4497990" y="4743302"/>
              <a:ext cx="53894" cy="55297"/>
            </a:xfrm>
            <a:prstGeom prst="rect">
              <a:avLst/>
            </a:prstGeom>
            <a:noFill/>
            <a:ln>
              <a:solidFill>
                <a:srgbClr val="009FF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6" name="矩形 105"/>
            <p:cNvSpPr/>
            <p:nvPr/>
          </p:nvSpPr>
          <p:spPr>
            <a:xfrm>
              <a:off x="4377339" y="4754497"/>
              <a:ext cx="53894" cy="55297"/>
            </a:xfrm>
            <a:prstGeom prst="rect">
              <a:avLst/>
            </a:prstGeom>
            <a:noFill/>
            <a:ln>
              <a:solidFill>
                <a:srgbClr val="009FF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7" name="矩形 106"/>
            <p:cNvSpPr/>
            <p:nvPr/>
          </p:nvSpPr>
          <p:spPr>
            <a:xfrm>
              <a:off x="4251372" y="4760814"/>
              <a:ext cx="53894" cy="55297"/>
            </a:xfrm>
            <a:prstGeom prst="rect">
              <a:avLst/>
            </a:prstGeom>
            <a:noFill/>
            <a:ln>
              <a:solidFill>
                <a:srgbClr val="009FF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8" name="矩形 107"/>
            <p:cNvSpPr/>
            <p:nvPr/>
          </p:nvSpPr>
          <p:spPr>
            <a:xfrm>
              <a:off x="4125959" y="4774390"/>
              <a:ext cx="53894" cy="55297"/>
            </a:xfrm>
            <a:prstGeom prst="rect">
              <a:avLst/>
            </a:prstGeom>
            <a:noFill/>
            <a:ln>
              <a:solidFill>
                <a:srgbClr val="009FF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9" name="矩形 108"/>
            <p:cNvSpPr/>
            <p:nvPr/>
          </p:nvSpPr>
          <p:spPr>
            <a:xfrm>
              <a:off x="3999558" y="4784454"/>
              <a:ext cx="53894" cy="55297"/>
            </a:xfrm>
            <a:prstGeom prst="rect">
              <a:avLst/>
            </a:prstGeom>
            <a:noFill/>
            <a:ln>
              <a:solidFill>
                <a:srgbClr val="009FF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0" name="矩形 109"/>
            <p:cNvSpPr/>
            <p:nvPr/>
          </p:nvSpPr>
          <p:spPr>
            <a:xfrm>
              <a:off x="3881535" y="4796420"/>
              <a:ext cx="53894" cy="55297"/>
            </a:xfrm>
            <a:prstGeom prst="rect">
              <a:avLst/>
            </a:prstGeom>
            <a:noFill/>
            <a:ln>
              <a:solidFill>
                <a:srgbClr val="009FF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1" name="矩形 110"/>
            <p:cNvSpPr/>
            <p:nvPr/>
          </p:nvSpPr>
          <p:spPr>
            <a:xfrm>
              <a:off x="3755134" y="4806484"/>
              <a:ext cx="53894" cy="55297"/>
            </a:xfrm>
            <a:prstGeom prst="rect">
              <a:avLst/>
            </a:prstGeom>
            <a:noFill/>
            <a:ln>
              <a:solidFill>
                <a:srgbClr val="009FF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2" name="矩形 111"/>
            <p:cNvSpPr/>
            <p:nvPr/>
          </p:nvSpPr>
          <p:spPr>
            <a:xfrm>
              <a:off x="3626905" y="4825787"/>
              <a:ext cx="53894" cy="55297"/>
            </a:xfrm>
            <a:prstGeom prst="rect">
              <a:avLst/>
            </a:prstGeom>
            <a:noFill/>
            <a:ln>
              <a:solidFill>
                <a:srgbClr val="009FF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3" name="矩形 112"/>
            <p:cNvSpPr/>
            <p:nvPr/>
          </p:nvSpPr>
          <p:spPr>
            <a:xfrm>
              <a:off x="3498123" y="4838232"/>
              <a:ext cx="53894" cy="55297"/>
            </a:xfrm>
            <a:prstGeom prst="rect">
              <a:avLst/>
            </a:prstGeom>
            <a:noFill/>
            <a:ln>
              <a:solidFill>
                <a:srgbClr val="009FF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7" name="矩形 116"/>
            <p:cNvSpPr/>
            <p:nvPr/>
          </p:nvSpPr>
          <p:spPr>
            <a:xfrm>
              <a:off x="3368195" y="4859722"/>
              <a:ext cx="53894" cy="55297"/>
            </a:xfrm>
            <a:prstGeom prst="rect">
              <a:avLst/>
            </a:prstGeom>
            <a:noFill/>
            <a:ln>
              <a:solidFill>
                <a:srgbClr val="009FF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8" name="矩形 117"/>
            <p:cNvSpPr/>
            <p:nvPr/>
          </p:nvSpPr>
          <p:spPr>
            <a:xfrm>
              <a:off x="3248937" y="4881692"/>
              <a:ext cx="53894" cy="55297"/>
            </a:xfrm>
            <a:prstGeom prst="rect">
              <a:avLst/>
            </a:prstGeom>
            <a:noFill/>
            <a:ln>
              <a:solidFill>
                <a:srgbClr val="009FF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1" name="矩形 120"/>
            <p:cNvSpPr/>
            <p:nvPr/>
          </p:nvSpPr>
          <p:spPr>
            <a:xfrm>
              <a:off x="3122803" y="4901945"/>
              <a:ext cx="53894" cy="55297"/>
            </a:xfrm>
            <a:prstGeom prst="rect">
              <a:avLst/>
            </a:prstGeom>
            <a:noFill/>
            <a:ln>
              <a:solidFill>
                <a:srgbClr val="009FF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2" name="矩形 121"/>
            <p:cNvSpPr/>
            <p:nvPr/>
          </p:nvSpPr>
          <p:spPr>
            <a:xfrm>
              <a:off x="2993798" y="4922336"/>
              <a:ext cx="53894" cy="55297"/>
            </a:xfrm>
            <a:prstGeom prst="rect">
              <a:avLst/>
            </a:prstGeom>
            <a:noFill/>
            <a:ln>
              <a:solidFill>
                <a:srgbClr val="009FF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3" name="矩形 122"/>
            <p:cNvSpPr/>
            <p:nvPr/>
          </p:nvSpPr>
          <p:spPr>
            <a:xfrm>
              <a:off x="2867664" y="4950144"/>
              <a:ext cx="53894" cy="55297"/>
            </a:xfrm>
            <a:prstGeom prst="rect">
              <a:avLst/>
            </a:prstGeom>
            <a:noFill/>
            <a:ln>
              <a:solidFill>
                <a:srgbClr val="009FF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4" name="矩形 123"/>
            <p:cNvSpPr/>
            <p:nvPr/>
          </p:nvSpPr>
          <p:spPr>
            <a:xfrm>
              <a:off x="2745784" y="4980047"/>
              <a:ext cx="53894" cy="55297"/>
            </a:xfrm>
            <a:prstGeom prst="rect">
              <a:avLst/>
            </a:prstGeom>
            <a:noFill/>
            <a:ln>
              <a:solidFill>
                <a:srgbClr val="009FF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5" name="矩形 124"/>
            <p:cNvSpPr/>
            <p:nvPr/>
          </p:nvSpPr>
          <p:spPr>
            <a:xfrm>
              <a:off x="2619251" y="5017610"/>
              <a:ext cx="53894" cy="55297"/>
            </a:xfrm>
            <a:prstGeom prst="rect">
              <a:avLst/>
            </a:prstGeom>
            <a:noFill/>
            <a:ln>
              <a:solidFill>
                <a:srgbClr val="009FF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6" name="矩形 125"/>
            <p:cNvSpPr/>
            <p:nvPr/>
          </p:nvSpPr>
          <p:spPr>
            <a:xfrm>
              <a:off x="2492123" y="5050103"/>
              <a:ext cx="53894" cy="55297"/>
            </a:xfrm>
            <a:prstGeom prst="rect">
              <a:avLst/>
            </a:prstGeom>
            <a:noFill/>
            <a:ln>
              <a:solidFill>
                <a:srgbClr val="009FF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7" name="矩形 126"/>
            <p:cNvSpPr/>
            <p:nvPr/>
          </p:nvSpPr>
          <p:spPr>
            <a:xfrm>
              <a:off x="2364901" y="5096209"/>
              <a:ext cx="53894" cy="55297"/>
            </a:xfrm>
            <a:prstGeom prst="rect">
              <a:avLst/>
            </a:prstGeom>
            <a:noFill/>
            <a:ln>
              <a:solidFill>
                <a:srgbClr val="009FF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8" name="矩形 127"/>
            <p:cNvSpPr/>
            <p:nvPr/>
          </p:nvSpPr>
          <p:spPr>
            <a:xfrm>
              <a:off x="2242886" y="5153527"/>
              <a:ext cx="53894" cy="55297"/>
            </a:xfrm>
            <a:prstGeom prst="rect">
              <a:avLst/>
            </a:prstGeom>
            <a:noFill/>
            <a:ln>
              <a:solidFill>
                <a:srgbClr val="009FF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9" name="矩形 128"/>
            <p:cNvSpPr/>
            <p:nvPr/>
          </p:nvSpPr>
          <p:spPr>
            <a:xfrm>
              <a:off x="2117108" y="5208429"/>
              <a:ext cx="53894" cy="55297"/>
            </a:xfrm>
            <a:prstGeom prst="rect">
              <a:avLst/>
            </a:prstGeom>
            <a:noFill/>
            <a:ln>
              <a:solidFill>
                <a:srgbClr val="009FF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3695054" y="2305589"/>
            <a:ext cx="5732494" cy="3770133"/>
            <a:chOff x="1214501" y="2305589"/>
            <a:chExt cx="5732494" cy="3770133"/>
          </a:xfrm>
        </p:grpSpPr>
        <p:sp>
          <p:nvSpPr>
            <p:cNvPr id="2" name="矩形 1"/>
            <p:cNvSpPr/>
            <p:nvPr/>
          </p:nvSpPr>
          <p:spPr>
            <a:xfrm>
              <a:off x="2027849" y="2489200"/>
              <a:ext cx="4392001" cy="282194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5" name="直接连接符 4"/>
            <p:cNvCxnSpPr/>
            <p:nvPr/>
          </p:nvCxnSpPr>
          <p:spPr>
            <a:xfrm>
              <a:off x="2027849" y="2881313"/>
              <a:ext cx="4392001" cy="0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/>
          </p:nvCxnSpPr>
          <p:spPr>
            <a:xfrm>
              <a:off x="2027849" y="3290888"/>
              <a:ext cx="4392001" cy="0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/>
            <p:cNvCxnSpPr/>
            <p:nvPr/>
          </p:nvCxnSpPr>
          <p:spPr>
            <a:xfrm>
              <a:off x="2037375" y="3690938"/>
              <a:ext cx="4392001" cy="0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/>
            <p:cNvCxnSpPr/>
            <p:nvPr/>
          </p:nvCxnSpPr>
          <p:spPr>
            <a:xfrm>
              <a:off x="2037375" y="4100513"/>
              <a:ext cx="4392001" cy="0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/>
            <p:cNvCxnSpPr/>
            <p:nvPr/>
          </p:nvCxnSpPr>
          <p:spPr>
            <a:xfrm>
              <a:off x="2037375" y="4500563"/>
              <a:ext cx="4392001" cy="0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/>
            <p:cNvCxnSpPr/>
            <p:nvPr/>
          </p:nvCxnSpPr>
          <p:spPr>
            <a:xfrm>
              <a:off x="2037375" y="4910138"/>
              <a:ext cx="4392001" cy="0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/>
            <p:nvPr/>
          </p:nvCxnSpPr>
          <p:spPr>
            <a:xfrm flipV="1">
              <a:off x="2133600" y="2709863"/>
              <a:ext cx="3914775" cy="254317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" name="组合 9"/>
            <p:cNvGrpSpPr/>
            <p:nvPr/>
          </p:nvGrpSpPr>
          <p:grpSpPr>
            <a:xfrm>
              <a:off x="5124451" y="2686210"/>
              <a:ext cx="951070" cy="631717"/>
              <a:chOff x="5124451" y="2686210"/>
              <a:chExt cx="951070" cy="631717"/>
            </a:xfrm>
            <a:solidFill>
              <a:schemeClr val="tx1"/>
            </a:solidFill>
          </p:grpSpPr>
          <p:sp>
            <p:nvSpPr>
              <p:cNvPr id="8" name="椭圆 7"/>
              <p:cNvSpPr/>
              <p:nvPr/>
            </p:nvSpPr>
            <p:spPr>
              <a:xfrm>
                <a:off x="6017419" y="2686210"/>
                <a:ext cx="58102" cy="58102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2" name="椭圆 41"/>
              <p:cNvSpPr/>
              <p:nvPr/>
            </p:nvSpPr>
            <p:spPr>
              <a:xfrm>
                <a:off x="5888831" y="2770930"/>
                <a:ext cx="58102" cy="58102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" name="椭圆 48"/>
              <p:cNvSpPr/>
              <p:nvPr/>
            </p:nvSpPr>
            <p:spPr>
              <a:xfrm>
                <a:off x="5757863" y="2849881"/>
                <a:ext cx="58102" cy="58102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" name="椭圆 50"/>
              <p:cNvSpPr/>
              <p:nvPr/>
            </p:nvSpPr>
            <p:spPr>
              <a:xfrm>
                <a:off x="5629275" y="2934601"/>
                <a:ext cx="58102" cy="58102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9" name="组合 8"/>
              <p:cNvGrpSpPr/>
              <p:nvPr/>
            </p:nvGrpSpPr>
            <p:grpSpPr>
              <a:xfrm>
                <a:off x="5124451" y="3011434"/>
                <a:ext cx="446246" cy="306493"/>
                <a:chOff x="5781675" y="2838610"/>
                <a:chExt cx="446246" cy="306493"/>
              </a:xfrm>
              <a:grpFill/>
            </p:grpSpPr>
            <p:sp>
              <p:nvSpPr>
                <p:cNvPr id="52" name="椭圆 51"/>
                <p:cNvSpPr/>
                <p:nvPr/>
              </p:nvSpPr>
              <p:spPr>
                <a:xfrm>
                  <a:off x="6169819" y="2838610"/>
                  <a:ext cx="58102" cy="5810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3" name="椭圆 52"/>
                <p:cNvSpPr/>
                <p:nvPr/>
              </p:nvSpPr>
              <p:spPr>
                <a:xfrm>
                  <a:off x="6041231" y="2923330"/>
                  <a:ext cx="58102" cy="5810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4" name="椭圆 53"/>
                <p:cNvSpPr/>
                <p:nvPr/>
              </p:nvSpPr>
              <p:spPr>
                <a:xfrm>
                  <a:off x="5910263" y="3002281"/>
                  <a:ext cx="58102" cy="5810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5" name="椭圆 54"/>
                <p:cNvSpPr/>
                <p:nvPr/>
              </p:nvSpPr>
              <p:spPr>
                <a:xfrm>
                  <a:off x="5781675" y="3087001"/>
                  <a:ext cx="58102" cy="5810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grpSp>
          <p:nvGrpSpPr>
            <p:cNvPr id="56" name="组合 55"/>
            <p:cNvGrpSpPr/>
            <p:nvPr/>
          </p:nvGrpSpPr>
          <p:grpSpPr>
            <a:xfrm>
              <a:off x="4116970" y="3337620"/>
              <a:ext cx="951070" cy="631717"/>
              <a:chOff x="5124451" y="2686210"/>
              <a:chExt cx="951070" cy="631717"/>
            </a:xfrm>
            <a:solidFill>
              <a:schemeClr val="tx1"/>
            </a:solidFill>
          </p:grpSpPr>
          <p:sp>
            <p:nvSpPr>
              <p:cNvPr id="57" name="椭圆 56"/>
              <p:cNvSpPr/>
              <p:nvPr/>
            </p:nvSpPr>
            <p:spPr>
              <a:xfrm>
                <a:off x="6017419" y="2686210"/>
                <a:ext cx="58102" cy="58102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" name="椭圆 57"/>
              <p:cNvSpPr/>
              <p:nvPr/>
            </p:nvSpPr>
            <p:spPr>
              <a:xfrm>
                <a:off x="5888831" y="2770930"/>
                <a:ext cx="58102" cy="58102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" name="椭圆 58"/>
              <p:cNvSpPr/>
              <p:nvPr/>
            </p:nvSpPr>
            <p:spPr>
              <a:xfrm>
                <a:off x="5757863" y="2849881"/>
                <a:ext cx="58102" cy="58102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" name="椭圆 59"/>
              <p:cNvSpPr/>
              <p:nvPr/>
            </p:nvSpPr>
            <p:spPr>
              <a:xfrm>
                <a:off x="5629275" y="2934601"/>
                <a:ext cx="58102" cy="58102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61" name="组合 60"/>
              <p:cNvGrpSpPr/>
              <p:nvPr/>
            </p:nvGrpSpPr>
            <p:grpSpPr>
              <a:xfrm>
                <a:off x="5124451" y="3011434"/>
                <a:ext cx="446246" cy="306493"/>
                <a:chOff x="5781675" y="2838610"/>
                <a:chExt cx="446246" cy="306493"/>
              </a:xfrm>
              <a:grpFill/>
            </p:grpSpPr>
            <p:sp>
              <p:nvSpPr>
                <p:cNvPr id="62" name="椭圆 61"/>
                <p:cNvSpPr/>
                <p:nvPr/>
              </p:nvSpPr>
              <p:spPr>
                <a:xfrm>
                  <a:off x="6169819" y="2838610"/>
                  <a:ext cx="58102" cy="5810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3" name="椭圆 62"/>
                <p:cNvSpPr/>
                <p:nvPr/>
              </p:nvSpPr>
              <p:spPr>
                <a:xfrm>
                  <a:off x="6041231" y="2923330"/>
                  <a:ext cx="58102" cy="5810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4" name="椭圆 63"/>
                <p:cNvSpPr/>
                <p:nvPr/>
              </p:nvSpPr>
              <p:spPr>
                <a:xfrm>
                  <a:off x="5910263" y="3002281"/>
                  <a:ext cx="58102" cy="5810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5" name="椭圆 64"/>
                <p:cNvSpPr/>
                <p:nvPr/>
              </p:nvSpPr>
              <p:spPr>
                <a:xfrm>
                  <a:off x="5781675" y="3087001"/>
                  <a:ext cx="58102" cy="5810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grpSp>
          <p:nvGrpSpPr>
            <p:cNvPr id="66" name="组合 65"/>
            <p:cNvGrpSpPr/>
            <p:nvPr/>
          </p:nvGrpSpPr>
          <p:grpSpPr>
            <a:xfrm>
              <a:off x="3108618" y="3986155"/>
              <a:ext cx="951070" cy="631717"/>
              <a:chOff x="5124451" y="2686210"/>
              <a:chExt cx="951070" cy="631717"/>
            </a:xfrm>
            <a:solidFill>
              <a:schemeClr val="tx1"/>
            </a:solidFill>
          </p:grpSpPr>
          <p:sp>
            <p:nvSpPr>
              <p:cNvPr id="67" name="椭圆 66"/>
              <p:cNvSpPr/>
              <p:nvPr/>
            </p:nvSpPr>
            <p:spPr>
              <a:xfrm>
                <a:off x="6017419" y="2686210"/>
                <a:ext cx="58102" cy="58102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8" name="椭圆 67"/>
              <p:cNvSpPr/>
              <p:nvPr/>
            </p:nvSpPr>
            <p:spPr>
              <a:xfrm>
                <a:off x="5888831" y="2770930"/>
                <a:ext cx="58102" cy="58102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9" name="椭圆 68"/>
              <p:cNvSpPr/>
              <p:nvPr/>
            </p:nvSpPr>
            <p:spPr>
              <a:xfrm>
                <a:off x="5757863" y="2849881"/>
                <a:ext cx="58102" cy="58102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0" name="椭圆 69"/>
              <p:cNvSpPr/>
              <p:nvPr/>
            </p:nvSpPr>
            <p:spPr>
              <a:xfrm>
                <a:off x="5629275" y="2934601"/>
                <a:ext cx="58102" cy="58102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71" name="组合 70"/>
              <p:cNvGrpSpPr/>
              <p:nvPr/>
            </p:nvGrpSpPr>
            <p:grpSpPr>
              <a:xfrm>
                <a:off x="5124451" y="3011434"/>
                <a:ext cx="446246" cy="306493"/>
                <a:chOff x="5781675" y="2838610"/>
                <a:chExt cx="446246" cy="306493"/>
              </a:xfrm>
              <a:grpFill/>
            </p:grpSpPr>
            <p:sp>
              <p:nvSpPr>
                <p:cNvPr id="72" name="椭圆 71"/>
                <p:cNvSpPr/>
                <p:nvPr/>
              </p:nvSpPr>
              <p:spPr>
                <a:xfrm>
                  <a:off x="6169819" y="2838610"/>
                  <a:ext cx="58102" cy="5810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3" name="椭圆 72"/>
                <p:cNvSpPr/>
                <p:nvPr/>
              </p:nvSpPr>
              <p:spPr>
                <a:xfrm>
                  <a:off x="6041231" y="2923330"/>
                  <a:ext cx="58102" cy="5810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4" name="椭圆 73"/>
                <p:cNvSpPr/>
                <p:nvPr/>
              </p:nvSpPr>
              <p:spPr>
                <a:xfrm>
                  <a:off x="5910263" y="3002281"/>
                  <a:ext cx="58102" cy="5810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5" name="椭圆 74"/>
                <p:cNvSpPr/>
                <p:nvPr/>
              </p:nvSpPr>
              <p:spPr>
                <a:xfrm>
                  <a:off x="5781675" y="3087001"/>
                  <a:ext cx="58102" cy="5810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grpSp>
          <p:nvGrpSpPr>
            <p:cNvPr id="76" name="组合 75"/>
            <p:cNvGrpSpPr/>
            <p:nvPr/>
          </p:nvGrpSpPr>
          <p:grpSpPr>
            <a:xfrm>
              <a:off x="2110662" y="4635184"/>
              <a:ext cx="941545" cy="628542"/>
              <a:chOff x="5133976" y="2686210"/>
              <a:chExt cx="941545" cy="628542"/>
            </a:xfrm>
            <a:solidFill>
              <a:schemeClr val="tx1"/>
            </a:solidFill>
          </p:grpSpPr>
          <p:sp>
            <p:nvSpPr>
              <p:cNvPr id="77" name="椭圆 76"/>
              <p:cNvSpPr/>
              <p:nvPr/>
            </p:nvSpPr>
            <p:spPr>
              <a:xfrm>
                <a:off x="6017419" y="2686210"/>
                <a:ext cx="58102" cy="58102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8" name="椭圆 77"/>
              <p:cNvSpPr/>
              <p:nvPr/>
            </p:nvSpPr>
            <p:spPr>
              <a:xfrm>
                <a:off x="5888831" y="2770930"/>
                <a:ext cx="58102" cy="58102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9" name="椭圆 78"/>
              <p:cNvSpPr/>
              <p:nvPr/>
            </p:nvSpPr>
            <p:spPr>
              <a:xfrm>
                <a:off x="5757863" y="2849881"/>
                <a:ext cx="58102" cy="58102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0" name="椭圆 79"/>
              <p:cNvSpPr/>
              <p:nvPr/>
            </p:nvSpPr>
            <p:spPr>
              <a:xfrm>
                <a:off x="5629275" y="2934601"/>
                <a:ext cx="58102" cy="58102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81" name="组合 80"/>
              <p:cNvGrpSpPr/>
              <p:nvPr/>
            </p:nvGrpSpPr>
            <p:grpSpPr>
              <a:xfrm>
                <a:off x="5133976" y="3011434"/>
                <a:ext cx="436721" cy="303318"/>
                <a:chOff x="5791200" y="2838610"/>
                <a:chExt cx="436721" cy="303318"/>
              </a:xfrm>
              <a:grpFill/>
            </p:grpSpPr>
            <p:sp>
              <p:nvSpPr>
                <p:cNvPr id="82" name="椭圆 81"/>
                <p:cNvSpPr/>
                <p:nvPr/>
              </p:nvSpPr>
              <p:spPr>
                <a:xfrm>
                  <a:off x="6169819" y="2838610"/>
                  <a:ext cx="58102" cy="5810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83" name="椭圆 82"/>
                <p:cNvSpPr/>
                <p:nvPr/>
              </p:nvSpPr>
              <p:spPr>
                <a:xfrm>
                  <a:off x="6041231" y="2923330"/>
                  <a:ext cx="58102" cy="5810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86" name="椭圆 85"/>
                <p:cNvSpPr/>
                <p:nvPr/>
              </p:nvSpPr>
              <p:spPr>
                <a:xfrm>
                  <a:off x="5916613" y="2995931"/>
                  <a:ext cx="58102" cy="5810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87" name="椭圆 86"/>
                <p:cNvSpPr/>
                <p:nvPr/>
              </p:nvSpPr>
              <p:spPr>
                <a:xfrm>
                  <a:off x="5791200" y="3083826"/>
                  <a:ext cx="58102" cy="5810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grpSp>
          <p:nvGrpSpPr>
            <p:cNvPr id="19" name="组合 18"/>
            <p:cNvGrpSpPr/>
            <p:nvPr/>
          </p:nvGrpSpPr>
          <p:grpSpPr>
            <a:xfrm>
              <a:off x="2236075" y="2572283"/>
              <a:ext cx="703037" cy="343556"/>
              <a:chOff x="2236075" y="2572283"/>
              <a:chExt cx="703037" cy="343556"/>
            </a:xfrm>
          </p:grpSpPr>
          <p:grpSp>
            <p:nvGrpSpPr>
              <p:cNvPr id="16" name="组合 15"/>
              <p:cNvGrpSpPr/>
              <p:nvPr/>
            </p:nvGrpSpPr>
            <p:grpSpPr>
              <a:xfrm>
                <a:off x="2236075" y="2717065"/>
                <a:ext cx="230900" cy="55297"/>
                <a:chOff x="2236075" y="2717065"/>
                <a:chExt cx="230900" cy="55297"/>
              </a:xfrm>
            </p:grpSpPr>
            <p:cxnSp>
              <p:nvCxnSpPr>
                <p:cNvPr id="15" name="直接连接符 14"/>
                <p:cNvCxnSpPr/>
                <p:nvPr/>
              </p:nvCxnSpPr>
              <p:spPr>
                <a:xfrm>
                  <a:off x="2236075" y="2744312"/>
                  <a:ext cx="230900" cy="0"/>
                </a:xfrm>
                <a:prstGeom prst="line">
                  <a:avLst/>
                </a:prstGeom>
                <a:ln w="12700">
                  <a:solidFill>
                    <a:srgbClr val="009FF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0" name="矩形 129"/>
                <p:cNvSpPr/>
                <p:nvPr/>
              </p:nvSpPr>
              <p:spPr>
                <a:xfrm>
                  <a:off x="2321403" y="2717065"/>
                  <a:ext cx="53894" cy="55297"/>
                </a:xfrm>
                <a:prstGeom prst="rect">
                  <a:avLst/>
                </a:prstGeom>
                <a:noFill/>
                <a:ln>
                  <a:solidFill>
                    <a:srgbClr val="009FF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135" name="Text Box 79"/>
              <p:cNvSpPr txBox="1">
                <a:spLocks noChangeArrowheads="1"/>
              </p:cNvSpPr>
              <p:nvPr/>
            </p:nvSpPr>
            <p:spPr bwMode="auto">
              <a:xfrm>
                <a:off x="2418795" y="2572283"/>
                <a:ext cx="520317" cy="3435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lnSpc>
                    <a:spcPct val="110000"/>
                  </a:lnSpc>
                </a:pPr>
                <a:r>
                  <a:rPr kumimoji="1" lang="en-US" altLang="zh-CN" sz="1600" dirty="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P2P</a:t>
                </a:r>
                <a:endParaRPr kumimoji="1" lang="zh-CN" altLang="en-US" sz="16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8" name="组合 17"/>
            <p:cNvGrpSpPr/>
            <p:nvPr/>
          </p:nvGrpSpPr>
          <p:grpSpPr>
            <a:xfrm>
              <a:off x="2239156" y="2813751"/>
              <a:ext cx="1472820" cy="343556"/>
              <a:chOff x="2239156" y="2813751"/>
              <a:chExt cx="1472820" cy="343556"/>
            </a:xfrm>
          </p:grpSpPr>
          <p:grpSp>
            <p:nvGrpSpPr>
              <p:cNvPr id="17" name="组合 16"/>
              <p:cNvGrpSpPr/>
              <p:nvPr/>
            </p:nvGrpSpPr>
            <p:grpSpPr>
              <a:xfrm>
                <a:off x="2239156" y="2967173"/>
                <a:ext cx="230900" cy="58102"/>
                <a:chOff x="2239156" y="2967173"/>
                <a:chExt cx="230900" cy="58102"/>
              </a:xfrm>
            </p:grpSpPr>
            <p:cxnSp>
              <p:nvCxnSpPr>
                <p:cNvPr id="132" name="直接连接符 131"/>
                <p:cNvCxnSpPr/>
                <p:nvPr/>
              </p:nvCxnSpPr>
              <p:spPr>
                <a:xfrm>
                  <a:off x="2239156" y="2997065"/>
                  <a:ext cx="230900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4" name="椭圆 133"/>
                <p:cNvSpPr/>
                <p:nvPr/>
              </p:nvSpPr>
              <p:spPr>
                <a:xfrm>
                  <a:off x="2321403" y="2967173"/>
                  <a:ext cx="58102" cy="58102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136" name="Text Box 79"/>
              <p:cNvSpPr txBox="1">
                <a:spLocks noChangeArrowheads="1"/>
              </p:cNvSpPr>
              <p:nvPr/>
            </p:nvSpPr>
            <p:spPr bwMode="auto">
              <a:xfrm>
                <a:off x="2423003" y="2813751"/>
                <a:ext cx="1288973" cy="3435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lnSpc>
                    <a:spcPct val="110000"/>
                  </a:lnSpc>
                </a:pPr>
                <a:r>
                  <a:rPr kumimoji="1" lang="en-US" altLang="zh-CN" sz="1600" dirty="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Client-Server</a:t>
                </a:r>
                <a:endParaRPr kumimoji="1" lang="zh-CN" altLang="en-US" sz="16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20" name="矩形 19"/>
            <p:cNvSpPr/>
            <p:nvPr/>
          </p:nvSpPr>
          <p:spPr>
            <a:xfrm>
              <a:off x="2190593" y="2601748"/>
              <a:ext cx="1480951" cy="507236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7" name="Text Box 79"/>
            <p:cNvSpPr txBox="1">
              <a:spLocks noChangeArrowheads="1"/>
            </p:cNvSpPr>
            <p:nvPr/>
          </p:nvSpPr>
          <p:spPr bwMode="auto">
            <a:xfrm>
              <a:off x="1459106" y="2305589"/>
              <a:ext cx="520317" cy="3435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r">
                <a:lnSpc>
                  <a:spcPct val="110000"/>
                </a:lnSpc>
              </a:pPr>
              <a:r>
                <a:rPr kumimoji="1" lang="en-US" altLang="zh-CN" sz="16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3.5</a:t>
              </a:r>
              <a:endParaRPr kumimoji="1" lang="zh-CN" altLang="en-US" sz="16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38" name="Text Box 79"/>
            <p:cNvSpPr txBox="1">
              <a:spLocks noChangeArrowheads="1"/>
            </p:cNvSpPr>
            <p:nvPr/>
          </p:nvSpPr>
          <p:spPr bwMode="auto">
            <a:xfrm>
              <a:off x="1459106" y="2715163"/>
              <a:ext cx="520317" cy="3435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r">
                <a:lnSpc>
                  <a:spcPct val="110000"/>
                </a:lnSpc>
              </a:pPr>
              <a:r>
                <a:rPr kumimoji="1" lang="en-US" altLang="zh-CN" sz="16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3</a:t>
              </a:r>
              <a:endParaRPr kumimoji="1" lang="zh-CN" altLang="en-US" sz="16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39" name="Text Box 79"/>
            <p:cNvSpPr txBox="1">
              <a:spLocks noChangeArrowheads="1"/>
            </p:cNvSpPr>
            <p:nvPr/>
          </p:nvSpPr>
          <p:spPr bwMode="auto">
            <a:xfrm>
              <a:off x="1459106" y="3119110"/>
              <a:ext cx="520317" cy="3435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r">
                <a:lnSpc>
                  <a:spcPct val="110000"/>
                </a:lnSpc>
              </a:pPr>
              <a:r>
                <a:rPr kumimoji="1" lang="en-US" altLang="zh-CN" sz="16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2.5</a:t>
              </a:r>
              <a:endParaRPr kumimoji="1" lang="zh-CN" altLang="en-US" sz="16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40" name="Text Box 79"/>
            <p:cNvSpPr txBox="1">
              <a:spLocks noChangeArrowheads="1"/>
            </p:cNvSpPr>
            <p:nvPr/>
          </p:nvSpPr>
          <p:spPr bwMode="auto">
            <a:xfrm>
              <a:off x="1459106" y="3528684"/>
              <a:ext cx="520317" cy="3435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r">
                <a:lnSpc>
                  <a:spcPct val="110000"/>
                </a:lnSpc>
              </a:pPr>
              <a:r>
                <a:rPr kumimoji="1" lang="en-US" altLang="zh-CN" sz="16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2</a:t>
              </a:r>
              <a:endParaRPr kumimoji="1" lang="zh-CN" altLang="en-US" sz="16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41" name="Text Box 79"/>
            <p:cNvSpPr txBox="1">
              <a:spLocks noChangeArrowheads="1"/>
            </p:cNvSpPr>
            <p:nvPr/>
          </p:nvSpPr>
          <p:spPr bwMode="auto">
            <a:xfrm>
              <a:off x="1459106" y="3935769"/>
              <a:ext cx="520317" cy="3435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r">
                <a:lnSpc>
                  <a:spcPct val="110000"/>
                </a:lnSpc>
              </a:pPr>
              <a:r>
                <a:rPr kumimoji="1" lang="en-US" altLang="zh-CN" sz="16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1.5</a:t>
              </a:r>
              <a:endParaRPr kumimoji="1" lang="zh-CN" altLang="en-US" sz="16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42" name="Text Box 79"/>
            <p:cNvSpPr txBox="1">
              <a:spLocks noChangeArrowheads="1"/>
            </p:cNvSpPr>
            <p:nvPr/>
          </p:nvSpPr>
          <p:spPr bwMode="auto">
            <a:xfrm>
              <a:off x="1459106" y="4345343"/>
              <a:ext cx="520317" cy="3435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r">
                <a:lnSpc>
                  <a:spcPct val="110000"/>
                </a:lnSpc>
              </a:pPr>
              <a:r>
                <a:rPr kumimoji="1" lang="en-US" altLang="zh-CN" sz="16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1</a:t>
              </a:r>
              <a:endParaRPr kumimoji="1" lang="zh-CN" altLang="en-US" sz="16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43" name="Text Box 79"/>
            <p:cNvSpPr txBox="1">
              <a:spLocks noChangeArrowheads="1"/>
            </p:cNvSpPr>
            <p:nvPr/>
          </p:nvSpPr>
          <p:spPr bwMode="auto">
            <a:xfrm rot="16200000">
              <a:off x="115987" y="3683787"/>
              <a:ext cx="2540583" cy="3435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10000"/>
                </a:lnSpc>
              </a:pPr>
              <a:r>
                <a:rPr kumimoji="1" lang="en-US" altLang="zh-CN" sz="16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Minimum Distribution Time</a:t>
              </a:r>
              <a:endParaRPr kumimoji="1" lang="zh-CN" altLang="en-US" sz="16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44" name="Text Box 79"/>
            <p:cNvSpPr txBox="1">
              <a:spLocks noChangeArrowheads="1"/>
            </p:cNvSpPr>
            <p:nvPr/>
          </p:nvSpPr>
          <p:spPr bwMode="auto">
            <a:xfrm>
              <a:off x="1459106" y="4752945"/>
              <a:ext cx="520317" cy="3435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r">
                <a:lnSpc>
                  <a:spcPct val="110000"/>
                </a:lnSpc>
              </a:pPr>
              <a:r>
                <a:rPr kumimoji="1" lang="en-US" altLang="zh-CN" sz="16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0.5</a:t>
              </a:r>
              <a:endParaRPr kumimoji="1" lang="zh-CN" altLang="en-US" sz="16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45" name="Text Box 79"/>
            <p:cNvSpPr txBox="1">
              <a:spLocks noChangeArrowheads="1"/>
            </p:cNvSpPr>
            <p:nvPr/>
          </p:nvSpPr>
          <p:spPr bwMode="auto">
            <a:xfrm>
              <a:off x="1459106" y="5162519"/>
              <a:ext cx="520317" cy="3435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r">
                <a:lnSpc>
                  <a:spcPct val="110000"/>
                </a:lnSpc>
              </a:pPr>
              <a:r>
                <a:rPr kumimoji="1" lang="en-US" altLang="zh-CN" sz="16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0</a:t>
              </a:r>
              <a:endParaRPr kumimoji="1" lang="zh-CN" altLang="en-US" sz="16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46" name="Text Box 79"/>
            <p:cNvSpPr txBox="1">
              <a:spLocks noChangeArrowheads="1"/>
            </p:cNvSpPr>
            <p:nvPr/>
          </p:nvSpPr>
          <p:spPr bwMode="auto">
            <a:xfrm>
              <a:off x="4055826" y="5732166"/>
              <a:ext cx="355098" cy="3435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10000"/>
                </a:lnSpc>
              </a:pPr>
              <a:r>
                <a:rPr kumimoji="1" lang="en-US" altLang="zh-CN" sz="16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N</a:t>
              </a:r>
              <a:endParaRPr kumimoji="1" lang="zh-CN" altLang="en-US" sz="16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47" name="Text Box 79"/>
            <p:cNvSpPr txBox="1">
              <a:spLocks noChangeArrowheads="1"/>
            </p:cNvSpPr>
            <p:nvPr/>
          </p:nvSpPr>
          <p:spPr bwMode="auto">
            <a:xfrm>
              <a:off x="1882413" y="5400643"/>
              <a:ext cx="5064582" cy="3435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10000"/>
                </a:lnSpc>
              </a:pPr>
              <a:r>
                <a:rPr kumimoji="1" lang="en-US" altLang="zh-CN" sz="16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0          5          10        15        20         25        30         35</a:t>
              </a:r>
            </a:p>
          </p:txBody>
        </p:sp>
        <p:grpSp>
          <p:nvGrpSpPr>
            <p:cNvPr id="24" name="组合 23"/>
            <p:cNvGrpSpPr/>
            <p:nvPr/>
          </p:nvGrpSpPr>
          <p:grpSpPr>
            <a:xfrm>
              <a:off x="2027850" y="5308760"/>
              <a:ext cx="1878962" cy="73259"/>
              <a:chOff x="2023087" y="5308760"/>
              <a:chExt cx="1878962" cy="73259"/>
            </a:xfrm>
          </p:grpSpPr>
          <p:grpSp>
            <p:nvGrpSpPr>
              <p:cNvPr id="23" name="组合 22"/>
              <p:cNvGrpSpPr/>
              <p:nvPr/>
            </p:nvGrpSpPr>
            <p:grpSpPr>
              <a:xfrm>
                <a:off x="2023087" y="5311140"/>
                <a:ext cx="621506" cy="70879"/>
                <a:chOff x="2023087" y="5311140"/>
                <a:chExt cx="621506" cy="70879"/>
              </a:xfrm>
            </p:grpSpPr>
            <p:cxnSp>
              <p:nvCxnSpPr>
                <p:cNvPr id="22" name="直接连接符 21"/>
                <p:cNvCxnSpPr/>
                <p:nvPr/>
              </p:nvCxnSpPr>
              <p:spPr>
                <a:xfrm>
                  <a:off x="2023087" y="5311140"/>
                  <a:ext cx="0" cy="7087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8" name="直接连接符 147"/>
                <p:cNvCxnSpPr/>
                <p:nvPr/>
              </p:nvCxnSpPr>
              <p:spPr>
                <a:xfrm>
                  <a:off x="2644593" y="5311140"/>
                  <a:ext cx="0" cy="7087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9" name="组合 148"/>
              <p:cNvGrpSpPr/>
              <p:nvPr/>
            </p:nvGrpSpPr>
            <p:grpSpPr>
              <a:xfrm>
                <a:off x="3280543" y="5308760"/>
                <a:ext cx="621506" cy="70879"/>
                <a:chOff x="2023087" y="5311140"/>
                <a:chExt cx="621506" cy="70879"/>
              </a:xfrm>
            </p:grpSpPr>
            <p:cxnSp>
              <p:nvCxnSpPr>
                <p:cNvPr id="150" name="直接连接符 149"/>
                <p:cNvCxnSpPr/>
                <p:nvPr/>
              </p:nvCxnSpPr>
              <p:spPr>
                <a:xfrm>
                  <a:off x="2023087" y="5311140"/>
                  <a:ext cx="0" cy="7087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1" name="直接连接符 150"/>
                <p:cNvCxnSpPr/>
                <p:nvPr/>
              </p:nvCxnSpPr>
              <p:spPr>
                <a:xfrm>
                  <a:off x="2644593" y="5311140"/>
                  <a:ext cx="0" cy="7087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52" name="组合 151"/>
            <p:cNvGrpSpPr/>
            <p:nvPr/>
          </p:nvGrpSpPr>
          <p:grpSpPr>
            <a:xfrm>
              <a:off x="4538001" y="5302596"/>
              <a:ext cx="1878962" cy="73259"/>
              <a:chOff x="2023087" y="5308760"/>
              <a:chExt cx="1878962" cy="73259"/>
            </a:xfrm>
          </p:grpSpPr>
          <p:grpSp>
            <p:nvGrpSpPr>
              <p:cNvPr id="153" name="组合 152"/>
              <p:cNvGrpSpPr/>
              <p:nvPr/>
            </p:nvGrpSpPr>
            <p:grpSpPr>
              <a:xfrm>
                <a:off x="2023087" y="5311140"/>
                <a:ext cx="621506" cy="70879"/>
                <a:chOff x="2023087" y="5311140"/>
                <a:chExt cx="621506" cy="70879"/>
              </a:xfrm>
            </p:grpSpPr>
            <p:cxnSp>
              <p:nvCxnSpPr>
                <p:cNvPr id="157" name="直接连接符 156"/>
                <p:cNvCxnSpPr/>
                <p:nvPr/>
              </p:nvCxnSpPr>
              <p:spPr>
                <a:xfrm>
                  <a:off x="2023087" y="5311140"/>
                  <a:ext cx="0" cy="7087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8" name="直接连接符 157"/>
                <p:cNvCxnSpPr/>
                <p:nvPr/>
              </p:nvCxnSpPr>
              <p:spPr>
                <a:xfrm>
                  <a:off x="2644593" y="5311140"/>
                  <a:ext cx="0" cy="7087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4" name="组合 153"/>
              <p:cNvGrpSpPr/>
              <p:nvPr/>
            </p:nvGrpSpPr>
            <p:grpSpPr>
              <a:xfrm>
                <a:off x="3280543" y="5308760"/>
                <a:ext cx="621506" cy="70879"/>
                <a:chOff x="2023087" y="5311140"/>
                <a:chExt cx="621506" cy="70879"/>
              </a:xfrm>
            </p:grpSpPr>
            <p:cxnSp>
              <p:nvCxnSpPr>
                <p:cNvPr id="155" name="直接连接符 154"/>
                <p:cNvCxnSpPr/>
                <p:nvPr/>
              </p:nvCxnSpPr>
              <p:spPr>
                <a:xfrm>
                  <a:off x="2023087" y="5311140"/>
                  <a:ext cx="0" cy="7087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6" name="直接连接符 155"/>
                <p:cNvCxnSpPr/>
                <p:nvPr/>
              </p:nvCxnSpPr>
              <p:spPr>
                <a:xfrm>
                  <a:off x="2644593" y="5311140"/>
                  <a:ext cx="0" cy="7087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59" name="组合 158"/>
            <p:cNvGrpSpPr/>
            <p:nvPr/>
          </p:nvGrpSpPr>
          <p:grpSpPr>
            <a:xfrm rot="16200000">
              <a:off x="1386079" y="4676584"/>
              <a:ext cx="1210620" cy="58476"/>
              <a:chOff x="2023087" y="5308760"/>
              <a:chExt cx="1878962" cy="73259"/>
            </a:xfrm>
          </p:grpSpPr>
          <p:grpSp>
            <p:nvGrpSpPr>
              <p:cNvPr id="160" name="组合 159"/>
              <p:cNvGrpSpPr/>
              <p:nvPr/>
            </p:nvGrpSpPr>
            <p:grpSpPr>
              <a:xfrm>
                <a:off x="2023087" y="5311140"/>
                <a:ext cx="621506" cy="70879"/>
                <a:chOff x="2023087" y="5311140"/>
                <a:chExt cx="621506" cy="70879"/>
              </a:xfrm>
            </p:grpSpPr>
            <p:cxnSp>
              <p:nvCxnSpPr>
                <p:cNvPr id="164" name="直接连接符 163"/>
                <p:cNvCxnSpPr/>
                <p:nvPr/>
              </p:nvCxnSpPr>
              <p:spPr>
                <a:xfrm>
                  <a:off x="2023087" y="5311140"/>
                  <a:ext cx="0" cy="7087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5" name="直接连接符 164"/>
                <p:cNvCxnSpPr/>
                <p:nvPr/>
              </p:nvCxnSpPr>
              <p:spPr>
                <a:xfrm>
                  <a:off x="2644593" y="5311140"/>
                  <a:ext cx="0" cy="7087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1" name="组合 160"/>
              <p:cNvGrpSpPr/>
              <p:nvPr/>
            </p:nvGrpSpPr>
            <p:grpSpPr>
              <a:xfrm>
                <a:off x="3280543" y="5308760"/>
                <a:ext cx="621506" cy="70879"/>
                <a:chOff x="2023087" y="5311140"/>
                <a:chExt cx="621506" cy="70879"/>
              </a:xfrm>
            </p:grpSpPr>
            <p:cxnSp>
              <p:nvCxnSpPr>
                <p:cNvPr id="162" name="直接连接符 161"/>
                <p:cNvCxnSpPr/>
                <p:nvPr/>
              </p:nvCxnSpPr>
              <p:spPr>
                <a:xfrm>
                  <a:off x="2023087" y="5311140"/>
                  <a:ext cx="0" cy="7087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3" name="直接连接符 162"/>
                <p:cNvCxnSpPr/>
                <p:nvPr/>
              </p:nvCxnSpPr>
              <p:spPr>
                <a:xfrm>
                  <a:off x="2644593" y="5311140"/>
                  <a:ext cx="0" cy="7087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66" name="组合 165"/>
            <p:cNvGrpSpPr/>
            <p:nvPr/>
          </p:nvGrpSpPr>
          <p:grpSpPr>
            <a:xfrm rot="16200000">
              <a:off x="1385379" y="3057831"/>
              <a:ext cx="1207732" cy="58476"/>
              <a:chOff x="2023087" y="5308760"/>
              <a:chExt cx="1878962" cy="73259"/>
            </a:xfrm>
          </p:grpSpPr>
          <p:grpSp>
            <p:nvGrpSpPr>
              <p:cNvPr id="167" name="组合 166"/>
              <p:cNvGrpSpPr/>
              <p:nvPr/>
            </p:nvGrpSpPr>
            <p:grpSpPr>
              <a:xfrm>
                <a:off x="2023087" y="5311140"/>
                <a:ext cx="621506" cy="70879"/>
                <a:chOff x="2023087" y="5311140"/>
                <a:chExt cx="621506" cy="70879"/>
              </a:xfrm>
            </p:grpSpPr>
            <p:cxnSp>
              <p:nvCxnSpPr>
                <p:cNvPr id="171" name="直接连接符 170"/>
                <p:cNvCxnSpPr/>
                <p:nvPr/>
              </p:nvCxnSpPr>
              <p:spPr>
                <a:xfrm>
                  <a:off x="2023087" y="5311140"/>
                  <a:ext cx="0" cy="7087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2" name="直接连接符 171"/>
                <p:cNvCxnSpPr/>
                <p:nvPr/>
              </p:nvCxnSpPr>
              <p:spPr>
                <a:xfrm>
                  <a:off x="2644593" y="5311140"/>
                  <a:ext cx="0" cy="7087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8" name="组合 167"/>
              <p:cNvGrpSpPr/>
              <p:nvPr/>
            </p:nvGrpSpPr>
            <p:grpSpPr>
              <a:xfrm>
                <a:off x="3280543" y="5308760"/>
                <a:ext cx="621506" cy="70879"/>
                <a:chOff x="2023087" y="5311140"/>
                <a:chExt cx="621506" cy="70879"/>
              </a:xfrm>
            </p:grpSpPr>
            <p:cxnSp>
              <p:nvCxnSpPr>
                <p:cNvPr id="169" name="直接连接符 168"/>
                <p:cNvCxnSpPr/>
                <p:nvPr/>
              </p:nvCxnSpPr>
              <p:spPr>
                <a:xfrm>
                  <a:off x="2023087" y="5311140"/>
                  <a:ext cx="0" cy="7087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0" name="直接连接符 169"/>
                <p:cNvCxnSpPr/>
                <p:nvPr/>
              </p:nvCxnSpPr>
              <p:spPr>
                <a:xfrm>
                  <a:off x="2644593" y="5311140"/>
                  <a:ext cx="0" cy="7087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6" presetClass="emph" presetSubtype="0" repeatCount="2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 tmFilter="0, 0; .2, .5; .8, .5; 1, 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" dur="250" autoRev="1" fill="hold"/>
                                        <p:tgtEl>
                                          <p:spTgt spid="2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/>
          <p:cNvGrpSpPr/>
          <p:nvPr/>
        </p:nvGrpSpPr>
        <p:grpSpPr>
          <a:xfrm>
            <a:off x="430213" y="0"/>
            <a:ext cx="5665787" cy="1428589"/>
            <a:chOff x="551030" y="-368704"/>
            <a:chExt cx="5665787" cy="1428589"/>
          </a:xfrm>
        </p:grpSpPr>
        <p:grpSp>
          <p:nvGrpSpPr>
            <p:cNvPr id="29" name="组合 28"/>
            <p:cNvGrpSpPr/>
            <p:nvPr/>
          </p:nvGrpSpPr>
          <p:grpSpPr>
            <a:xfrm>
              <a:off x="1201631" y="303925"/>
              <a:ext cx="5015186" cy="687997"/>
              <a:chOff x="1839058" y="967769"/>
              <a:chExt cx="5015186" cy="687997"/>
            </a:xfrm>
          </p:grpSpPr>
          <p:sp>
            <p:nvSpPr>
              <p:cNvPr id="31" name="矩形: 圆角 30"/>
              <p:cNvSpPr/>
              <p:nvPr/>
            </p:nvSpPr>
            <p:spPr>
              <a:xfrm>
                <a:off x="1839058" y="967769"/>
                <a:ext cx="5015186" cy="675443"/>
              </a:xfrm>
              <a:prstGeom prst="roundRect">
                <a:avLst>
                  <a:gd name="adj" fmla="val 50000"/>
                </a:avLst>
              </a:prstGeom>
              <a:solidFill>
                <a:srgbClr val="009FF6"/>
              </a:solidFill>
              <a:ln>
                <a:solidFill>
                  <a:schemeClr val="bg1"/>
                </a:solidFill>
              </a:ln>
              <a:effectLst>
                <a:outerShdw blurRad="63500" sx="101000" sy="101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solidFill>
                    <a:srgbClr val="00A3F8"/>
                  </a:solidFill>
                </a:endParaRPr>
              </a:p>
            </p:txBody>
          </p:sp>
          <p:sp>
            <p:nvSpPr>
              <p:cNvPr id="32" name="文本框 31"/>
              <p:cNvSpPr txBox="1"/>
              <p:nvPr/>
            </p:nvSpPr>
            <p:spPr>
              <a:xfrm>
                <a:off x="2786093" y="1009435"/>
                <a:ext cx="394115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P2P</a:t>
                </a:r>
                <a:r>
                  <a:rPr lang="zh-CN" altLang="en-US" sz="3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的基本概念</a:t>
                </a:r>
              </a:p>
            </p:txBody>
          </p:sp>
        </p:grpSp>
        <p:pic>
          <p:nvPicPr>
            <p:cNvPr id="30" name="图片 29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111"/>
            <a:stretch>
              <a:fillRect/>
            </a:stretch>
          </p:blipFill>
          <p:spPr>
            <a:xfrm>
              <a:off x="551030" y="-368704"/>
              <a:ext cx="1607162" cy="1428589"/>
            </a:xfrm>
            <a:prstGeom prst="rect">
              <a:avLst/>
            </a:prstGeom>
          </p:spPr>
        </p:pic>
      </p:grpSp>
      <p:grpSp>
        <p:nvGrpSpPr>
          <p:cNvPr id="173" name="组合 172"/>
          <p:cNvGrpSpPr/>
          <p:nvPr/>
        </p:nvGrpSpPr>
        <p:grpSpPr>
          <a:xfrm>
            <a:off x="1161824" y="1566161"/>
            <a:ext cx="4538663" cy="526732"/>
            <a:chOff x="722008" y="1303131"/>
            <a:chExt cx="4333649" cy="502940"/>
          </a:xfrm>
        </p:grpSpPr>
        <p:sp>
          <p:nvSpPr>
            <p:cNvPr id="174" name="流程图: 手动输入 6"/>
            <p:cNvSpPr/>
            <p:nvPr/>
          </p:nvSpPr>
          <p:spPr>
            <a:xfrm rot="5400000" flipV="1">
              <a:off x="2784197" y="-489059"/>
              <a:ext cx="475861" cy="4067058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-1" fmla="*/ 0 w 10000"/>
                <a:gd name="connsiteY0-2" fmla="*/ 1050 h 10000"/>
                <a:gd name="connsiteX1-3" fmla="*/ 10000 w 10000"/>
                <a:gd name="connsiteY1-4" fmla="*/ 0 h 10000"/>
                <a:gd name="connsiteX2-5" fmla="*/ 10000 w 10000"/>
                <a:gd name="connsiteY2-6" fmla="*/ 10000 h 10000"/>
                <a:gd name="connsiteX3-7" fmla="*/ 0 w 10000"/>
                <a:gd name="connsiteY3-8" fmla="*/ 10000 h 10000"/>
                <a:gd name="connsiteX4-9" fmla="*/ 0 w 10000"/>
                <a:gd name="connsiteY4-10" fmla="*/ 1050 h 10000"/>
                <a:gd name="connsiteX0-11" fmla="*/ 0 w 10000"/>
                <a:gd name="connsiteY0-12" fmla="*/ 988 h 9938"/>
                <a:gd name="connsiteX1-13" fmla="*/ 9911 w 10000"/>
                <a:gd name="connsiteY1-14" fmla="*/ 0 h 9938"/>
                <a:gd name="connsiteX2-15" fmla="*/ 10000 w 10000"/>
                <a:gd name="connsiteY2-16" fmla="*/ 9938 h 9938"/>
                <a:gd name="connsiteX3-17" fmla="*/ 0 w 10000"/>
                <a:gd name="connsiteY3-18" fmla="*/ 9938 h 9938"/>
                <a:gd name="connsiteX4-19" fmla="*/ 0 w 10000"/>
                <a:gd name="connsiteY4-20" fmla="*/ 988 h 9938"/>
                <a:gd name="connsiteX0-21" fmla="*/ 0 w 10000"/>
                <a:gd name="connsiteY0-22" fmla="*/ 1853 h 10000"/>
                <a:gd name="connsiteX1-23" fmla="*/ 9911 w 10000"/>
                <a:gd name="connsiteY1-24" fmla="*/ 0 h 10000"/>
                <a:gd name="connsiteX2-25" fmla="*/ 10000 w 10000"/>
                <a:gd name="connsiteY2-26" fmla="*/ 10000 h 10000"/>
                <a:gd name="connsiteX3-27" fmla="*/ 0 w 10000"/>
                <a:gd name="connsiteY3-28" fmla="*/ 10000 h 10000"/>
                <a:gd name="connsiteX4-29" fmla="*/ 0 w 10000"/>
                <a:gd name="connsiteY4-30" fmla="*/ 1853 h 10000"/>
                <a:gd name="connsiteX0-31" fmla="*/ 0 w 10000"/>
                <a:gd name="connsiteY0-32" fmla="*/ 1796 h 10000"/>
                <a:gd name="connsiteX1-33" fmla="*/ 9911 w 10000"/>
                <a:gd name="connsiteY1-34" fmla="*/ 0 h 10000"/>
                <a:gd name="connsiteX2-35" fmla="*/ 10000 w 10000"/>
                <a:gd name="connsiteY2-36" fmla="*/ 10000 h 10000"/>
                <a:gd name="connsiteX3-37" fmla="*/ 0 w 10000"/>
                <a:gd name="connsiteY3-38" fmla="*/ 10000 h 10000"/>
                <a:gd name="connsiteX4-39" fmla="*/ 0 w 10000"/>
                <a:gd name="connsiteY4-40" fmla="*/ 1796 h 10000"/>
                <a:gd name="connsiteX0-41" fmla="*/ 106 w 10000"/>
                <a:gd name="connsiteY0-42" fmla="*/ 804 h 10000"/>
                <a:gd name="connsiteX1-43" fmla="*/ 9911 w 10000"/>
                <a:gd name="connsiteY1-44" fmla="*/ 0 h 10000"/>
                <a:gd name="connsiteX2-45" fmla="*/ 10000 w 10000"/>
                <a:gd name="connsiteY2-46" fmla="*/ 10000 h 10000"/>
                <a:gd name="connsiteX3-47" fmla="*/ 0 w 10000"/>
                <a:gd name="connsiteY3-48" fmla="*/ 10000 h 10000"/>
                <a:gd name="connsiteX4-49" fmla="*/ 106 w 10000"/>
                <a:gd name="connsiteY4-50" fmla="*/ 804 h 10000"/>
                <a:gd name="connsiteX0-51" fmla="*/ 106 w 10000"/>
                <a:gd name="connsiteY0-52" fmla="*/ 793 h 10000"/>
                <a:gd name="connsiteX1-53" fmla="*/ 9911 w 10000"/>
                <a:gd name="connsiteY1-54" fmla="*/ 0 h 10000"/>
                <a:gd name="connsiteX2-55" fmla="*/ 10000 w 10000"/>
                <a:gd name="connsiteY2-56" fmla="*/ 10000 h 10000"/>
                <a:gd name="connsiteX3-57" fmla="*/ 0 w 10000"/>
                <a:gd name="connsiteY3-58" fmla="*/ 10000 h 10000"/>
                <a:gd name="connsiteX4-59" fmla="*/ 106 w 10000"/>
                <a:gd name="connsiteY4-60" fmla="*/ 793 h 10000"/>
                <a:gd name="connsiteX0-61" fmla="*/ 106 w 10000"/>
                <a:gd name="connsiteY0-62" fmla="*/ 758 h 10000"/>
                <a:gd name="connsiteX1-63" fmla="*/ 9911 w 10000"/>
                <a:gd name="connsiteY1-64" fmla="*/ 0 h 10000"/>
                <a:gd name="connsiteX2-65" fmla="*/ 10000 w 10000"/>
                <a:gd name="connsiteY2-66" fmla="*/ 10000 h 10000"/>
                <a:gd name="connsiteX3-67" fmla="*/ 0 w 10000"/>
                <a:gd name="connsiteY3-68" fmla="*/ 10000 h 10000"/>
                <a:gd name="connsiteX4-69" fmla="*/ 106 w 10000"/>
                <a:gd name="connsiteY4-70" fmla="*/ 758 h 10000"/>
                <a:gd name="connsiteX0-71" fmla="*/ 50 w 10000"/>
                <a:gd name="connsiteY0-72" fmla="*/ 854 h 10000"/>
                <a:gd name="connsiteX1-73" fmla="*/ 9911 w 10000"/>
                <a:gd name="connsiteY1-74" fmla="*/ 0 h 10000"/>
                <a:gd name="connsiteX2-75" fmla="*/ 10000 w 10000"/>
                <a:gd name="connsiteY2-76" fmla="*/ 10000 h 10000"/>
                <a:gd name="connsiteX3-77" fmla="*/ 0 w 10000"/>
                <a:gd name="connsiteY3-78" fmla="*/ 10000 h 10000"/>
                <a:gd name="connsiteX4-79" fmla="*/ 50 w 10000"/>
                <a:gd name="connsiteY4-80" fmla="*/ 854 h 100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0000" h="10000">
                  <a:moveTo>
                    <a:pt x="50" y="854"/>
                  </a:moveTo>
                  <a:lnTo>
                    <a:pt x="9911" y="0"/>
                  </a:lnTo>
                  <a:cubicBezTo>
                    <a:pt x="9941" y="3334"/>
                    <a:pt x="9970" y="6666"/>
                    <a:pt x="10000" y="10000"/>
                  </a:cubicBezTo>
                  <a:lnTo>
                    <a:pt x="0" y="10000"/>
                  </a:lnTo>
                  <a:cubicBezTo>
                    <a:pt x="35" y="6935"/>
                    <a:pt x="15" y="3919"/>
                    <a:pt x="50" y="854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55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75" name="组合 174"/>
            <p:cNvGrpSpPr/>
            <p:nvPr/>
          </p:nvGrpSpPr>
          <p:grpSpPr>
            <a:xfrm>
              <a:off x="722008" y="1303131"/>
              <a:ext cx="546594" cy="475865"/>
              <a:chOff x="708742" y="1296102"/>
              <a:chExt cx="454744" cy="283828"/>
            </a:xfrm>
          </p:grpSpPr>
          <p:sp>
            <p:nvSpPr>
              <p:cNvPr id="177" name="平行四边形 176"/>
              <p:cNvSpPr/>
              <p:nvPr/>
            </p:nvSpPr>
            <p:spPr>
              <a:xfrm>
                <a:off x="708742" y="1296103"/>
                <a:ext cx="351872" cy="283827"/>
              </a:xfrm>
              <a:prstGeom prst="parallelogram">
                <a:avLst>
                  <a:gd name="adj" fmla="val 80822"/>
                </a:avLst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985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8" name="平行四边形 177"/>
              <p:cNvSpPr/>
              <p:nvPr/>
            </p:nvSpPr>
            <p:spPr>
              <a:xfrm>
                <a:off x="811614" y="1296102"/>
                <a:ext cx="351872" cy="283827"/>
              </a:xfrm>
              <a:prstGeom prst="parallelogram">
                <a:avLst>
                  <a:gd name="adj" fmla="val 80822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985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76" name="Text Box 79"/>
            <p:cNvSpPr txBox="1">
              <a:spLocks noChangeArrowheads="1"/>
            </p:cNvSpPr>
            <p:nvPr/>
          </p:nvSpPr>
          <p:spPr bwMode="auto">
            <a:xfrm>
              <a:off x="1559913" y="1335871"/>
              <a:ext cx="3495743" cy="470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kumimoji="1" lang="en-US" altLang="zh-CN" sz="2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BitTorrent</a:t>
              </a:r>
              <a:r>
                <a:rPr kumimoji="1" lang="zh-CN" altLang="en-US" sz="2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的基本概念</a:t>
              </a:r>
            </a:p>
          </p:txBody>
        </p:sp>
      </p:grpSp>
      <p:sp>
        <p:nvSpPr>
          <p:cNvPr id="179" name="Rectangle 11"/>
          <p:cNvSpPr>
            <a:spLocks noChangeArrowheads="1"/>
          </p:cNvSpPr>
          <p:nvPr/>
        </p:nvSpPr>
        <p:spPr bwMode="auto">
          <a:xfrm>
            <a:off x="1732862" y="2540058"/>
            <a:ext cx="2265562" cy="560173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 w="9525">
            <a:noFill/>
            <a:miter lim="800000"/>
          </a:ln>
          <a:effectLst>
            <a:outerShdw dist="35921" dir="2700000" algn="ctr" rotWithShape="0">
              <a:schemeClr val="accent4">
                <a:lumMod val="20000"/>
                <a:lumOff val="80000"/>
              </a:schemeClr>
            </a:outerShdw>
          </a:effec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kumimoji="1"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洪流</a:t>
            </a:r>
            <a:r>
              <a:rPr kumimoji="1"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(torrent)</a:t>
            </a:r>
            <a:endParaRPr kumimoji="1"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180" name="Text Box 79"/>
          <p:cNvSpPr txBox="1">
            <a:spLocks noChangeArrowheads="1"/>
          </p:cNvSpPr>
          <p:nvPr/>
        </p:nvSpPr>
        <p:spPr bwMode="auto">
          <a:xfrm>
            <a:off x="4462565" y="2570845"/>
            <a:ext cx="6532006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10000"/>
              </a:lnSpc>
            </a:pP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参与一个特定文件分发的所有对等方的</a:t>
            </a:r>
            <a:r>
              <a:rPr kumimoji="1" lang="zh-CN" altLang="en-US" sz="2400" dirty="0" smtClean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集合</a:t>
            </a:r>
            <a:endParaRPr kumimoji="1" lang="zh-CN" altLang="en-US" sz="2400" dirty="0"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181" name="Rectangle 11"/>
          <p:cNvSpPr>
            <a:spLocks noChangeArrowheads="1"/>
          </p:cNvSpPr>
          <p:nvPr/>
        </p:nvSpPr>
        <p:spPr bwMode="auto">
          <a:xfrm>
            <a:off x="1732862" y="3840050"/>
            <a:ext cx="2265562" cy="560173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 w="9525">
            <a:noFill/>
            <a:miter lim="800000"/>
          </a:ln>
          <a:effectLst>
            <a:outerShdw dist="35921" dir="2700000" algn="ctr" rotWithShape="0">
              <a:schemeClr val="accent4">
                <a:lumMod val="20000"/>
                <a:lumOff val="80000"/>
              </a:schemeClr>
            </a:outerShdw>
          </a:effec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kumimoji="1"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追踪器</a:t>
            </a:r>
            <a:r>
              <a:rPr kumimoji="1"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(tracker)</a:t>
            </a:r>
            <a:endParaRPr kumimoji="1"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182" name="Text Box 79"/>
          <p:cNvSpPr txBox="1">
            <a:spLocks noChangeArrowheads="1"/>
          </p:cNvSpPr>
          <p:nvPr/>
        </p:nvSpPr>
        <p:spPr bwMode="auto">
          <a:xfrm>
            <a:off x="4462565" y="3875592"/>
            <a:ext cx="4950128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10000"/>
              </a:lnSpc>
            </a:pP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跟踪正参与在洪流中的对等</a:t>
            </a:r>
            <a:r>
              <a:rPr kumimoji="1" lang="zh-CN" altLang="en-US" sz="2400" dirty="0" smtClean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方</a:t>
            </a:r>
            <a:endParaRPr kumimoji="1" lang="zh-CN" altLang="en-US" sz="2400" dirty="0"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183" name="Rectangle 11"/>
          <p:cNvSpPr>
            <a:spLocks noChangeArrowheads="1"/>
          </p:cNvSpPr>
          <p:nvPr/>
        </p:nvSpPr>
        <p:spPr bwMode="auto">
          <a:xfrm>
            <a:off x="1732862" y="5140042"/>
            <a:ext cx="2265562" cy="560173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 w="9525">
            <a:noFill/>
            <a:miter lim="800000"/>
          </a:ln>
          <a:effectLst>
            <a:outerShdw dist="35921" dir="2700000" algn="ctr" rotWithShape="0">
              <a:schemeClr val="accent4">
                <a:lumMod val="20000"/>
                <a:lumOff val="80000"/>
              </a:schemeClr>
            </a:outerShdw>
          </a:effec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kumimoji="1"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文件块</a:t>
            </a:r>
            <a:r>
              <a:rPr kumimoji="1"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(chunk)</a:t>
            </a:r>
            <a:endParaRPr kumimoji="1"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184" name="Text Box 79"/>
          <p:cNvSpPr txBox="1">
            <a:spLocks noChangeArrowheads="1"/>
          </p:cNvSpPr>
          <p:nvPr/>
        </p:nvSpPr>
        <p:spPr bwMode="auto">
          <a:xfrm>
            <a:off x="4462565" y="5186335"/>
            <a:ext cx="2440213" cy="47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10000"/>
              </a:lnSpc>
            </a:pPr>
            <a:r>
              <a:rPr kumimoji="1" lang="en-US" altLang="zh-CN" sz="2400" dirty="0" smtClean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256KB</a:t>
            </a:r>
            <a:endParaRPr kumimoji="1" lang="zh-CN" altLang="en-US" sz="2400" dirty="0"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4" presetClass="entr" presetSubtype="1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75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250"/>
                            </p:stCondLst>
                            <p:childTnLst>
                              <p:par>
                                <p:cTn id="29" presetID="14" presetClass="entr" presetSubtype="1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9" grpId="0" animBg="1"/>
      <p:bldP spid="180" grpId="0"/>
      <p:bldP spid="181" grpId="0" animBg="1"/>
      <p:bldP spid="182" grpId="0"/>
      <p:bldP spid="183" grpId="0" animBg="1"/>
      <p:bldP spid="184" grpId="0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/>
          <p:cNvGrpSpPr/>
          <p:nvPr/>
        </p:nvGrpSpPr>
        <p:grpSpPr>
          <a:xfrm>
            <a:off x="430213" y="0"/>
            <a:ext cx="5665787" cy="1428589"/>
            <a:chOff x="551030" y="-368704"/>
            <a:chExt cx="5665787" cy="1428589"/>
          </a:xfrm>
        </p:grpSpPr>
        <p:grpSp>
          <p:nvGrpSpPr>
            <p:cNvPr id="29" name="组合 28"/>
            <p:cNvGrpSpPr/>
            <p:nvPr/>
          </p:nvGrpSpPr>
          <p:grpSpPr>
            <a:xfrm>
              <a:off x="1201631" y="303925"/>
              <a:ext cx="5015186" cy="687997"/>
              <a:chOff x="1839058" y="967769"/>
              <a:chExt cx="5015186" cy="687997"/>
            </a:xfrm>
          </p:grpSpPr>
          <p:sp>
            <p:nvSpPr>
              <p:cNvPr id="31" name="矩形: 圆角 30"/>
              <p:cNvSpPr/>
              <p:nvPr/>
            </p:nvSpPr>
            <p:spPr>
              <a:xfrm>
                <a:off x="1839058" y="967769"/>
                <a:ext cx="5015186" cy="675443"/>
              </a:xfrm>
              <a:prstGeom prst="roundRect">
                <a:avLst>
                  <a:gd name="adj" fmla="val 50000"/>
                </a:avLst>
              </a:prstGeom>
              <a:solidFill>
                <a:srgbClr val="009FF6"/>
              </a:solidFill>
              <a:ln>
                <a:solidFill>
                  <a:schemeClr val="bg1"/>
                </a:solidFill>
              </a:ln>
              <a:effectLst>
                <a:outerShdw blurRad="63500" sx="101000" sy="101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solidFill>
                    <a:srgbClr val="00A3F8"/>
                  </a:solidFill>
                </a:endParaRPr>
              </a:p>
            </p:txBody>
          </p:sp>
          <p:sp>
            <p:nvSpPr>
              <p:cNvPr id="32" name="文本框 31"/>
              <p:cNvSpPr txBox="1"/>
              <p:nvPr/>
            </p:nvSpPr>
            <p:spPr>
              <a:xfrm>
                <a:off x="2786093" y="1009435"/>
                <a:ext cx="394115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P2P</a:t>
                </a:r>
                <a:r>
                  <a:rPr lang="zh-CN" altLang="en-US" sz="3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的基本概念</a:t>
                </a:r>
              </a:p>
            </p:txBody>
          </p:sp>
        </p:grpSp>
        <p:pic>
          <p:nvPicPr>
            <p:cNvPr id="30" name="图片 29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111"/>
            <a:stretch>
              <a:fillRect/>
            </a:stretch>
          </p:blipFill>
          <p:spPr>
            <a:xfrm>
              <a:off x="551030" y="-368704"/>
              <a:ext cx="1607162" cy="1428589"/>
            </a:xfrm>
            <a:prstGeom prst="rect">
              <a:avLst/>
            </a:prstGeom>
          </p:spPr>
        </p:pic>
      </p:grpSp>
      <p:grpSp>
        <p:nvGrpSpPr>
          <p:cNvPr id="173" name="组合 172"/>
          <p:cNvGrpSpPr/>
          <p:nvPr/>
        </p:nvGrpSpPr>
        <p:grpSpPr>
          <a:xfrm>
            <a:off x="1013465" y="1572823"/>
            <a:ext cx="5137002" cy="526733"/>
            <a:chOff x="722008" y="1303131"/>
            <a:chExt cx="4904961" cy="502941"/>
          </a:xfrm>
        </p:grpSpPr>
        <p:sp>
          <p:nvSpPr>
            <p:cNvPr id="174" name="流程图: 手动输入 6"/>
            <p:cNvSpPr/>
            <p:nvPr/>
          </p:nvSpPr>
          <p:spPr>
            <a:xfrm rot="5400000" flipV="1">
              <a:off x="2997274" y="-702136"/>
              <a:ext cx="475861" cy="4493212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-1" fmla="*/ 0 w 10000"/>
                <a:gd name="connsiteY0-2" fmla="*/ 1050 h 10000"/>
                <a:gd name="connsiteX1-3" fmla="*/ 10000 w 10000"/>
                <a:gd name="connsiteY1-4" fmla="*/ 0 h 10000"/>
                <a:gd name="connsiteX2-5" fmla="*/ 10000 w 10000"/>
                <a:gd name="connsiteY2-6" fmla="*/ 10000 h 10000"/>
                <a:gd name="connsiteX3-7" fmla="*/ 0 w 10000"/>
                <a:gd name="connsiteY3-8" fmla="*/ 10000 h 10000"/>
                <a:gd name="connsiteX4-9" fmla="*/ 0 w 10000"/>
                <a:gd name="connsiteY4-10" fmla="*/ 1050 h 10000"/>
                <a:gd name="connsiteX0-11" fmla="*/ 0 w 10000"/>
                <a:gd name="connsiteY0-12" fmla="*/ 988 h 9938"/>
                <a:gd name="connsiteX1-13" fmla="*/ 9911 w 10000"/>
                <a:gd name="connsiteY1-14" fmla="*/ 0 h 9938"/>
                <a:gd name="connsiteX2-15" fmla="*/ 10000 w 10000"/>
                <a:gd name="connsiteY2-16" fmla="*/ 9938 h 9938"/>
                <a:gd name="connsiteX3-17" fmla="*/ 0 w 10000"/>
                <a:gd name="connsiteY3-18" fmla="*/ 9938 h 9938"/>
                <a:gd name="connsiteX4-19" fmla="*/ 0 w 10000"/>
                <a:gd name="connsiteY4-20" fmla="*/ 988 h 9938"/>
                <a:gd name="connsiteX0-21" fmla="*/ 0 w 10000"/>
                <a:gd name="connsiteY0-22" fmla="*/ 1853 h 10000"/>
                <a:gd name="connsiteX1-23" fmla="*/ 9911 w 10000"/>
                <a:gd name="connsiteY1-24" fmla="*/ 0 h 10000"/>
                <a:gd name="connsiteX2-25" fmla="*/ 10000 w 10000"/>
                <a:gd name="connsiteY2-26" fmla="*/ 10000 h 10000"/>
                <a:gd name="connsiteX3-27" fmla="*/ 0 w 10000"/>
                <a:gd name="connsiteY3-28" fmla="*/ 10000 h 10000"/>
                <a:gd name="connsiteX4-29" fmla="*/ 0 w 10000"/>
                <a:gd name="connsiteY4-30" fmla="*/ 1853 h 10000"/>
                <a:gd name="connsiteX0-31" fmla="*/ 0 w 10000"/>
                <a:gd name="connsiteY0-32" fmla="*/ 1796 h 10000"/>
                <a:gd name="connsiteX1-33" fmla="*/ 9911 w 10000"/>
                <a:gd name="connsiteY1-34" fmla="*/ 0 h 10000"/>
                <a:gd name="connsiteX2-35" fmla="*/ 10000 w 10000"/>
                <a:gd name="connsiteY2-36" fmla="*/ 10000 h 10000"/>
                <a:gd name="connsiteX3-37" fmla="*/ 0 w 10000"/>
                <a:gd name="connsiteY3-38" fmla="*/ 10000 h 10000"/>
                <a:gd name="connsiteX4-39" fmla="*/ 0 w 10000"/>
                <a:gd name="connsiteY4-40" fmla="*/ 1796 h 10000"/>
                <a:gd name="connsiteX0-41" fmla="*/ 106 w 10000"/>
                <a:gd name="connsiteY0-42" fmla="*/ 804 h 10000"/>
                <a:gd name="connsiteX1-43" fmla="*/ 9911 w 10000"/>
                <a:gd name="connsiteY1-44" fmla="*/ 0 h 10000"/>
                <a:gd name="connsiteX2-45" fmla="*/ 10000 w 10000"/>
                <a:gd name="connsiteY2-46" fmla="*/ 10000 h 10000"/>
                <a:gd name="connsiteX3-47" fmla="*/ 0 w 10000"/>
                <a:gd name="connsiteY3-48" fmla="*/ 10000 h 10000"/>
                <a:gd name="connsiteX4-49" fmla="*/ 106 w 10000"/>
                <a:gd name="connsiteY4-50" fmla="*/ 804 h 10000"/>
                <a:gd name="connsiteX0-51" fmla="*/ 106 w 10000"/>
                <a:gd name="connsiteY0-52" fmla="*/ 793 h 10000"/>
                <a:gd name="connsiteX1-53" fmla="*/ 9911 w 10000"/>
                <a:gd name="connsiteY1-54" fmla="*/ 0 h 10000"/>
                <a:gd name="connsiteX2-55" fmla="*/ 10000 w 10000"/>
                <a:gd name="connsiteY2-56" fmla="*/ 10000 h 10000"/>
                <a:gd name="connsiteX3-57" fmla="*/ 0 w 10000"/>
                <a:gd name="connsiteY3-58" fmla="*/ 10000 h 10000"/>
                <a:gd name="connsiteX4-59" fmla="*/ 106 w 10000"/>
                <a:gd name="connsiteY4-60" fmla="*/ 793 h 10000"/>
                <a:gd name="connsiteX0-61" fmla="*/ 106 w 10000"/>
                <a:gd name="connsiteY0-62" fmla="*/ 758 h 10000"/>
                <a:gd name="connsiteX1-63" fmla="*/ 9911 w 10000"/>
                <a:gd name="connsiteY1-64" fmla="*/ 0 h 10000"/>
                <a:gd name="connsiteX2-65" fmla="*/ 10000 w 10000"/>
                <a:gd name="connsiteY2-66" fmla="*/ 10000 h 10000"/>
                <a:gd name="connsiteX3-67" fmla="*/ 0 w 10000"/>
                <a:gd name="connsiteY3-68" fmla="*/ 10000 h 10000"/>
                <a:gd name="connsiteX4-69" fmla="*/ 106 w 10000"/>
                <a:gd name="connsiteY4-70" fmla="*/ 758 h 10000"/>
                <a:gd name="connsiteX0-71" fmla="*/ 50 w 10000"/>
                <a:gd name="connsiteY0-72" fmla="*/ 854 h 10000"/>
                <a:gd name="connsiteX1-73" fmla="*/ 9911 w 10000"/>
                <a:gd name="connsiteY1-74" fmla="*/ 0 h 10000"/>
                <a:gd name="connsiteX2-75" fmla="*/ 10000 w 10000"/>
                <a:gd name="connsiteY2-76" fmla="*/ 10000 h 10000"/>
                <a:gd name="connsiteX3-77" fmla="*/ 0 w 10000"/>
                <a:gd name="connsiteY3-78" fmla="*/ 10000 h 10000"/>
                <a:gd name="connsiteX4-79" fmla="*/ 50 w 10000"/>
                <a:gd name="connsiteY4-80" fmla="*/ 854 h 100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0000" h="10000">
                  <a:moveTo>
                    <a:pt x="50" y="854"/>
                  </a:moveTo>
                  <a:lnTo>
                    <a:pt x="9911" y="0"/>
                  </a:lnTo>
                  <a:cubicBezTo>
                    <a:pt x="9941" y="3334"/>
                    <a:pt x="9970" y="6666"/>
                    <a:pt x="10000" y="10000"/>
                  </a:cubicBezTo>
                  <a:lnTo>
                    <a:pt x="0" y="10000"/>
                  </a:lnTo>
                  <a:cubicBezTo>
                    <a:pt x="35" y="6935"/>
                    <a:pt x="15" y="3919"/>
                    <a:pt x="50" y="854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55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75" name="组合 174"/>
            <p:cNvGrpSpPr/>
            <p:nvPr/>
          </p:nvGrpSpPr>
          <p:grpSpPr>
            <a:xfrm>
              <a:off x="722008" y="1303131"/>
              <a:ext cx="546594" cy="475865"/>
              <a:chOff x="708742" y="1296102"/>
              <a:chExt cx="454744" cy="283828"/>
            </a:xfrm>
          </p:grpSpPr>
          <p:sp>
            <p:nvSpPr>
              <p:cNvPr id="177" name="平行四边形 176"/>
              <p:cNvSpPr/>
              <p:nvPr/>
            </p:nvSpPr>
            <p:spPr>
              <a:xfrm>
                <a:off x="708742" y="1296103"/>
                <a:ext cx="351872" cy="283827"/>
              </a:xfrm>
              <a:prstGeom prst="parallelogram">
                <a:avLst>
                  <a:gd name="adj" fmla="val 80822"/>
                </a:avLst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985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8" name="平行四边形 177"/>
              <p:cNvSpPr/>
              <p:nvPr/>
            </p:nvSpPr>
            <p:spPr>
              <a:xfrm>
                <a:off x="811614" y="1296102"/>
                <a:ext cx="351872" cy="283827"/>
              </a:xfrm>
              <a:prstGeom prst="parallelogram">
                <a:avLst>
                  <a:gd name="adj" fmla="val 80822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985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76" name="Text Box 79"/>
            <p:cNvSpPr txBox="1">
              <a:spLocks noChangeArrowheads="1"/>
            </p:cNvSpPr>
            <p:nvPr/>
          </p:nvSpPr>
          <p:spPr bwMode="auto">
            <a:xfrm>
              <a:off x="1559912" y="1335872"/>
              <a:ext cx="4067057" cy="470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kumimoji="1" lang="it-IT" altLang="zh-CN" sz="2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BitTorrent</a:t>
              </a:r>
              <a:r>
                <a:rPr kumimoji="1" lang="zh-CN" altLang="it-IT" sz="2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的基本工作机制</a:t>
              </a: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1585917" y="2432227"/>
            <a:ext cx="5841604" cy="476221"/>
            <a:chOff x="1403750" y="3593123"/>
            <a:chExt cx="5841604" cy="476221"/>
          </a:xfrm>
        </p:grpSpPr>
        <p:grpSp>
          <p:nvGrpSpPr>
            <p:cNvPr id="20" name="组合 19"/>
            <p:cNvGrpSpPr/>
            <p:nvPr/>
          </p:nvGrpSpPr>
          <p:grpSpPr>
            <a:xfrm>
              <a:off x="1403750" y="3593123"/>
              <a:ext cx="490436" cy="476221"/>
              <a:chOff x="1403750" y="3593123"/>
              <a:chExt cx="808892" cy="785446"/>
            </a:xfrm>
          </p:grpSpPr>
          <p:sp>
            <p:nvSpPr>
              <p:cNvPr id="22" name="对话气泡: 椭圆形 21"/>
              <p:cNvSpPr/>
              <p:nvPr/>
            </p:nvSpPr>
            <p:spPr>
              <a:xfrm>
                <a:off x="1403750" y="3593123"/>
                <a:ext cx="808892" cy="785446"/>
              </a:xfrm>
              <a:prstGeom prst="wedgeEllipseCallout">
                <a:avLst>
                  <a:gd name="adj1" fmla="val 66124"/>
                  <a:gd name="adj2" fmla="val 2799"/>
                </a:avLst>
              </a:prstGeom>
              <a:solidFill>
                <a:srgbClr val="009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" name="round-web-cam_17861"/>
              <p:cNvSpPr>
                <a:spLocks noChangeAspect="1"/>
              </p:cNvSpPr>
              <p:nvPr/>
            </p:nvSpPr>
            <p:spPr bwMode="auto">
              <a:xfrm>
                <a:off x="1567764" y="3705353"/>
                <a:ext cx="480863" cy="560986"/>
              </a:xfrm>
              <a:custGeom>
                <a:avLst/>
                <a:gdLst>
                  <a:gd name="connsiteX0" fmla="*/ 382866 w 517527"/>
                  <a:gd name="connsiteY0" fmla="*/ 485037 h 603758"/>
                  <a:gd name="connsiteX1" fmla="*/ 258763 w 517527"/>
                  <a:gd name="connsiteY1" fmla="*/ 516800 h 603758"/>
                  <a:gd name="connsiteX2" fmla="*/ 136617 w 517527"/>
                  <a:gd name="connsiteY2" fmla="*/ 486079 h 603758"/>
                  <a:gd name="connsiteX3" fmla="*/ 81214 w 517527"/>
                  <a:gd name="connsiteY3" fmla="*/ 525522 h 603758"/>
                  <a:gd name="connsiteX4" fmla="*/ 261371 w 517527"/>
                  <a:gd name="connsiteY4" fmla="*/ 581888 h 603758"/>
                  <a:gd name="connsiteX5" fmla="*/ 441658 w 517527"/>
                  <a:gd name="connsiteY5" fmla="*/ 525522 h 603758"/>
                  <a:gd name="connsiteX6" fmla="*/ 382866 w 517527"/>
                  <a:gd name="connsiteY6" fmla="*/ 485037 h 603758"/>
                  <a:gd name="connsiteX7" fmla="*/ 258870 w 517527"/>
                  <a:gd name="connsiteY7" fmla="*/ 184740 h 603758"/>
                  <a:gd name="connsiteX8" fmla="*/ 332717 w 517527"/>
                  <a:gd name="connsiteY8" fmla="*/ 258481 h 603758"/>
                  <a:gd name="connsiteX9" fmla="*/ 258870 w 517527"/>
                  <a:gd name="connsiteY9" fmla="*/ 332222 h 603758"/>
                  <a:gd name="connsiteX10" fmla="*/ 185023 w 517527"/>
                  <a:gd name="connsiteY10" fmla="*/ 258481 h 603758"/>
                  <a:gd name="connsiteX11" fmla="*/ 258870 w 517527"/>
                  <a:gd name="connsiteY11" fmla="*/ 184740 h 603758"/>
                  <a:gd name="connsiteX12" fmla="*/ 258763 w 517527"/>
                  <a:gd name="connsiteY12" fmla="*/ 147620 h 603758"/>
                  <a:gd name="connsiteX13" fmla="*/ 147697 w 517527"/>
                  <a:gd name="connsiteY13" fmla="*/ 258400 h 603758"/>
                  <a:gd name="connsiteX14" fmla="*/ 258763 w 517527"/>
                  <a:gd name="connsiteY14" fmla="*/ 369310 h 603758"/>
                  <a:gd name="connsiteX15" fmla="*/ 369830 w 517527"/>
                  <a:gd name="connsiteY15" fmla="*/ 258400 h 603758"/>
                  <a:gd name="connsiteX16" fmla="*/ 258763 w 517527"/>
                  <a:gd name="connsiteY16" fmla="*/ 147620 h 603758"/>
                  <a:gd name="connsiteX17" fmla="*/ 258112 w 517527"/>
                  <a:gd name="connsiteY17" fmla="*/ 80189 h 603758"/>
                  <a:gd name="connsiteX18" fmla="*/ 236342 w 517527"/>
                  <a:gd name="connsiteY18" fmla="*/ 102058 h 603758"/>
                  <a:gd name="connsiteX19" fmla="*/ 258112 w 517527"/>
                  <a:gd name="connsiteY19" fmla="*/ 123798 h 603758"/>
                  <a:gd name="connsiteX20" fmla="*/ 280012 w 517527"/>
                  <a:gd name="connsiteY20" fmla="*/ 102058 h 603758"/>
                  <a:gd name="connsiteX21" fmla="*/ 258112 w 517527"/>
                  <a:gd name="connsiteY21" fmla="*/ 80189 h 603758"/>
                  <a:gd name="connsiteX22" fmla="*/ 258763 w 517527"/>
                  <a:gd name="connsiteY22" fmla="*/ 0 h 603758"/>
                  <a:gd name="connsiteX23" fmla="*/ 517527 w 517527"/>
                  <a:gd name="connsiteY23" fmla="*/ 258400 h 603758"/>
                  <a:gd name="connsiteX24" fmla="*/ 406852 w 517527"/>
                  <a:gd name="connsiteY24" fmla="*/ 470197 h 603758"/>
                  <a:gd name="connsiteX25" fmla="*/ 463428 w 517527"/>
                  <a:gd name="connsiteY25" fmla="*/ 525522 h 603758"/>
                  <a:gd name="connsiteX26" fmla="*/ 261371 w 517527"/>
                  <a:gd name="connsiteY26" fmla="*/ 603758 h 603758"/>
                  <a:gd name="connsiteX27" fmla="*/ 59314 w 517527"/>
                  <a:gd name="connsiteY27" fmla="*/ 525522 h 603758"/>
                  <a:gd name="connsiteX28" fmla="*/ 112631 w 517527"/>
                  <a:gd name="connsiteY28" fmla="*/ 471499 h 603758"/>
                  <a:gd name="connsiteX29" fmla="*/ 0 w 517527"/>
                  <a:gd name="connsiteY29" fmla="*/ 258400 h 603758"/>
                  <a:gd name="connsiteX30" fmla="*/ 258763 w 517527"/>
                  <a:gd name="connsiteY30" fmla="*/ 0 h 603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517527" h="603758">
                    <a:moveTo>
                      <a:pt x="382866" y="485037"/>
                    </a:moveTo>
                    <a:cubicBezTo>
                      <a:pt x="345974" y="505345"/>
                      <a:pt x="303737" y="516800"/>
                      <a:pt x="258763" y="516800"/>
                    </a:cubicBezTo>
                    <a:cubicBezTo>
                      <a:pt x="214572" y="516800"/>
                      <a:pt x="172987" y="505735"/>
                      <a:pt x="136617" y="486079"/>
                    </a:cubicBezTo>
                    <a:cubicBezTo>
                      <a:pt x="102463" y="497013"/>
                      <a:pt x="81214" y="511984"/>
                      <a:pt x="81214" y="525522"/>
                    </a:cubicBezTo>
                    <a:cubicBezTo>
                      <a:pt x="81214" y="549084"/>
                      <a:pt x="149783" y="581888"/>
                      <a:pt x="261371" y="581888"/>
                    </a:cubicBezTo>
                    <a:cubicBezTo>
                      <a:pt x="373089" y="581888"/>
                      <a:pt x="441658" y="549084"/>
                      <a:pt x="441658" y="525522"/>
                    </a:cubicBezTo>
                    <a:cubicBezTo>
                      <a:pt x="441658" y="511593"/>
                      <a:pt x="418584" y="495972"/>
                      <a:pt x="382866" y="485037"/>
                    </a:cubicBezTo>
                    <a:close/>
                    <a:moveTo>
                      <a:pt x="258870" y="184740"/>
                    </a:moveTo>
                    <a:cubicBezTo>
                      <a:pt x="299655" y="184740"/>
                      <a:pt x="332717" y="217755"/>
                      <a:pt x="332717" y="258481"/>
                    </a:cubicBezTo>
                    <a:cubicBezTo>
                      <a:pt x="332717" y="299207"/>
                      <a:pt x="299655" y="332222"/>
                      <a:pt x="258870" y="332222"/>
                    </a:cubicBezTo>
                    <a:cubicBezTo>
                      <a:pt x="218085" y="332222"/>
                      <a:pt x="185023" y="299207"/>
                      <a:pt x="185023" y="258481"/>
                    </a:cubicBezTo>
                    <a:cubicBezTo>
                      <a:pt x="185023" y="217755"/>
                      <a:pt x="218085" y="184740"/>
                      <a:pt x="258870" y="184740"/>
                    </a:cubicBezTo>
                    <a:close/>
                    <a:moveTo>
                      <a:pt x="258763" y="147620"/>
                    </a:moveTo>
                    <a:cubicBezTo>
                      <a:pt x="197495" y="147620"/>
                      <a:pt x="147697" y="197347"/>
                      <a:pt x="147697" y="258400"/>
                    </a:cubicBezTo>
                    <a:cubicBezTo>
                      <a:pt x="147697" y="319583"/>
                      <a:pt x="197495" y="369310"/>
                      <a:pt x="258763" y="369310"/>
                    </a:cubicBezTo>
                    <a:cubicBezTo>
                      <a:pt x="320032" y="369310"/>
                      <a:pt x="369830" y="319453"/>
                      <a:pt x="369830" y="258400"/>
                    </a:cubicBezTo>
                    <a:cubicBezTo>
                      <a:pt x="369830" y="197347"/>
                      <a:pt x="320032" y="147620"/>
                      <a:pt x="258763" y="147620"/>
                    </a:cubicBezTo>
                    <a:close/>
                    <a:moveTo>
                      <a:pt x="258112" y="80189"/>
                    </a:moveTo>
                    <a:cubicBezTo>
                      <a:pt x="246119" y="80189"/>
                      <a:pt x="236342" y="89952"/>
                      <a:pt x="236342" y="102058"/>
                    </a:cubicBezTo>
                    <a:cubicBezTo>
                      <a:pt x="236342" y="114034"/>
                      <a:pt x="246119" y="123798"/>
                      <a:pt x="258112" y="123798"/>
                    </a:cubicBezTo>
                    <a:cubicBezTo>
                      <a:pt x="270235" y="123798"/>
                      <a:pt x="280012" y="114034"/>
                      <a:pt x="280012" y="102058"/>
                    </a:cubicBezTo>
                    <a:cubicBezTo>
                      <a:pt x="280012" y="89952"/>
                      <a:pt x="270235" y="80189"/>
                      <a:pt x="258112" y="80189"/>
                    </a:cubicBezTo>
                    <a:close/>
                    <a:moveTo>
                      <a:pt x="258763" y="0"/>
                    </a:moveTo>
                    <a:cubicBezTo>
                      <a:pt x="401507" y="0"/>
                      <a:pt x="517527" y="115857"/>
                      <a:pt x="517527" y="258400"/>
                    </a:cubicBezTo>
                    <a:cubicBezTo>
                      <a:pt x="517527" y="346009"/>
                      <a:pt x="473726" y="423464"/>
                      <a:pt x="406852" y="470197"/>
                    </a:cubicBezTo>
                    <a:cubicBezTo>
                      <a:pt x="443483" y="484386"/>
                      <a:pt x="463428" y="503652"/>
                      <a:pt x="463428" y="525522"/>
                    </a:cubicBezTo>
                    <a:cubicBezTo>
                      <a:pt x="463428" y="576291"/>
                      <a:pt x="359401" y="603758"/>
                      <a:pt x="261371" y="603758"/>
                    </a:cubicBezTo>
                    <a:cubicBezTo>
                      <a:pt x="163471" y="603758"/>
                      <a:pt x="59314" y="576291"/>
                      <a:pt x="59314" y="525522"/>
                    </a:cubicBezTo>
                    <a:cubicBezTo>
                      <a:pt x="59314" y="504434"/>
                      <a:pt x="78085" y="485688"/>
                      <a:pt x="112631" y="471499"/>
                    </a:cubicBezTo>
                    <a:cubicBezTo>
                      <a:pt x="44713" y="424896"/>
                      <a:pt x="0" y="346790"/>
                      <a:pt x="0" y="258400"/>
                    </a:cubicBezTo>
                    <a:cubicBezTo>
                      <a:pt x="0" y="115857"/>
                      <a:pt x="116020" y="0"/>
                      <a:pt x="25876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</p:sp>
        </p:grpSp>
        <p:sp>
          <p:nvSpPr>
            <p:cNvPr id="21" name="Text Box 79"/>
            <p:cNvSpPr txBox="1">
              <a:spLocks noChangeArrowheads="1"/>
            </p:cNvSpPr>
            <p:nvPr/>
          </p:nvSpPr>
          <p:spPr bwMode="auto">
            <a:xfrm>
              <a:off x="1985931" y="3593123"/>
              <a:ext cx="5259423" cy="47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10000"/>
                </a:lnSpc>
              </a:pPr>
              <a:r>
                <a:rPr kumimoji="1"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向邻居请求哪些块</a:t>
              </a:r>
              <a:r>
                <a:rPr kumimoji="1" lang="en-US" altLang="zh-CN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——</a:t>
              </a:r>
              <a:r>
                <a:rPr kumimoji="1"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最稀罕优先</a:t>
              </a: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1585917" y="3401597"/>
            <a:ext cx="6759797" cy="498598"/>
            <a:chOff x="1403750" y="3593123"/>
            <a:chExt cx="6759797" cy="498598"/>
          </a:xfrm>
        </p:grpSpPr>
        <p:grpSp>
          <p:nvGrpSpPr>
            <p:cNvPr id="25" name="组合 24"/>
            <p:cNvGrpSpPr/>
            <p:nvPr/>
          </p:nvGrpSpPr>
          <p:grpSpPr>
            <a:xfrm>
              <a:off x="1403750" y="3593123"/>
              <a:ext cx="490436" cy="476221"/>
              <a:chOff x="1403750" y="3593123"/>
              <a:chExt cx="808892" cy="785446"/>
            </a:xfrm>
          </p:grpSpPr>
          <p:sp>
            <p:nvSpPr>
              <p:cNvPr id="27" name="对话气泡: 椭圆形 26"/>
              <p:cNvSpPr/>
              <p:nvPr/>
            </p:nvSpPr>
            <p:spPr>
              <a:xfrm>
                <a:off x="1403750" y="3593123"/>
                <a:ext cx="808892" cy="785446"/>
              </a:xfrm>
              <a:prstGeom prst="wedgeEllipseCallout">
                <a:avLst>
                  <a:gd name="adj1" fmla="val 66124"/>
                  <a:gd name="adj2" fmla="val 2799"/>
                </a:avLst>
              </a:prstGeom>
              <a:solidFill>
                <a:srgbClr val="009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" name="round-web-cam_17861"/>
              <p:cNvSpPr>
                <a:spLocks noChangeAspect="1"/>
              </p:cNvSpPr>
              <p:nvPr/>
            </p:nvSpPr>
            <p:spPr bwMode="auto">
              <a:xfrm>
                <a:off x="1567764" y="3705353"/>
                <a:ext cx="480863" cy="560986"/>
              </a:xfrm>
              <a:custGeom>
                <a:avLst/>
                <a:gdLst>
                  <a:gd name="connsiteX0" fmla="*/ 382866 w 517527"/>
                  <a:gd name="connsiteY0" fmla="*/ 485037 h 603758"/>
                  <a:gd name="connsiteX1" fmla="*/ 258763 w 517527"/>
                  <a:gd name="connsiteY1" fmla="*/ 516800 h 603758"/>
                  <a:gd name="connsiteX2" fmla="*/ 136617 w 517527"/>
                  <a:gd name="connsiteY2" fmla="*/ 486079 h 603758"/>
                  <a:gd name="connsiteX3" fmla="*/ 81214 w 517527"/>
                  <a:gd name="connsiteY3" fmla="*/ 525522 h 603758"/>
                  <a:gd name="connsiteX4" fmla="*/ 261371 w 517527"/>
                  <a:gd name="connsiteY4" fmla="*/ 581888 h 603758"/>
                  <a:gd name="connsiteX5" fmla="*/ 441658 w 517527"/>
                  <a:gd name="connsiteY5" fmla="*/ 525522 h 603758"/>
                  <a:gd name="connsiteX6" fmla="*/ 382866 w 517527"/>
                  <a:gd name="connsiteY6" fmla="*/ 485037 h 603758"/>
                  <a:gd name="connsiteX7" fmla="*/ 258870 w 517527"/>
                  <a:gd name="connsiteY7" fmla="*/ 184740 h 603758"/>
                  <a:gd name="connsiteX8" fmla="*/ 332717 w 517527"/>
                  <a:gd name="connsiteY8" fmla="*/ 258481 h 603758"/>
                  <a:gd name="connsiteX9" fmla="*/ 258870 w 517527"/>
                  <a:gd name="connsiteY9" fmla="*/ 332222 h 603758"/>
                  <a:gd name="connsiteX10" fmla="*/ 185023 w 517527"/>
                  <a:gd name="connsiteY10" fmla="*/ 258481 h 603758"/>
                  <a:gd name="connsiteX11" fmla="*/ 258870 w 517527"/>
                  <a:gd name="connsiteY11" fmla="*/ 184740 h 603758"/>
                  <a:gd name="connsiteX12" fmla="*/ 258763 w 517527"/>
                  <a:gd name="connsiteY12" fmla="*/ 147620 h 603758"/>
                  <a:gd name="connsiteX13" fmla="*/ 147697 w 517527"/>
                  <a:gd name="connsiteY13" fmla="*/ 258400 h 603758"/>
                  <a:gd name="connsiteX14" fmla="*/ 258763 w 517527"/>
                  <a:gd name="connsiteY14" fmla="*/ 369310 h 603758"/>
                  <a:gd name="connsiteX15" fmla="*/ 369830 w 517527"/>
                  <a:gd name="connsiteY15" fmla="*/ 258400 h 603758"/>
                  <a:gd name="connsiteX16" fmla="*/ 258763 w 517527"/>
                  <a:gd name="connsiteY16" fmla="*/ 147620 h 603758"/>
                  <a:gd name="connsiteX17" fmla="*/ 258112 w 517527"/>
                  <a:gd name="connsiteY17" fmla="*/ 80189 h 603758"/>
                  <a:gd name="connsiteX18" fmla="*/ 236342 w 517527"/>
                  <a:gd name="connsiteY18" fmla="*/ 102058 h 603758"/>
                  <a:gd name="connsiteX19" fmla="*/ 258112 w 517527"/>
                  <a:gd name="connsiteY19" fmla="*/ 123798 h 603758"/>
                  <a:gd name="connsiteX20" fmla="*/ 280012 w 517527"/>
                  <a:gd name="connsiteY20" fmla="*/ 102058 h 603758"/>
                  <a:gd name="connsiteX21" fmla="*/ 258112 w 517527"/>
                  <a:gd name="connsiteY21" fmla="*/ 80189 h 603758"/>
                  <a:gd name="connsiteX22" fmla="*/ 258763 w 517527"/>
                  <a:gd name="connsiteY22" fmla="*/ 0 h 603758"/>
                  <a:gd name="connsiteX23" fmla="*/ 517527 w 517527"/>
                  <a:gd name="connsiteY23" fmla="*/ 258400 h 603758"/>
                  <a:gd name="connsiteX24" fmla="*/ 406852 w 517527"/>
                  <a:gd name="connsiteY24" fmla="*/ 470197 h 603758"/>
                  <a:gd name="connsiteX25" fmla="*/ 463428 w 517527"/>
                  <a:gd name="connsiteY25" fmla="*/ 525522 h 603758"/>
                  <a:gd name="connsiteX26" fmla="*/ 261371 w 517527"/>
                  <a:gd name="connsiteY26" fmla="*/ 603758 h 603758"/>
                  <a:gd name="connsiteX27" fmla="*/ 59314 w 517527"/>
                  <a:gd name="connsiteY27" fmla="*/ 525522 h 603758"/>
                  <a:gd name="connsiteX28" fmla="*/ 112631 w 517527"/>
                  <a:gd name="connsiteY28" fmla="*/ 471499 h 603758"/>
                  <a:gd name="connsiteX29" fmla="*/ 0 w 517527"/>
                  <a:gd name="connsiteY29" fmla="*/ 258400 h 603758"/>
                  <a:gd name="connsiteX30" fmla="*/ 258763 w 517527"/>
                  <a:gd name="connsiteY30" fmla="*/ 0 h 603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517527" h="603758">
                    <a:moveTo>
                      <a:pt x="382866" y="485037"/>
                    </a:moveTo>
                    <a:cubicBezTo>
                      <a:pt x="345974" y="505345"/>
                      <a:pt x="303737" y="516800"/>
                      <a:pt x="258763" y="516800"/>
                    </a:cubicBezTo>
                    <a:cubicBezTo>
                      <a:pt x="214572" y="516800"/>
                      <a:pt x="172987" y="505735"/>
                      <a:pt x="136617" y="486079"/>
                    </a:cubicBezTo>
                    <a:cubicBezTo>
                      <a:pt x="102463" y="497013"/>
                      <a:pt x="81214" y="511984"/>
                      <a:pt x="81214" y="525522"/>
                    </a:cubicBezTo>
                    <a:cubicBezTo>
                      <a:pt x="81214" y="549084"/>
                      <a:pt x="149783" y="581888"/>
                      <a:pt x="261371" y="581888"/>
                    </a:cubicBezTo>
                    <a:cubicBezTo>
                      <a:pt x="373089" y="581888"/>
                      <a:pt x="441658" y="549084"/>
                      <a:pt x="441658" y="525522"/>
                    </a:cubicBezTo>
                    <a:cubicBezTo>
                      <a:pt x="441658" y="511593"/>
                      <a:pt x="418584" y="495972"/>
                      <a:pt x="382866" y="485037"/>
                    </a:cubicBezTo>
                    <a:close/>
                    <a:moveTo>
                      <a:pt x="258870" y="184740"/>
                    </a:moveTo>
                    <a:cubicBezTo>
                      <a:pt x="299655" y="184740"/>
                      <a:pt x="332717" y="217755"/>
                      <a:pt x="332717" y="258481"/>
                    </a:cubicBezTo>
                    <a:cubicBezTo>
                      <a:pt x="332717" y="299207"/>
                      <a:pt x="299655" y="332222"/>
                      <a:pt x="258870" y="332222"/>
                    </a:cubicBezTo>
                    <a:cubicBezTo>
                      <a:pt x="218085" y="332222"/>
                      <a:pt x="185023" y="299207"/>
                      <a:pt x="185023" y="258481"/>
                    </a:cubicBezTo>
                    <a:cubicBezTo>
                      <a:pt x="185023" y="217755"/>
                      <a:pt x="218085" y="184740"/>
                      <a:pt x="258870" y="184740"/>
                    </a:cubicBezTo>
                    <a:close/>
                    <a:moveTo>
                      <a:pt x="258763" y="147620"/>
                    </a:moveTo>
                    <a:cubicBezTo>
                      <a:pt x="197495" y="147620"/>
                      <a:pt x="147697" y="197347"/>
                      <a:pt x="147697" y="258400"/>
                    </a:cubicBezTo>
                    <a:cubicBezTo>
                      <a:pt x="147697" y="319583"/>
                      <a:pt x="197495" y="369310"/>
                      <a:pt x="258763" y="369310"/>
                    </a:cubicBezTo>
                    <a:cubicBezTo>
                      <a:pt x="320032" y="369310"/>
                      <a:pt x="369830" y="319453"/>
                      <a:pt x="369830" y="258400"/>
                    </a:cubicBezTo>
                    <a:cubicBezTo>
                      <a:pt x="369830" y="197347"/>
                      <a:pt x="320032" y="147620"/>
                      <a:pt x="258763" y="147620"/>
                    </a:cubicBezTo>
                    <a:close/>
                    <a:moveTo>
                      <a:pt x="258112" y="80189"/>
                    </a:moveTo>
                    <a:cubicBezTo>
                      <a:pt x="246119" y="80189"/>
                      <a:pt x="236342" y="89952"/>
                      <a:pt x="236342" y="102058"/>
                    </a:cubicBezTo>
                    <a:cubicBezTo>
                      <a:pt x="236342" y="114034"/>
                      <a:pt x="246119" y="123798"/>
                      <a:pt x="258112" y="123798"/>
                    </a:cubicBezTo>
                    <a:cubicBezTo>
                      <a:pt x="270235" y="123798"/>
                      <a:pt x="280012" y="114034"/>
                      <a:pt x="280012" y="102058"/>
                    </a:cubicBezTo>
                    <a:cubicBezTo>
                      <a:pt x="280012" y="89952"/>
                      <a:pt x="270235" y="80189"/>
                      <a:pt x="258112" y="80189"/>
                    </a:cubicBezTo>
                    <a:close/>
                    <a:moveTo>
                      <a:pt x="258763" y="0"/>
                    </a:moveTo>
                    <a:cubicBezTo>
                      <a:pt x="401507" y="0"/>
                      <a:pt x="517527" y="115857"/>
                      <a:pt x="517527" y="258400"/>
                    </a:cubicBezTo>
                    <a:cubicBezTo>
                      <a:pt x="517527" y="346009"/>
                      <a:pt x="473726" y="423464"/>
                      <a:pt x="406852" y="470197"/>
                    </a:cubicBezTo>
                    <a:cubicBezTo>
                      <a:pt x="443483" y="484386"/>
                      <a:pt x="463428" y="503652"/>
                      <a:pt x="463428" y="525522"/>
                    </a:cubicBezTo>
                    <a:cubicBezTo>
                      <a:pt x="463428" y="576291"/>
                      <a:pt x="359401" y="603758"/>
                      <a:pt x="261371" y="603758"/>
                    </a:cubicBezTo>
                    <a:cubicBezTo>
                      <a:pt x="163471" y="603758"/>
                      <a:pt x="59314" y="576291"/>
                      <a:pt x="59314" y="525522"/>
                    </a:cubicBezTo>
                    <a:cubicBezTo>
                      <a:pt x="59314" y="504434"/>
                      <a:pt x="78085" y="485688"/>
                      <a:pt x="112631" y="471499"/>
                    </a:cubicBezTo>
                    <a:cubicBezTo>
                      <a:pt x="44713" y="424896"/>
                      <a:pt x="0" y="346790"/>
                      <a:pt x="0" y="258400"/>
                    </a:cubicBezTo>
                    <a:cubicBezTo>
                      <a:pt x="0" y="115857"/>
                      <a:pt x="116020" y="0"/>
                      <a:pt x="25876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</p:sp>
        </p:grpSp>
        <p:sp>
          <p:nvSpPr>
            <p:cNvPr id="26" name="Text Box 79"/>
            <p:cNvSpPr txBox="1">
              <a:spLocks noChangeArrowheads="1"/>
            </p:cNvSpPr>
            <p:nvPr/>
          </p:nvSpPr>
          <p:spPr bwMode="auto">
            <a:xfrm>
              <a:off x="1985931" y="3593123"/>
              <a:ext cx="6177616" cy="4985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10000"/>
                </a:lnSpc>
              </a:pPr>
              <a:r>
                <a:rPr kumimoji="1"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优先响应哪些请求</a:t>
              </a:r>
              <a:r>
                <a:rPr kumimoji="1" lang="en-US" altLang="zh-CN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——</a:t>
              </a:r>
              <a:r>
                <a:rPr kumimoji="1"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对换算法（</a:t>
              </a:r>
              <a:r>
                <a:rPr kumimoji="1" lang="en-US" altLang="zh-CN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4+1</a:t>
              </a:r>
              <a:r>
                <a:rPr kumimoji="1"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）</a:t>
              </a:r>
            </a:p>
          </p:txBody>
        </p:sp>
      </p:grpSp>
      <p:sp>
        <p:nvSpPr>
          <p:cNvPr id="34" name="Text Box 79"/>
          <p:cNvSpPr txBox="1">
            <a:spLocks noChangeArrowheads="1"/>
          </p:cNvSpPr>
          <p:nvPr/>
        </p:nvSpPr>
        <p:spPr bwMode="auto">
          <a:xfrm>
            <a:off x="1786748" y="4136760"/>
            <a:ext cx="5640774" cy="10363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>
              <a:lnSpc>
                <a:spcPct val="110000"/>
              </a:lnSpc>
              <a:spcAft>
                <a:spcPts val="1200"/>
              </a:spcAft>
              <a:buClr>
                <a:srgbClr val="009FF6"/>
              </a:buClr>
              <a:buFont typeface="Wingdings" panose="05000000000000000000" pitchFamily="2" charset="2"/>
              <a:buChar char="p"/>
            </a:pP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每</a:t>
            </a:r>
            <a:r>
              <a:rPr kumimoji="1" lang="en-US" altLang="zh-CN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10</a:t>
            </a: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秒重新确定</a:t>
            </a:r>
            <a:r>
              <a:rPr kumimoji="1" lang="en-US" altLang="zh-CN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4</a:t>
            </a: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个最高速率对等方</a:t>
            </a:r>
          </a:p>
          <a:p>
            <a:pPr marL="342900" indent="-342900">
              <a:lnSpc>
                <a:spcPct val="110000"/>
              </a:lnSpc>
              <a:buClr>
                <a:srgbClr val="009FF6"/>
              </a:buClr>
              <a:buFont typeface="Wingdings" panose="05000000000000000000" pitchFamily="2" charset="2"/>
              <a:buChar char="p"/>
            </a:pP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每</a:t>
            </a:r>
            <a:r>
              <a:rPr kumimoji="1" lang="en-US" altLang="zh-CN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30</a:t>
            </a: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秒随机选择</a:t>
            </a:r>
            <a:r>
              <a:rPr kumimoji="1" lang="en-US" altLang="zh-CN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1</a:t>
            </a: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个新的邻居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uiExpand="1" build="p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>
            <a:extLst>
              <a:ext uri="{FF2B5EF4-FFF2-40B4-BE49-F238E27FC236}">
                <a16:creationId xmlns:a16="http://schemas.microsoft.com/office/drawing/2014/main" id="{F8877A24-E631-40A8-9A81-F318EF365C32}"/>
              </a:ext>
            </a:extLst>
          </p:cNvPr>
          <p:cNvGrpSpPr/>
          <p:nvPr/>
        </p:nvGrpSpPr>
        <p:grpSpPr>
          <a:xfrm>
            <a:off x="430213" y="0"/>
            <a:ext cx="4303628" cy="1428589"/>
            <a:chOff x="551030" y="-368704"/>
            <a:chExt cx="4303628" cy="1428589"/>
          </a:xfrm>
        </p:grpSpPr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40D6F540-C1D1-4C41-AE9E-41A00576C830}"/>
                </a:ext>
              </a:extLst>
            </p:cNvPr>
            <p:cNvGrpSpPr/>
            <p:nvPr/>
          </p:nvGrpSpPr>
          <p:grpSpPr>
            <a:xfrm>
              <a:off x="1201631" y="303925"/>
              <a:ext cx="3653027" cy="687996"/>
              <a:chOff x="1839058" y="967769"/>
              <a:chExt cx="3653027" cy="687996"/>
            </a:xfrm>
          </p:grpSpPr>
          <p:sp>
            <p:nvSpPr>
              <p:cNvPr id="17" name="矩形: 圆角 16">
                <a:extLst>
                  <a:ext uri="{FF2B5EF4-FFF2-40B4-BE49-F238E27FC236}">
                    <a16:creationId xmlns:a16="http://schemas.microsoft.com/office/drawing/2014/main" id="{48CB706A-06A6-4B30-A4BB-26E7B78FCF0A}"/>
                  </a:ext>
                </a:extLst>
              </p:cNvPr>
              <p:cNvSpPr/>
              <p:nvPr/>
            </p:nvSpPr>
            <p:spPr>
              <a:xfrm>
                <a:off x="1839058" y="967769"/>
                <a:ext cx="3653027" cy="675443"/>
              </a:xfrm>
              <a:prstGeom prst="roundRect">
                <a:avLst>
                  <a:gd name="adj" fmla="val 50000"/>
                </a:avLst>
              </a:prstGeom>
              <a:solidFill>
                <a:srgbClr val="009FF6"/>
              </a:solidFill>
              <a:ln>
                <a:solidFill>
                  <a:schemeClr val="bg1"/>
                </a:solidFill>
              </a:ln>
              <a:effectLst>
                <a:outerShdw blurRad="63500" sx="101000" sy="101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srgbClr val="00A3F8"/>
                  </a:solidFill>
                </a:endParaRPr>
              </a:p>
            </p:txBody>
          </p:sp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D8100624-9A53-4AFD-9A65-0F157AF8C21F}"/>
                  </a:ext>
                </a:extLst>
              </p:cNvPr>
              <p:cNvSpPr txBox="1"/>
              <p:nvPr/>
            </p:nvSpPr>
            <p:spPr>
              <a:xfrm>
                <a:off x="2705629" y="1009434"/>
                <a:ext cx="270553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3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本章小结</a:t>
                </a:r>
                <a:endParaRPr lang="en-US" altLang="zh-CN" sz="2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造字工房朗倩（非商用）细体" pitchFamily="50" charset="-122"/>
                  <a:ea typeface="造字工房朗倩（非商用）细体" pitchFamily="50" charset="-122"/>
                </a:endParaRPr>
              </a:p>
            </p:txBody>
          </p:sp>
        </p:grpSp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DC9B4186-B32A-4E90-8B26-9D6C1199DB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111"/>
            <a:stretch/>
          </p:blipFill>
          <p:spPr>
            <a:xfrm>
              <a:off x="551030" y="-368704"/>
              <a:ext cx="1607162" cy="1428589"/>
            </a:xfrm>
            <a:prstGeom prst="rect">
              <a:avLst/>
            </a:prstGeom>
          </p:spPr>
        </p:pic>
      </p:grpSp>
      <p:sp>
        <p:nvSpPr>
          <p:cNvPr id="19" name="文本框 18">
            <a:extLst>
              <a:ext uri="{FF2B5EF4-FFF2-40B4-BE49-F238E27FC236}">
                <a16:creationId xmlns:a16="http://schemas.microsoft.com/office/drawing/2014/main" id="{433AFCC1-8AFD-4605-8EAC-7DBDC3269284}"/>
              </a:ext>
            </a:extLst>
          </p:cNvPr>
          <p:cNvSpPr txBox="1"/>
          <p:nvPr/>
        </p:nvSpPr>
        <p:spPr>
          <a:xfrm>
            <a:off x="1117139" y="1647379"/>
            <a:ext cx="3912523" cy="44588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009FF6"/>
              </a:buClr>
              <a:buFont typeface="Wingdings" panose="05000000000000000000" pitchFamily="2" charset="2"/>
              <a:buChar char="p"/>
            </a:pP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应用程序架构</a:t>
            </a:r>
          </a:p>
          <a:p>
            <a:pPr marL="800100" lvl="1" indent="-342900">
              <a:lnSpc>
                <a:spcPct val="150000"/>
              </a:lnSpc>
              <a:buClr>
                <a:srgbClr val="009FF6"/>
              </a:buClr>
              <a:buFont typeface="Wingdings" panose="05000000000000000000" pitchFamily="2" charset="2"/>
              <a:buChar char="n"/>
            </a:pP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客户</a:t>
            </a:r>
            <a:r>
              <a:rPr kumimoji="1" lang="en-US" altLang="zh-CN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-</a:t>
            </a: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服务器</a:t>
            </a:r>
          </a:p>
          <a:p>
            <a:pPr marL="800100" lvl="1" indent="-342900">
              <a:lnSpc>
                <a:spcPct val="150000"/>
              </a:lnSpc>
              <a:buClr>
                <a:srgbClr val="009FF6"/>
              </a:buClr>
              <a:buFont typeface="Wingdings" panose="05000000000000000000" pitchFamily="2" charset="2"/>
              <a:buChar char="n"/>
            </a:pPr>
            <a:r>
              <a:rPr kumimoji="1" lang="en-US" altLang="zh-CN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P2P</a:t>
            </a:r>
          </a:p>
          <a:p>
            <a:pPr marL="342900" indent="-342900">
              <a:lnSpc>
                <a:spcPct val="150000"/>
              </a:lnSpc>
              <a:buClr>
                <a:srgbClr val="009FF6"/>
              </a:buClr>
              <a:buFont typeface="Wingdings" panose="05000000000000000000" pitchFamily="2" charset="2"/>
              <a:buChar char="p"/>
            </a:pP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应用服务要求</a:t>
            </a:r>
            <a:r>
              <a:rPr kumimoji="1" lang="en-US" altLang="zh-CN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:</a:t>
            </a:r>
          </a:p>
          <a:p>
            <a:pPr marL="800100" lvl="1" indent="-342900">
              <a:lnSpc>
                <a:spcPct val="150000"/>
              </a:lnSpc>
              <a:buClr>
                <a:srgbClr val="009FF6"/>
              </a:buClr>
              <a:buFont typeface="Wingdings" panose="05000000000000000000" pitchFamily="2" charset="2"/>
              <a:buChar char="n"/>
            </a:pP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可靠性、带宽、延迟</a:t>
            </a:r>
          </a:p>
          <a:p>
            <a:pPr marL="342900" indent="-342900">
              <a:lnSpc>
                <a:spcPct val="150000"/>
              </a:lnSpc>
              <a:buClr>
                <a:srgbClr val="009FF6"/>
              </a:buClr>
              <a:buFont typeface="Wingdings" panose="05000000000000000000" pitchFamily="2" charset="2"/>
              <a:buChar char="p"/>
            </a:pP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互联网传输服务模式</a:t>
            </a:r>
          </a:p>
          <a:p>
            <a:pPr marL="800100" lvl="1" indent="-342900">
              <a:lnSpc>
                <a:spcPct val="150000"/>
              </a:lnSpc>
              <a:buClr>
                <a:srgbClr val="009FF6"/>
              </a:buClr>
              <a:buFont typeface="Wingdings" panose="05000000000000000000" pitchFamily="2" charset="2"/>
              <a:buChar char="n"/>
            </a:pP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面向连接、可靠</a:t>
            </a:r>
            <a:r>
              <a:rPr kumimoji="1" lang="en-US" altLang="zh-CN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: TCP</a:t>
            </a:r>
          </a:p>
          <a:p>
            <a:pPr marL="800100" lvl="1" indent="-342900">
              <a:lnSpc>
                <a:spcPct val="150000"/>
              </a:lnSpc>
              <a:buClr>
                <a:srgbClr val="009FF6"/>
              </a:buClr>
              <a:buFont typeface="Wingdings" panose="05000000000000000000" pitchFamily="2" charset="2"/>
              <a:buChar char="n"/>
            </a:pP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不可靠、数据报</a:t>
            </a:r>
            <a:r>
              <a:rPr kumimoji="1" lang="en-US" altLang="zh-CN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: UDP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DEE9D0D0-A8C6-4DFB-98E2-0965DB87989E}"/>
              </a:ext>
            </a:extLst>
          </p:cNvPr>
          <p:cNvSpPr txBox="1"/>
          <p:nvPr/>
        </p:nvSpPr>
        <p:spPr>
          <a:xfrm>
            <a:off x="6318969" y="1647378"/>
            <a:ext cx="391252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009FF6"/>
              </a:buClr>
              <a:buFont typeface="Wingdings" panose="05000000000000000000" pitchFamily="2" charset="2"/>
              <a:buChar char="p"/>
            </a:pP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具体协议</a:t>
            </a:r>
            <a:r>
              <a:rPr kumimoji="1" lang="en-US" altLang="zh-CN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:</a:t>
            </a:r>
          </a:p>
          <a:p>
            <a:pPr marL="800100" lvl="1" indent="-342900">
              <a:lnSpc>
                <a:spcPct val="150000"/>
              </a:lnSpc>
              <a:buClr>
                <a:srgbClr val="009FF6"/>
              </a:buClr>
              <a:buFont typeface="Wingdings" panose="05000000000000000000" pitchFamily="2" charset="2"/>
              <a:buChar char="n"/>
            </a:pPr>
            <a:r>
              <a:rPr kumimoji="1" lang="en-US" altLang="zh-CN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HTTP</a:t>
            </a:r>
          </a:p>
          <a:p>
            <a:pPr marL="800100" lvl="1" indent="-342900">
              <a:lnSpc>
                <a:spcPct val="150000"/>
              </a:lnSpc>
              <a:buClr>
                <a:srgbClr val="009FF6"/>
              </a:buClr>
              <a:buFont typeface="Wingdings" panose="05000000000000000000" pitchFamily="2" charset="2"/>
              <a:buChar char="n"/>
            </a:pPr>
            <a:r>
              <a:rPr kumimoji="1" lang="en-US" altLang="zh-CN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SMTP</a:t>
            </a: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、</a:t>
            </a:r>
            <a:r>
              <a:rPr kumimoji="1" lang="en-US" altLang="zh-CN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POP</a:t>
            </a: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、</a:t>
            </a:r>
            <a:r>
              <a:rPr kumimoji="1" lang="en-US" altLang="zh-CN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IMAP</a:t>
            </a:r>
          </a:p>
          <a:p>
            <a:pPr marL="800100" lvl="1" indent="-342900">
              <a:lnSpc>
                <a:spcPct val="150000"/>
              </a:lnSpc>
              <a:buClr>
                <a:srgbClr val="009FF6"/>
              </a:buClr>
              <a:buFont typeface="Wingdings" panose="05000000000000000000" pitchFamily="2" charset="2"/>
              <a:buChar char="n"/>
            </a:pPr>
            <a:r>
              <a:rPr kumimoji="1" lang="en-US" altLang="zh-CN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DNS</a:t>
            </a:r>
          </a:p>
          <a:p>
            <a:pPr marL="800100" lvl="1" indent="-342900">
              <a:lnSpc>
                <a:spcPct val="150000"/>
              </a:lnSpc>
              <a:buClr>
                <a:srgbClr val="009FF6"/>
              </a:buClr>
              <a:buFont typeface="Wingdings" panose="05000000000000000000" pitchFamily="2" charset="2"/>
              <a:buChar char="n"/>
            </a:pPr>
            <a:r>
              <a:rPr kumimoji="1" lang="en-US" altLang="zh-CN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P2P: </a:t>
            </a:r>
            <a:r>
              <a:rPr kumimoji="1" lang="en-US" altLang="zh-CN" sz="2400" dirty="0" err="1" smtClean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BitTorrent</a:t>
            </a:r>
            <a:endParaRPr kumimoji="1" lang="en-US" altLang="zh-CN" sz="2400" dirty="0"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8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8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8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3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8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8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8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1" grpId="0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/>
          <p:cNvGrpSpPr/>
          <p:nvPr/>
        </p:nvGrpSpPr>
        <p:grpSpPr>
          <a:xfrm>
            <a:off x="430213" y="0"/>
            <a:ext cx="4183721" cy="1428589"/>
            <a:chOff x="551030" y="-368704"/>
            <a:chExt cx="4183721" cy="1428589"/>
          </a:xfrm>
        </p:grpSpPr>
        <p:grpSp>
          <p:nvGrpSpPr>
            <p:cNvPr id="29" name="组合 28"/>
            <p:cNvGrpSpPr/>
            <p:nvPr/>
          </p:nvGrpSpPr>
          <p:grpSpPr>
            <a:xfrm>
              <a:off x="1201631" y="303925"/>
              <a:ext cx="3533120" cy="675443"/>
              <a:chOff x="1839058" y="967769"/>
              <a:chExt cx="3533120" cy="675443"/>
            </a:xfrm>
          </p:grpSpPr>
          <p:sp>
            <p:nvSpPr>
              <p:cNvPr id="31" name="矩形: 圆角 30"/>
              <p:cNvSpPr/>
              <p:nvPr/>
            </p:nvSpPr>
            <p:spPr>
              <a:xfrm>
                <a:off x="1839058" y="967769"/>
                <a:ext cx="3533120" cy="675443"/>
              </a:xfrm>
              <a:prstGeom prst="roundRect">
                <a:avLst>
                  <a:gd name="adj" fmla="val 50000"/>
                </a:avLst>
              </a:prstGeom>
              <a:solidFill>
                <a:srgbClr val="009FF6"/>
              </a:solidFill>
              <a:ln>
                <a:solidFill>
                  <a:schemeClr val="bg1"/>
                </a:solidFill>
              </a:ln>
              <a:effectLst>
                <a:outerShdw blurRad="63500" sx="101000" sy="101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solidFill>
                    <a:srgbClr val="00A3F8"/>
                  </a:solidFill>
                </a:endParaRPr>
              </a:p>
            </p:txBody>
          </p:sp>
          <p:sp>
            <p:nvSpPr>
              <p:cNvPr id="32" name="文本框 31"/>
              <p:cNvSpPr txBox="1"/>
              <p:nvPr/>
            </p:nvSpPr>
            <p:spPr>
              <a:xfrm>
                <a:off x="2666893" y="982324"/>
                <a:ext cx="258608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3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本章小结</a:t>
                </a:r>
              </a:p>
            </p:txBody>
          </p:sp>
        </p:grpSp>
        <p:pic>
          <p:nvPicPr>
            <p:cNvPr id="30" name="图片 29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111"/>
            <a:stretch>
              <a:fillRect/>
            </a:stretch>
          </p:blipFill>
          <p:spPr>
            <a:xfrm>
              <a:off x="551030" y="-368704"/>
              <a:ext cx="1607162" cy="1428589"/>
            </a:xfrm>
            <a:prstGeom prst="rect">
              <a:avLst/>
            </a:prstGeom>
          </p:spPr>
        </p:pic>
      </p:grpSp>
      <p:sp>
        <p:nvSpPr>
          <p:cNvPr id="9" name="文本框 8">
            <a:extLst>
              <a:ext uri="{FF2B5EF4-FFF2-40B4-BE49-F238E27FC236}">
                <a16:creationId xmlns:a16="http://schemas.microsoft.com/office/drawing/2014/main" id="{6FD25BBA-15AE-4C54-97A9-D877D1832D3E}"/>
              </a:ext>
            </a:extLst>
          </p:cNvPr>
          <p:cNvSpPr txBox="1"/>
          <p:nvPr/>
        </p:nvSpPr>
        <p:spPr>
          <a:xfrm>
            <a:off x="1035916" y="2082195"/>
            <a:ext cx="5817735" cy="33508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009FF6"/>
              </a:buClr>
              <a:buFont typeface="Wingdings" panose="05000000000000000000" pitchFamily="2" charset="2"/>
              <a:buChar char="p"/>
            </a:pP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典型的请求</a:t>
            </a:r>
            <a:r>
              <a:rPr kumimoji="1" lang="en-US" altLang="zh-CN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/</a:t>
            </a: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回复消息交换：</a:t>
            </a:r>
          </a:p>
          <a:p>
            <a:pPr marL="800100" lvl="1" indent="-342900">
              <a:lnSpc>
                <a:spcPct val="150000"/>
              </a:lnSpc>
              <a:buClr>
                <a:srgbClr val="009FF6"/>
              </a:buClr>
              <a:buFont typeface="Wingdings" panose="05000000000000000000" pitchFamily="2" charset="2"/>
              <a:buChar char="n"/>
            </a:pP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客户端请求信息或服务</a:t>
            </a:r>
          </a:p>
          <a:p>
            <a:pPr marL="800100" lvl="1" indent="-342900">
              <a:lnSpc>
                <a:spcPct val="150000"/>
              </a:lnSpc>
              <a:buClr>
                <a:srgbClr val="009FF6"/>
              </a:buClr>
              <a:buFont typeface="Wingdings" panose="05000000000000000000" pitchFamily="2" charset="2"/>
              <a:buChar char="n"/>
            </a:pP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服务器用状态代码</a:t>
            </a:r>
            <a:r>
              <a:rPr kumimoji="1" lang="en-US" altLang="zh-CN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, </a:t>
            </a: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数据响应，</a:t>
            </a:r>
          </a:p>
          <a:p>
            <a:pPr marL="342900" indent="-342900">
              <a:lnSpc>
                <a:spcPct val="150000"/>
              </a:lnSpc>
              <a:buClr>
                <a:srgbClr val="009FF6"/>
              </a:buClr>
              <a:buFont typeface="Wingdings" panose="05000000000000000000" pitchFamily="2" charset="2"/>
              <a:buChar char="p"/>
            </a:pP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消息格式</a:t>
            </a:r>
            <a:r>
              <a:rPr kumimoji="1" lang="en-US" altLang="zh-CN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:</a:t>
            </a:r>
          </a:p>
          <a:p>
            <a:pPr marL="800100" lvl="1" indent="-342900">
              <a:lnSpc>
                <a:spcPct val="150000"/>
              </a:lnSpc>
              <a:buClr>
                <a:srgbClr val="009FF6"/>
              </a:buClr>
              <a:buFont typeface="Wingdings" panose="05000000000000000000" pitchFamily="2" charset="2"/>
              <a:buChar char="n"/>
            </a:pP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首部</a:t>
            </a:r>
            <a:r>
              <a:rPr kumimoji="1" lang="en-US" altLang="zh-CN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: </a:t>
            </a: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提供数据信息的字段</a:t>
            </a:r>
          </a:p>
          <a:p>
            <a:pPr marL="800100" lvl="1" indent="-342900">
              <a:lnSpc>
                <a:spcPct val="150000"/>
              </a:lnSpc>
              <a:buClr>
                <a:srgbClr val="009FF6"/>
              </a:buClr>
              <a:buFont typeface="Wingdings" panose="05000000000000000000" pitchFamily="2" charset="2"/>
              <a:buChar char="n"/>
            </a:pP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数据：正在通信的信息（有效载荷）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3D9E341-5C81-40BD-84D3-FD16A2732063}"/>
              </a:ext>
            </a:extLst>
          </p:cNvPr>
          <p:cNvSpPr txBox="1"/>
          <p:nvPr/>
        </p:nvSpPr>
        <p:spPr>
          <a:xfrm>
            <a:off x="7135347" y="2082195"/>
            <a:ext cx="5817735" cy="39039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009FF6"/>
              </a:buClr>
              <a:buFont typeface="Wingdings" panose="05000000000000000000" pitchFamily="2" charset="2"/>
              <a:buChar char="p"/>
            </a:pP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控制 </a:t>
            </a:r>
            <a:r>
              <a:rPr kumimoji="1" lang="en-US" altLang="zh-CN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vs. </a:t>
            </a: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消息</a:t>
            </a:r>
          </a:p>
          <a:p>
            <a:pPr marL="800100" lvl="1" indent="-342900">
              <a:lnSpc>
                <a:spcPct val="150000"/>
              </a:lnSpc>
              <a:buClr>
                <a:srgbClr val="009FF6"/>
              </a:buClr>
              <a:buFont typeface="Wingdings" panose="05000000000000000000" pitchFamily="2" charset="2"/>
              <a:buChar char="n"/>
            </a:pP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带内</a:t>
            </a:r>
            <a:r>
              <a:rPr kumimoji="1" lang="en-US" altLang="zh-CN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, </a:t>
            </a: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带外</a:t>
            </a:r>
          </a:p>
          <a:p>
            <a:pPr marL="342900" indent="-342900">
              <a:lnSpc>
                <a:spcPct val="150000"/>
              </a:lnSpc>
              <a:buClr>
                <a:srgbClr val="009FF6"/>
              </a:buClr>
              <a:buFont typeface="Wingdings" panose="05000000000000000000" pitchFamily="2" charset="2"/>
              <a:buChar char="p"/>
            </a:pP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集中</a:t>
            </a:r>
            <a:r>
              <a:rPr kumimoji="1" lang="en-US" altLang="zh-CN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vs.</a:t>
            </a: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分散 </a:t>
            </a:r>
          </a:p>
          <a:p>
            <a:pPr marL="342900" indent="-342900">
              <a:lnSpc>
                <a:spcPct val="150000"/>
              </a:lnSpc>
              <a:buClr>
                <a:srgbClr val="009FF6"/>
              </a:buClr>
              <a:buFont typeface="Wingdings" panose="05000000000000000000" pitchFamily="2" charset="2"/>
              <a:buChar char="p"/>
            </a:pP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无状态 </a:t>
            </a:r>
            <a:r>
              <a:rPr kumimoji="1" lang="en-US" altLang="zh-CN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vs. </a:t>
            </a: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有状态</a:t>
            </a:r>
          </a:p>
          <a:p>
            <a:pPr marL="342900" indent="-342900">
              <a:lnSpc>
                <a:spcPct val="150000"/>
              </a:lnSpc>
              <a:buClr>
                <a:srgbClr val="009FF6"/>
              </a:buClr>
              <a:buFont typeface="Wingdings" panose="05000000000000000000" pitchFamily="2" charset="2"/>
              <a:buChar char="p"/>
            </a:pP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可靠 </a:t>
            </a:r>
            <a:r>
              <a:rPr kumimoji="1" lang="en-US" altLang="zh-CN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vs. </a:t>
            </a: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不可靠的邮件传输</a:t>
            </a:r>
          </a:p>
          <a:p>
            <a:pPr marL="342900" indent="-342900">
              <a:lnSpc>
                <a:spcPct val="150000"/>
              </a:lnSpc>
              <a:buClr>
                <a:srgbClr val="009FF6"/>
              </a:buClr>
              <a:buFont typeface="Wingdings" panose="05000000000000000000" pitchFamily="2" charset="2"/>
              <a:buChar char="p"/>
            </a:pP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“网络边缘的复杂性”</a:t>
            </a:r>
          </a:p>
          <a:p>
            <a:pPr marL="800100" lvl="1" indent="-342900">
              <a:lnSpc>
                <a:spcPct val="150000"/>
              </a:lnSpc>
              <a:buClr>
                <a:srgbClr val="009FF6"/>
              </a:buClr>
              <a:buFont typeface="Wingdings" panose="05000000000000000000" pitchFamily="2" charset="2"/>
              <a:buChar char="n"/>
            </a:pPr>
            <a:endParaRPr kumimoji="1" lang="zh-CN" altLang="en-US" sz="2400" dirty="0"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B039EB72-E310-4568-A4C5-FB9CD3D42666}"/>
              </a:ext>
            </a:extLst>
          </p:cNvPr>
          <p:cNvGrpSpPr/>
          <p:nvPr/>
        </p:nvGrpSpPr>
        <p:grpSpPr>
          <a:xfrm>
            <a:off x="7135347" y="1620527"/>
            <a:ext cx="2605374" cy="461668"/>
            <a:chOff x="1282571" y="4092184"/>
            <a:chExt cx="2742829" cy="631387"/>
          </a:xfrm>
        </p:grpSpPr>
        <p:sp>
          <p:nvSpPr>
            <p:cNvPr id="13" name="矩形: 圆角 12">
              <a:extLst>
                <a:ext uri="{FF2B5EF4-FFF2-40B4-BE49-F238E27FC236}">
                  <a16:creationId xmlns:a16="http://schemas.microsoft.com/office/drawing/2014/main" id="{44CE7590-EA19-4725-A3DB-466A2F5A4DAE}"/>
                </a:ext>
              </a:extLst>
            </p:cNvPr>
            <p:cNvSpPr/>
            <p:nvPr/>
          </p:nvSpPr>
          <p:spPr>
            <a:xfrm>
              <a:off x="1282572" y="4092184"/>
              <a:ext cx="2742828" cy="623059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53091D9C-C657-4FD0-9E08-14DFC26C7D03}"/>
                </a:ext>
              </a:extLst>
            </p:cNvPr>
            <p:cNvSpPr/>
            <p:nvPr/>
          </p:nvSpPr>
          <p:spPr>
            <a:xfrm>
              <a:off x="1282571" y="4092189"/>
              <a:ext cx="2742829" cy="63138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kumimoji="1" lang="zh-CN" altLang="en-US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重要主题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8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8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8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3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8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8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8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100"/>
                            </p:stCondLst>
                            <p:childTnLst>
                              <p:par>
                                <p:cTn id="2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>
            <a:extLst>
              <a:ext uri="{FF2B5EF4-FFF2-40B4-BE49-F238E27FC236}">
                <a16:creationId xmlns:a16="http://schemas.microsoft.com/office/drawing/2014/main" id="{6328CC3D-47FE-4E73-B199-9953E7671D63}"/>
              </a:ext>
            </a:extLst>
          </p:cNvPr>
          <p:cNvGrpSpPr/>
          <p:nvPr/>
        </p:nvGrpSpPr>
        <p:grpSpPr>
          <a:xfrm>
            <a:off x="430213" y="0"/>
            <a:ext cx="4384548" cy="1428589"/>
            <a:chOff x="551030" y="-368704"/>
            <a:chExt cx="4384548" cy="1428589"/>
          </a:xfrm>
        </p:grpSpPr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C88DFEC2-754C-4E38-9F9C-EF108A913E08}"/>
                </a:ext>
              </a:extLst>
            </p:cNvPr>
            <p:cNvGrpSpPr/>
            <p:nvPr/>
          </p:nvGrpSpPr>
          <p:grpSpPr>
            <a:xfrm>
              <a:off x="1201632" y="303925"/>
              <a:ext cx="3733946" cy="687996"/>
              <a:chOff x="1839059" y="967769"/>
              <a:chExt cx="3733946" cy="687996"/>
            </a:xfrm>
          </p:grpSpPr>
          <p:sp>
            <p:nvSpPr>
              <p:cNvPr id="16" name="矩形: 圆角 15">
                <a:extLst>
                  <a:ext uri="{FF2B5EF4-FFF2-40B4-BE49-F238E27FC236}">
                    <a16:creationId xmlns:a16="http://schemas.microsoft.com/office/drawing/2014/main" id="{07AA1C74-433F-44F9-BC62-35CF9CA03F68}"/>
                  </a:ext>
                </a:extLst>
              </p:cNvPr>
              <p:cNvSpPr/>
              <p:nvPr/>
            </p:nvSpPr>
            <p:spPr>
              <a:xfrm>
                <a:off x="1839059" y="967769"/>
                <a:ext cx="3733946" cy="675443"/>
              </a:xfrm>
              <a:prstGeom prst="roundRect">
                <a:avLst>
                  <a:gd name="adj" fmla="val 50000"/>
                </a:avLst>
              </a:prstGeom>
              <a:solidFill>
                <a:srgbClr val="009FF6"/>
              </a:solidFill>
              <a:ln>
                <a:solidFill>
                  <a:schemeClr val="bg1"/>
                </a:solidFill>
              </a:ln>
              <a:effectLst>
                <a:outerShdw blurRad="63500" sx="101000" sy="101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srgbClr val="00A3F8"/>
                  </a:solidFill>
                </a:endParaRPr>
              </a:p>
            </p:txBody>
          </p:sp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EC6E3377-41D8-42BA-9442-77474D0B91E5}"/>
                  </a:ext>
                </a:extLst>
              </p:cNvPr>
              <p:cNvSpPr txBox="1"/>
              <p:nvPr/>
            </p:nvSpPr>
            <p:spPr>
              <a:xfrm>
                <a:off x="2795619" y="1009434"/>
                <a:ext cx="272260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3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课后思考题</a:t>
                </a:r>
                <a:endParaRPr lang="en-US" altLang="zh-CN" sz="3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造字工房朗倩（非商用）细体" pitchFamily="50" charset="-122"/>
                  <a:ea typeface="造字工房朗倩（非商用）细体" pitchFamily="50" charset="-122"/>
                </a:endParaRPr>
              </a:p>
            </p:txBody>
          </p:sp>
        </p:grpSp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CBE0B9A9-AF0C-42EE-BBF4-2AB20B112A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111"/>
            <a:stretch/>
          </p:blipFill>
          <p:spPr>
            <a:xfrm>
              <a:off x="551030" y="-368704"/>
              <a:ext cx="1607162" cy="1428589"/>
            </a:xfrm>
            <a:prstGeom prst="rect">
              <a:avLst/>
            </a:prstGeom>
          </p:spPr>
        </p:pic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E25E19FC-3050-4C56-AA17-2CB4E2BF17B5}"/>
              </a:ext>
            </a:extLst>
          </p:cNvPr>
          <p:cNvGrpSpPr/>
          <p:nvPr/>
        </p:nvGrpSpPr>
        <p:grpSpPr>
          <a:xfrm>
            <a:off x="838200" y="2101218"/>
            <a:ext cx="10608425" cy="3685889"/>
            <a:chOff x="703264" y="1946585"/>
            <a:chExt cx="10972799" cy="4161037"/>
          </a:xfrm>
        </p:grpSpPr>
        <p:sp>
          <p:nvSpPr>
            <p:cNvPr id="19" name="任意多边形: 形状 18">
              <a:extLst>
                <a:ext uri="{FF2B5EF4-FFF2-40B4-BE49-F238E27FC236}">
                  <a16:creationId xmlns:a16="http://schemas.microsoft.com/office/drawing/2014/main" id="{DAAFD7B1-11B5-474F-BBFD-2020002D3D14}"/>
                </a:ext>
              </a:extLst>
            </p:cNvPr>
            <p:cNvSpPr/>
            <p:nvPr/>
          </p:nvSpPr>
          <p:spPr>
            <a:xfrm>
              <a:off x="703264" y="1946585"/>
              <a:ext cx="10972799" cy="4161037"/>
            </a:xfrm>
            <a:custGeom>
              <a:avLst/>
              <a:gdLst>
                <a:gd name="connsiteX0" fmla="*/ 0 w 10804124"/>
                <a:gd name="connsiteY0" fmla="*/ 79899 h 3861786"/>
                <a:gd name="connsiteX1" fmla="*/ 372862 w 10804124"/>
                <a:gd name="connsiteY1" fmla="*/ 3861786 h 3861786"/>
                <a:gd name="connsiteX2" fmla="*/ 10804124 w 10804124"/>
                <a:gd name="connsiteY2" fmla="*/ 3240349 h 3861786"/>
                <a:gd name="connsiteX3" fmla="*/ 10475650 w 10804124"/>
                <a:gd name="connsiteY3" fmla="*/ 0 h 3861786"/>
                <a:gd name="connsiteX4" fmla="*/ 0 w 10804124"/>
                <a:gd name="connsiteY4" fmla="*/ 79899 h 3861786"/>
                <a:gd name="connsiteX0" fmla="*/ 0 w 10804124"/>
                <a:gd name="connsiteY0" fmla="*/ 346229 h 4128116"/>
                <a:gd name="connsiteX1" fmla="*/ 372862 w 10804124"/>
                <a:gd name="connsiteY1" fmla="*/ 4128116 h 4128116"/>
                <a:gd name="connsiteX2" fmla="*/ 10804124 w 10804124"/>
                <a:gd name="connsiteY2" fmla="*/ 3506679 h 4128116"/>
                <a:gd name="connsiteX3" fmla="*/ 10182687 w 10804124"/>
                <a:gd name="connsiteY3" fmla="*/ 0 h 4128116"/>
                <a:gd name="connsiteX4" fmla="*/ 0 w 10804124"/>
                <a:gd name="connsiteY4" fmla="*/ 346229 h 4128116"/>
                <a:gd name="connsiteX0" fmla="*/ 0 w 10804124"/>
                <a:gd name="connsiteY0" fmla="*/ 363984 h 4145871"/>
                <a:gd name="connsiteX1" fmla="*/ 372862 w 10804124"/>
                <a:gd name="connsiteY1" fmla="*/ 4145871 h 4145871"/>
                <a:gd name="connsiteX2" fmla="*/ 10804124 w 10804124"/>
                <a:gd name="connsiteY2" fmla="*/ 3524434 h 4145871"/>
                <a:gd name="connsiteX3" fmla="*/ 10191565 w 10804124"/>
                <a:gd name="connsiteY3" fmla="*/ 0 h 4145871"/>
                <a:gd name="connsiteX4" fmla="*/ 0 w 10804124"/>
                <a:gd name="connsiteY4" fmla="*/ 363984 h 4145871"/>
                <a:gd name="connsiteX0" fmla="*/ 0 w 10928411"/>
                <a:gd name="connsiteY0" fmla="*/ 363984 h 4145871"/>
                <a:gd name="connsiteX1" fmla="*/ 372862 w 10928411"/>
                <a:gd name="connsiteY1" fmla="*/ 4145871 h 4145871"/>
                <a:gd name="connsiteX2" fmla="*/ 10928411 w 10928411"/>
                <a:gd name="connsiteY2" fmla="*/ 3701987 h 4145871"/>
                <a:gd name="connsiteX3" fmla="*/ 10191565 w 10928411"/>
                <a:gd name="connsiteY3" fmla="*/ 0 h 4145871"/>
                <a:gd name="connsiteX4" fmla="*/ 0 w 10928411"/>
                <a:gd name="connsiteY4" fmla="*/ 363984 h 4145871"/>
                <a:gd name="connsiteX0" fmla="*/ 0 w 10963921"/>
                <a:gd name="connsiteY0" fmla="*/ 363984 h 4145871"/>
                <a:gd name="connsiteX1" fmla="*/ 372862 w 10963921"/>
                <a:gd name="connsiteY1" fmla="*/ 4145871 h 4145871"/>
                <a:gd name="connsiteX2" fmla="*/ 10963921 w 10963921"/>
                <a:gd name="connsiteY2" fmla="*/ 3710864 h 4145871"/>
                <a:gd name="connsiteX3" fmla="*/ 10191565 w 10963921"/>
                <a:gd name="connsiteY3" fmla="*/ 0 h 4145871"/>
                <a:gd name="connsiteX4" fmla="*/ 0 w 10963921"/>
                <a:gd name="connsiteY4" fmla="*/ 363984 h 4145871"/>
                <a:gd name="connsiteX0" fmla="*/ 0 w 10963921"/>
                <a:gd name="connsiteY0" fmla="*/ 363984 h 4199137"/>
                <a:gd name="connsiteX1" fmla="*/ 408372 w 10963921"/>
                <a:gd name="connsiteY1" fmla="*/ 4199137 h 4199137"/>
                <a:gd name="connsiteX2" fmla="*/ 10963921 w 10963921"/>
                <a:gd name="connsiteY2" fmla="*/ 3710864 h 4199137"/>
                <a:gd name="connsiteX3" fmla="*/ 10191565 w 10963921"/>
                <a:gd name="connsiteY3" fmla="*/ 0 h 4199137"/>
                <a:gd name="connsiteX4" fmla="*/ 0 w 10963921"/>
                <a:gd name="connsiteY4" fmla="*/ 363984 h 4199137"/>
                <a:gd name="connsiteX0" fmla="*/ 0 w 11026065"/>
                <a:gd name="connsiteY0" fmla="*/ 488271 h 4199137"/>
                <a:gd name="connsiteX1" fmla="*/ 470516 w 11026065"/>
                <a:gd name="connsiteY1" fmla="*/ 4199137 h 4199137"/>
                <a:gd name="connsiteX2" fmla="*/ 11026065 w 11026065"/>
                <a:gd name="connsiteY2" fmla="*/ 3710864 h 4199137"/>
                <a:gd name="connsiteX3" fmla="*/ 10253709 w 11026065"/>
                <a:gd name="connsiteY3" fmla="*/ 0 h 4199137"/>
                <a:gd name="connsiteX4" fmla="*/ 0 w 11026065"/>
                <a:gd name="connsiteY4" fmla="*/ 488271 h 4199137"/>
                <a:gd name="connsiteX0" fmla="*/ 0 w 10972799"/>
                <a:gd name="connsiteY0" fmla="*/ 488271 h 4199137"/>
                <a:gd name="connsiteX1" fmla="*/ 417250 w 10972799"/>
                <a:gd name="connsiteY1" fmla="*/ 4199137 h 4199137"/>
                <a:gd name="connsiteX2" fmla="*/ 10972799 w 10972799"/>
                <a:gd name="connsiteY2" fmla="*/ 3710864 h 4199137"/>
                <a:gd name="connsiteX3" fmla="*/ 10200443 w 10972799"/>
                <a:gd name="connsiteY3" fmla="*/ 0 h 4199137"/>
                <a:gd name="connsiteX4" fmla="*/ 0 w 10972799"/>
                <a:gd name="connsiteY4" fmla="*/ 488271 h 4199137"/>
                <a:gd name="connsiteX0" fmla="*/ 0 w 10972799"/>
                <a:gd name="connsiteY0" fmla="*/ 440646 h 4151512"/>
                <a:gd name="connsiteX1" fmla="*/ 417250 w 10972799"/>
                <a:gd name="connsiteY1" fmla="*/ 4151512 h 4151512"/>
                <a:gd name="connsiteX2" fmla="*/ 10972799 w 10972799"/>
                <a:gd name="connsiteY2" fmla="*/ 3663239 h 4151512"/>
                <a:gd name="connsiteX3" fmla="*/ 10505243 w 10972799"/>
                <a:gd name="connsiteY3" fmla="*/ 0 h 4151512"/>
                <a:gd name="connsiteX4" fmla="*/ 0 w 10972799"/>
                <a:gd name="connsiteY4" fmla="*/ 440646 h 4151512"/>
                <a:gd name="connsiteX0" fmla="*/ 0 w 10972799"/>
                <a:gd name="connsiteY0" fmla="*/ 450171 h 4161037"/>
                <a:gd name="connsiteX1" fmla="*/ 417250 w 10972799"/>
                <a:gd name="connsiteY1" fmla="*/ 4161037 h 4161037"/>
                <a:gd name="connsiteX2" fmla="*/ 10972799 w 10972799"/>
                <a:gd name="connsiteY2" fmla="*/ 3672764 h 4161037"/>
                <a:gd name="connsiteX3" fmla="*/ 10524293 w 10972799"/>
                <a:gd name="connsiteY3" fmla="*/ 0 h 4161037"/>
                <a:gd name="connsiteX4" fmla="*/ 0 w 10972799"/>
                <a:gd name="connsiteY4" fmla="*/ 450171 h 4161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72799" h="4161037">
                  <a:moveTo>
                    <a:pt x="0" y="450171"/>
                  </a:moveTo>
                  <a:lnTo>
                    <a:pt x="417250" y="4161037"/>
                  </a:lnTo>
                  <a:lnTo>
                    <a:pt x="10972799" y="3672764"/>
                  </a:lnTo>
                  <a:lnTo>
                    <a:pt x="10524293" y="0"/>
                  </a:lnTo>
                  <a:lnTo>
                    <a:pt x="0" y="450171"/>
                  </a:lnTo>
                  <a:close/>
                </a:path>
              </a:pathLst>
            </a:custGeom>
            <a:solidFill>
              <a:srgbClr val="009F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F898C8C0-211E-47ED-BB50-CF01453C2FE1}"/>
                </a:ext>
              </a:extLst>
            </p:cNvPr>
            <p:cNvGrpSpPr/>
            <p:nvPr/>
          </p:nvGrpSpPr>
          <p:grpSpPr>
            <a:xfrm>
              <a:off x="899795" y="2124553"/>
              <a:ext cx="10582183" cy="3799644"/>
              <a:chOff x="1050713" y="2509081"/>
              <a:chExt cx="10582183" cy="3799644"/>
            </a:xfrm>
            <a:effectLst>
              <a:outerShdw blurRad="63500" sx="101000" sy="101000" algn="ctr" rotWithShape="0">
                <a:prstClr val="black">
                  <a:alpha val="38000"/>
                </a:prstClr>
              </a:outerShdw>
            </a:effectLst>
          </p:grpSpPr>
          <p:sp>
            <p:nvSpPr>
              <p:cNvPr id="21" name="任意多边形: 形状 20">
                <a:extLst>
                  <a:ext uri="{FF2B5EF4-FFF2-40B4-BE49-F238E27FC236}">
                    <a16:creationId xmlns:a16="http://schemas.microsoft.com/office/drawing/2014/main" id="{ACFCF7B2-216F-4F58-B0F6-38A0D3FA02AE}"/>
                  </a:ext>
                </a:extLst>
              </p:cNvPr>
              <p:cNvSpPr/>
              <p:nvPr/>
            </p:nvSpPr>
            <p:spPr>
              <a:xfrm>
                <a:off x="1050713" y="2509082"/>
                <a:ext cx="10582183" cy="3799643"/>
              </a:xfrm>
              <a:custGeom>
                <a:avLst/>
                <a:gdLst>
                  <a:gd name="connsiteX0" fmla="*/ 0 w 10582183"/>
                  <a:gd name="connsiteY0" fmla="*/ 17756 h 3799643"/>
                  <a:gd name="connsiteX1" fmla="*/ 44389 w 10582183"/>
                  <a:gd name="connsiteY1" fmla="*/ 3799643 h 3799643"/>
                  <a:gd name="connsiteX2" fmla="*/ 10582183 w 10582183"/>
                  <a:gd name="connsiteY2" fmla="*/ 3701989 h 3799643"/>
                  <a:gd name="connsiteX3" fmla="*/ 10582183 w 10582183"/>
                  <a:gd name="connsiteY3" fmla="*/ 390618 h 3799643"/>
                  <a:gd name="connsiteX4" fmla="*/ 9792070 w 10582183"/>
                  <a:gd name="connsiteY4" fmla="*/ 390618 h 3799643"/>
                  <a:gd name="connsiteX5" fmla="*/ 9792070 w 10582183"/>
                  <a:gd name="connsiteY5" fmla="*/ 0 h 3799643"/>
                  <a:gd name="connsiteX6" fmla="*/ 0 w 10582183"/>
                  <a:gd name="connsiteY6" fmla="*/ 17756 h 37996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582183" h="3799643">
                    <a:moveTo>
                      <a:pt x="0" y="17756"/>
                    </a:moveTo>
                    <a:lnTo>
                      <a:pt x="44389" y="3799643"/>
                    </a:lnTo>
                    <a:lnTo>
                      <a:pt x="10582183" y="3701989"/>
                    </a:lnTo>
                    <a:lnTo>
                      <a:pt x="10582183" y="390618"/>
                    </a:lnTo>
                    <a:lnTo>
                      <a:pt x="9792070" y="390618"/>
                    </a:lnTo>
                    <a:lnTo>
                      <a:pt x="9792070" y="0"/>
                    </a:lnTo>
                    <a:lnTo>
                      <a:pt x="0" y="1775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 dirty="0"/>
              </a:p>
            </p:txBody>
          </p:sp>
          <p:sp>
            <p:nvSpPr>
              <p:cNvPr id="22" name="任意多边形: 形状 21">
                <a:extLst>
                  <a:ext uri="{FF2B5EF4-FFF2-40B4-BE49-F238E27FC236}">
                    <a16:creationId xmlns:a16="http://schemas.microsoft.com/office/drawing/2014/main" id="{76D1D9E0-DE61-4B81-8CB1-334AB8AAD20F}"/>
                  </a:ext>
                </a:extLst>
              </p:cNvPr>
              <p:cNvSpPr/>
              <p:nvPr/>
            </p:nvSpPr>
            <p:spPr>
              <a:xfrm>
                <a:off x="10823806" y="2509081"/>
                <a:ext cx="809090" cy="417251"/>
              </a:xfrm>
              <a:custGeom>
                <a:avLst/>
                <a:gdLst>
                  <a:gd name="connsiteX0" fmla="*/ 17755 w 852256"/>
                  <a:gd name="connsiteY0" fmla="*/ 0 h 435006"/>
                  <a:gd name="connsiteX1" fmla="*/ 852256 w 852256"/>
                  <a:gd name="connsiteY1" fmla="*/ 435006 h 435006"/>
                  <a:gd name="connsiteX2" fmla="*/ 0 w 852256"/>
                  <a:gd name="connsiteY2" fmla="*/ 417251 h 435006"/>
                  <a:gd name="connsiteX3" fmla="*/ 17755 w 852256"/>
                  <a:gd name="connsiteY3" fmla="*/ 0 h 435006"/>
                  <a:gd name="connsiteX0" fmla="*/ 17755 w 852256"/>
                  <a:gd name="connsiteY0" fmla="*/ 0 h 417251"/>
                  <a:gd name="connsiteX1" fmla="*/ 852256 w 852256"/>
                  <a:gd name="connsiteY1" fmla="*/ 403715 h 417251"/>
                  <a:gd name="connsiteX2" fmla="*/ 0 w 852256"/>
                  <a:gd name="connsiteY2" fmla="*/ 417251 h 417251"/>
                  <a:gd name="connsiteX3" fmla="*/ 17755 w 852256"/>
                  <a:gd name="connsiteY3" fmla="*/ 0 h 417251"/>
                  <a:gd name="connsiteX0" fmla="*/ 17755 w 852256"/>
                  <a:gd name="connsiteY0" fmla="*/ 0 h 417251"/>
                  <a:gd name="connsiteX1" fmla="*/ 852256 w 852256"/>
                  <a:gd name="connsiteY1" fmla="*/ 393285 h 417251"/>
                  <a:gd name="connsiteX2" fmla="*/ 0 w 852256"/>
                  <a:gd name="connsiteY2" fmla="*/ 417251 h 417251"/>
                  <a:gd name="connsiteX3" fmla="*/ 17755 w 852256"/>
                  <a:gd name="connsiteY3" fmla="*/ 0 h 4172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52256" h="417251">
                    <a:moveTo>
                      <a:pt x="17755" y="0"/>
                    </a:moveTo>
                    <a:lnTo>
                      <a:pt x="852256" y="393285"/>
                    </a:lnTo>
                    <a:lnTo>
                      <a:pt x="0" y="417251"/>
                    </a:lnTo>
                    <a:lnTo>
                      <a:pt x="17755" y="0"/>
                    </a:lnTo>
                    <a:close/>
                  </a:path>
                </a:pathLst>
              </a:custGeom>
              <a:solidFill>
                <a:srgbClr val="DADAD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/>
              </a:p>
            </p:txBody>
          </p:sp>
        </p:grpSp>
      </p:grpSp>
      <p:sp>
        <p:nvSpPr>
          <p:cNvPr id="23" name="文本框 22">
            <a:extLst>
              <a:ext uri="{FF2B5EF4-FFF2-40B4-BE49-F238E27FC236}">
                <a16:creationId xmlns:a16="http://schemas.microsoft.com/office/drawing/2014/main" id="{87C1251B-2A90-44D2-8DF4-D0C3F1855ED0}"/>
              </a:ext>
            </a:extLst>
          </p:cNvPr>
          <p:cNvSpPr txBox="1"/>
          <p:nvPr/>
        </p:nvSpPr>
        <p:spPr>
          <a:xfrm>
            <a:off x="1340131" y="2532822"/>
            <a:ext cx="9918853" cy="3349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009FF6"/>
              </a:buClr>
              <a:buFont typeface="Wingdings" panose="05000000000000000000" pitchFamily="2" charset="2"/>
              <a:buChar char="p"/>
            </a:pPr>
            <a:endParaRPr kumimoji="1" lang="zh-CN" altLang="en-US" sz="2400" dirty="0"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Clr>
                <a:srgbClr val="009FF6"/>
              </a:buClr>
              <a:buFont typeface="Wingdings" panose="05000000000000000000" pitchFamily="2" charset="2"/>
              <a:buChar char="p"/>
            </a:pP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复习题  </a:t>
            </a:r>
            <a:r>
              <a:rPr kumimoji="1" lang="en-US" altLang="zh-CN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2</a:t>
            </a: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、</a:t>
            </a:r>
            <a:r>
              <a:rPr kumimoji="1" lang="en-US" altLang="zh-CN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5</a:t>
            </a: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、</a:t>
            </a:r>
            <a:r>
              <a:rPr kumimoji="1" lang="en-US" altLang="zh-CN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10</a:t>
            </a: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、</a:t>
            </a:r>
            <a:r>
              <a:rPr kumimoji="1" lang="en-US" altLang="zh-CN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11</a:t>
            </a: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、</a:t>
            </a:r>
            <a:r>
              <a:rPr kumimoji="1" lang="en-US" altLang="zh-CN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16</a:t>
            </a: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、</a:t>
            </a:r>
            <a:r>
              <a:rPr kumimoji="1" lang="en-US" altLang="zh-CN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20</a:t>
            </a: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、</a:t>
            </a:r>
            <a:r>
              <a:rPr kumimoji="1" lang="en-US" altLang="zh-CN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21</a:t>
            </a: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、</a:t>
            </a:r>
            <a:r>
              <a:rPr kumimoji="1" lang="en-US" altLang="zh-CN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23</a:t>
            </a:r>
          </a:p>
          <a:p>
            <a:pPr marL="342900" indent="-342900">
              <a:lnSpc>
                <a:spcPct val="150000"/>
              </a:lnSpc>
              <a:buClr>
                <a:srgbClr val="009FF6"/>
              </a:buClr>
              <a:buFont typeface="Wingdings" panose="05000000000000000000" pitchFamily="2" charset="2"/>
              <a:buChar char="p"/>
            </a:pPr>
            <a:endParaRPr kumimoji="1" lang="en-US" altLang="zh-CN" sz="2400" dirty="0"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Clr>
                <a:srgbClr val="009FF6"/>
              </a:buClr>
              <a:buFont typeface="Wingdings" panose="05000000000000000000" pitchFamily="2" charset="2"/>
              <a:buChar char="p"/>
            </a:pP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习    题 </a:t>
            </a:r>
            <a:r>
              <a:rPr kumimoji="1" lang="en-US" altLang="zh-CN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1</a:t>
            </a: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、</a:t>
            </a:r>
            <a:r>
              <a:rPr kumimoji="1" lang="en-US" altLang="zh-CN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4~11</a:t>
            </a: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、</a:t>
            </a:r>
            <a:r>
              <a:rPr kumimoji="1" lang="en-US" altLang="zh-CN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17</a:t>
            </a: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、</a:t>
            </a:r>
            <a:r>
              <a:rPr kumimoji="1" lang="en-US" altLang="zh-CN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22~24</a:t>
            </a: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、</a:t>
            </a:r>
            <a:r>
              <a:rPr kumimoji="1" lang="en-US" altLang="zh-CN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26</a:t>
            </a:r>
          </a:p>
          <a:p>
            <a:pPr marL="342900" indent="-342900">
              <a:lnSpc>
                <a:spcPct val="150000"/>
              </a:lnSpc>
              <a:buClr>
                <a:srgbClr val="009FF6"/>
              </a:buClr>
              <a:buFont typeface="Wingdings" panose="05000000000000000000" pitchFamily="2" charset="2"/>
              <a:buChar char="p"/>
            </a:pPr>
            <a:endParaRPr kumimoji="1" lang="en-US" altLang="zh-CN" sz="2400" dirty="0"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Clr>
                <a:srgbClr val="009FF6"/>
              </a:buClr>
              <a:buFont typeface="Wingdings" panose="05000000000000000000" pitchFamily="2" charset="2"/>
              <a:buChar char="p"/>
            </a:pPr>
            <a:endParaRPr kumimoji="1" lang="en-US" altLang="zh-CN" sz="2400" dirty="0"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FBC62570-CDEE-47E2-99CA-D8BBE62540EF}"/>
              </a:ext>
            </a:extLst>
          </p:cNvPr>
          <p:cNvGrpSpPr/>
          <p:nvPr/>
        </p:nvGrpSpPr>
        <p:grpSpPr>
          <a:xfrm>
            <a:off x="430213" y="0"/>
            <a:ext cx="3686794" cy="1428589"/>
            <a:chOff x="551030" y="-368704"/>
            <a:chExt cx="3686794" cy="1428589"/>
          </a:xfrm>
        </p:grpSpPr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66CF0E85-48C4-4500-A452-BF6F0FCE109A}"/>
                </a:ext>
              </a:extLst>
            </p:cNvPr>
            <p:cNvGrpSpPr/>
            <p:nvPr/>
          </p:nvGrpSpPr>
          <p:grpSpPr>
            <a:xfrm>
              <a:off x="1201631" y="303925"/>
              <a:ext cx="3036193" cy="675443"/>
              <a:chOff x="1839058" y="967769"/>
              <a:chExt cx="3036193" cy="675443"/>
            </a:xfrm>
          </p:grpSpPr>
          <p:sp>
            <p:nvSpPr>
              <p:cNvPr id="11" name="矩形: 圆角 10">
                <a:extLst>
                  <a:ext uri="{FF2B5EF4-FFF2-40B4-BE49-F238E27FC236}">
                    <a16:creationId xmlns:a16="http://schemas.microsoft.com/office/drawing/2014/main" id="{7E523221-9BEF-4E4D-A693-8F297B07CD24}"/>
                  </a:ext>
                </a:extLst>
              </p:cNvPr>
              <p:cNvSpPr/>
              <p:nvPr/>
            </p:nvSpPr>
            <p:spPr>
              <a:xfrm>
                <a:off x="1839058" y="967769"/>
                <a:ext cx="2754811" cy="675443"/>
              </a:xfrm>
              <a:prstGeom prst="roundRect">
                <a:avLst>
                  <a:gd name="adj" fmla="val 50000"/>
                </a:avLst>
              </a:prstGeom>
              <a:solidFill>
                <a:srgbClr val="009FF6"/>
              </a:solidFill>
              <a:ln>
                <a:solidFill>
                  <a:schemeClr val="bg1"/>
                </a:solidFill>
              </a:ln>
              <a:effectLst>
                <a:outerShdw blurRad="63500" sx="101000" sy="101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dirty="0">
                  <a:solidFill>
                    <a:srgbClr val="00A3F8"/>
                  </a:solidFill>
                </a:endParaRPr>
              </a:p>
            </p:txBody>
          </p:sp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86A5DE64-BCC2-4CEE-9AA9-09DDA549C115}"/>
                  </a:ext>
                </a:extLst>
              </p:cNvPr>
              <p:cNvSpPr txBox="1"/>
              <p:nvPr/>
            </p:nvSpPr>
            <p:spPr>
              <a:xfrm>
                <a:off x="2729826" y="982324"/>
                <a:ext cx="214542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3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作业</a:t>
                </a:r>
                <a:endParaRPr lang="en-US" altLang="zh-CN" sz="3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造字工房朗倩（非商用）细体" pitchFamily="50" charset="-122"/>
                  <a:ea typeface="造字工房朗倩（非商用）细体" pitchFamily="50" charset="-122"/>
                </a:endParaRPr>
              </a:p>
            </p:txBody>
          </p:sp>
        </p:grpSp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7C02065C-DF51-4F4B-BB2E-52E9DA6AB25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111"/>
            <a:stretch/>
          </p:blipFill>
          <p:spPr>
            <a:xfrm>
              <a:off x="551030" y="-368704"/>
              <a:ext cx="1607162" cy="1428589"/>
            </a:xfrm>
            <a:prstGeom prst="rect">
              <a:avLst/>
            </a:prstGeom>
          </p:spPr>
        </p:pic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FA777C23-1F56-4715-8FE2-C39FE66811C7}"/>
              </a:ext>
            </a:extLst>
          </p:cNvPr>
          <p:cNvGrpSpPr/>
          <p:nvPr/>
        </p:nvGrpSpPr>
        <p:grpSpPr>
          <a:xfrm>
            <a:off x="1638282" y="2486629"/>
            <a:ext cx="6977573" cy="2865763"/>
            <a:chOff x="703264" y="1946585"/>
            <a:chExt cx="10972799" cy="4161037"/>
          </a:xfrm>
        </p:grpSpPr>
        <p:sp>
          <p:nvSpPr>
            <p:cNvPr id="24" name="任意多边形: 形状 23">
              <a:extLst>
                <a:ext uri="{FF2B5EF4-FFF2-40B4-BE49-F238E27FC236}">
                  <a16:creationId xmlns:a16="http://schemas.microsoft.com/office/drawing/2014/main" id="{6128D1D9-5B6E-4BDD-9E1F-17D40FF791E8}"/>
                </a:ext>
              </a:extLst>
            </p:cNvPr>
            <p:cNvSpPr/>
            <p:nvPr/>
          </p:nvSpPr>
          <p:spPr>
            <a:xfrm>
              <a:off x="703264" y="1946585"/>
              <a:ext cx="10972799" cy="4161037"/>
            </a:xfrm>
            <a:custGeom>
              <a:avLst/>
              <a:gdLst>
                <a:gd name="connsiteX0" fmla="*/ 0 w 10804124"/>
                <a:gd name="connsiteY0" fmla="*/ 79899 h 3861786"/>
                <a:gd name="connsiteX1" fmla="*/ 372862 w 10804124"/>
                <a:gd name="connsiteY1" fmla="*/ 3861786 h 3861786"/>
                <a:gd name="connsiteX2" fmla="*/ 10804124 w 10804124"/>
                <a:gd name="connsiteY2" fmla="*/ 3240349 h 3861786"/>
                <a:gd name="connsiteX3" fmla="*/ 10475650 w 10804124"/>
                <a:gd name="connsiteY3" fmla="*/ 0 h 3861786"/>
                <a:gd name="connsiteX4" fmla="*/ 0 w 10804124"/>
                <a:gd name="connsiteY4" fmla="*/ 79899 h 3861786"/>
                <a:gd name="connsiteX0" fmla="*/ 0 w 10804124"/>
                <a:gd name="connsiteY0" fmla="*/ 346229 h 4128116"/>
                <a:gd name="connsiteX1" fmla="*/ 372862 w 10804124"/>
                <a:gd name="connsiteY1" fmla="*/ 4128116 h 4128116"/>
                <a:gd name="connsiteX2" fmla="*/ 10804124 w 10804124"/>
                <a:gd name="connsiteY2" fmla="*/ 3506679 h 4128116"/>
                <a:gd name="connsiteX3" fmla="*/ 10182687 w 10804124"/>
                <a:gd name="connsiteY3" fmla="*/ 0 h 4128116"/>
                <a:gd name="connsiteX4" fmla="*/ 0 w 10804124"/>
                <a:gd name="connsiteY4" fmla="*/ 346229 h 4128116"/>
                <a:gd name="connsiteX0" fmla="*/ 0 w 10804124"/>
                <a:gd name="connsiteY0" fmla="*/ 363984 h 4145871"/>
                <a:gd name="connsiteX1" fmla="*/ 372862 w 10804124"/>
                <a:gd name="connsiteY1" fmla="*/ 4145871 h 4145871"/>
                <a:gd name="connsiteX2" fmla="*/ 10804124 w 10804124"/>
                <a:gd name="connsiteY2" fmla="*/ 3524434 h 4145871"/>
                <a:gd name="connsiteX3" fmla="*/ 10191565 w 10804124"/>
                <a:gd name="connsiteY3" fmla="*/ 0 h 4145871"/>
                <a:gd name="connsiteX4" fmla="*/ 0 w 10804124"/>
                <a:gd name="connsiteY4" fmla="*/ 363984 h 4145871"/>
                <a:gd name="connsiteX0" fmla="*/ 0 w 10928411"/>
                <a:gd name="connsiteY0" fmla="*/ 363984 h 4145871"/>
                <a:gd name="connsiteX1" fmla="*/ 372862 w 10928411"/>
                <a:gd name="connsiteY1" fmla="*/ 4145871 h 4145871"/>
                <a:gd name="connsiteX2" fmla="*/ 10928411 w 10928411"/>
                <a:gd name="connsiteY2" fmla="*/ 3701987 h 4145871"/>
                <a:gd name="connsiteX3" fmla="*/ 10191565 w 10928411"/>
                <a:gd name="connsiteY3" fmla="*/ 0 h 4145871"/>
                <a:gd name="connsiteX4" fmla="*/ 0 w 10928411"/>
                <a:gd name="connsiteY4" fmla="*/ 363984 h 4145871"/>
                <a:gd name="connsiteX0" fmla="*/ 0 w 10963921"/>
                <a:gd name="connsiteY0" fmla="*/ 363984 h 4145871"/>
                <a:gd name="connsiteX1" fmla="*/ 372862 w 10963921"/>
                <a:gd name="connsiteY1" fmla="*/ 4145871 h 4145871"/>
                <a:gd name="connsiteX2" fmla="*/ 10963921 w 10963921"/>
                <a:gd name="connsiteY2" fmla="*/ 3710864 h 4145871"/>
                <a:gd name="connsiteX3" fmla="*/ 10191565 w 10963921"/>
                <a:gd name="connsiteY3" fmla="*/ 0 h 4145871"/>
                <a:gd name="connsiteX4" fmla="*/ 0 w 10963921"/>
                <a:gd name="connsiteY4" fmla="*/ 363984 h 4145871"/>
                <a:gd name="connsiteX0" fmla="*/ 0 w 10963921"/>
                <a:gd name="connsiteY0" fmla="*/ 363984 h 4199137"/>
                <a:gd name="connsiteX1" fmla="*/ 408372 w 10963921"/>
                <a:gd name="connsiteY1" fmla="*/ 4199137 h 4199137"/>
                <a:gd name="connsiteX2" fmla="*/ 10963921 w 10963921"/>
                <a:gd name="connsiteY2" fmla="*/ 3710864 h 4199137"/>
                <a:gd name="connsiteX3" fmla="*/ 10191565 w 10963921"/>
                <a:gd name="connsiteY3" fmla="*/ 0 h 4199137"/>
                <a:gd name="connsiteX4" fmla="*/ 0 w 10963921"/>
                <a:gd name="connsiteY4" fmla="*/ 363984 h 4199137"/>
                <a:gd name="connsiteX0" fmla="*/ 0 w 11026065"/>
                <a:gd name="connsiteY0" fmla="*/ 488271 h 4199137"/>
                <a:gd name="connsiteX1" fmla="*/ 470516 w 11026065"/>
                <a:gd name="connsiteY1" fmla="*/ 4199137 h 4199137"/>
                <a:gd name="connsiteX2" fmla="*/ 11026065 w 11026065"/>
                <a:gd name="connsiteY2" fmla="*/ 3710864 h 4199137"/>
                <a:gd name="connsiteX3" fmla="*/ 10253709 w 11026065"/>
                <a:gd name="connsiteY3" fmla="*/ 0 h 4199137"/>
                <a:gd name="connsiteX4" fmla="*/ 0 w 11026065"/>
                <a:gd name="connsiteY4" fmla="*/ 488271 h 4199137"/>
                <a:gd name="connsiteX0" fmla="*/ 0 w 10972799"/>
                <a:gd name="connsiteY0" fmla="*/ 488271 h 4199137"/>
                <a:gd name="connsiteX1" fmla="*/ 417250 w 10972799"/>
                <a:gd name="connsiteY1" fmla="*/ 4199137 h 4199137"/>
                <a:gd name="connsiteX2" fmla="*/ 10972799 w 10972799"/>
                <a:gd name="connsiteY2" fmla="*/ 3710864 h 4199137"/>
                <a:gd name="connsiteX3" fmla="*/ 10200443 w 10972799"/>
                <a:gd name="connsiteY3" fmla="*/ 0 h 4199137"/>
                <a:gd name="connsiteX4" fmla="*/ 0 w 10972799"/>
                <a:gd name="connsiteY4" fmla="*/ 488271 h 4199137"/>
                <a:gd name="connsiteX0" fmla="*/ 0 w 10972799"/>
                <a:gd name="connsiteY0" fmla="*/ 440646 h 4151512"/>
                <a:gd name="connsiteX1" fmla="*/ 417250 w 10972799"/>
                <a:gd name="connsiteY1" fmla="*/ 4151512 h 4151512"/>
                <a:gd name="connsiteX2" fmla="*/ 10972799 w 10972799"/>
                <a:gd name="connsiteY2" fmla="*/ 3663239 h 4151512"/>
                <a:gd name="connsiteX3" fmla="*/ 10505243 w 10972799"/>
                <a:gd name="connsiteY3" fmla="*/ 0 h 4151512"/>
                <a:gd name="connsiteX4" fmla="*/ 0 w 10972799"/>
                <a:gd name="connsiteY4" fmla="*/ 440646 h 4151512"/>
                <a:gd name="connsiteX0" fmla="*/ 0 w 10972799"/>
                <a:gd name="connsiteY0" fmla="*/ 450171 h 4161037"/>
                <a:gd name="connsiteX1" fmla="*/ 417250 w 10972799"/>
                <a:gd name="connsiteY1" fmla="*/ 4161037 h 4161037"/>
                <a:gd name="connsiteX2" fmla="*/ 10972799 w 10972799"/>
                <a:gd name="connsiteY2" fmla="*/ 3672764 h 4161037"/>
                <a:gd name="connsiteX3" fmla="*/ 10524293 w 10972799"/>
                <a:gd name="connsiteY3" fmla="*/ 0 h 4161037"/>
                <a:gd name="connsiteX4" fmla="*/ 0 w 10972799"/>
                <a:gd name="connsiteY4" fmla="*/ 450171 h 4161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72799" h="4161037">
                  <a:moveTo>
                    <a:pt x="0" y="450171"/>
                  </a:moveTo>
                  <a:lnTo>
                    <a:pt x="417250" y="4161037"/>
                  </a:lnTo>
                  <a:lnTo>
                    <a:pt x="10972799" y="3672764"/>
                  </a:lnTo>
                  <a:lnTo>
                    <a:pt x="10524293" y="0"/>
                  </a:lnTo>
                  <a:lnTo>
                    <a:pt x="0" y="450171"/>
                  </a:lnTo>
                  <a:close/>
                </a:path>
              </a:pathLst>
            </a:custGeom>
            <a:solidFill>
              <a:srgbClr val="009F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1C49925E-867B-42EB-9DEC-96D136EC1CBB}"/>
                </a:ext>
              </a:extLst>
            </p:cNvPr>
            <p:cNvGrpSpPr/>
            <p:nvPr/>
          </p:nvGrpSpPr>
          <p:grpSpPr>
            <a:xfrm>
              <a:off x="899795" y="2124553"/>
              <a:ext cx="10582183" cy="3799644"/>
              <a:chOff x="1050713" y="2509081"/>
              <a:chExt cx="10582183" cy="3799644"/>
            </a:xfrm>
            <a:effectLst>
              <a:outerShdw blurRad="63500" sx="101000" sy="101000" algn="ctr" rotWithShape="0">
                <a:prstClr val="black">
                  <a:alpha val="38000"/>
                </a:prstClr>
              </a:outerShdw>
            </a:effectLst>
          </p:grpSpPr>
          <p:sp>
            <p:nvSpPr>
              <p:cNvPr id="26" name="任意多边形: 形状 25">
                <a:extLst>
                  <a:ext uri="{FF2B5EF4-FFF2-40B4-BE49-F238E27FC236}">
                    <a16:creationId xmlns:a16="http://schemas.microsoft.com/office/drawing/2014/main" id="{6D8FA57D-A241-47ED-AB66-C1F9D83789B9}"/>
                  </a:ext>
                </a:extLst>
              </p:cNvPr>
              <p:cNvSpPr/>
              <p:nvPr/>
            </p:nvSpPr>
            <p:spPr>
              <a:xfrm>
                <a:off x="1050713" y="2509082"/>
                <a:ext cx="10582183" cy="3799643"/>
              </a:xfrm>
              <a:custGeom>
                <a:avLst/>
                <a:gdLst>
                  <a:gd name="connsiteX0" fmla="*/ 0 w 10582183"/>
                  <a:gd name="connsiteY0" fmla="*/ 17756 h 3799643"/>
                  <a:gd name="connsiteX1" fmla="*/ 44389 w 10582183"/>
                  <a:gd name="connsiteY1" fmla="*/ 3799643 h 3799643"/>
                  <a:gd name="connsiteX2" fmla="*/ 10582183 w 10582183"/>
                  <a:gd name="connsiteY2" fmla="*/ 3701989 h 3799643"/>
                  <a:gd name="connsiteX3" fmla="*/ 10582183 w 10582183"/>
                  <a:gd name="connsiteY3" fmla="*/ 390618 h 3799643"/>
                  <a:gd name="connsiteX4" fmla="*/ 9792070 w 10582183"/>
                  <a:gd name="connsiteY4" fmla="*/ 390618 h 3799643"/>
                  <a:gd name="connsiteX5" fmla="*/ 9792070 w 10582183"/>
                  <a:gd name="connsiteY5" fmla="*/ 0 h 3799643"/>
                  <a:gd name="connsiteX6" fmla="*/ 0 w 10582183"/>
                  <a:gd name="connsiteY6" fmla="*/ 17756 h 37996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582183" h="3799643">
                    <a:moveTo>
                      <a:pt x="0" y="17756"/>
                    </a:moveTo>
                    <a:lnTo>
                      <a:pt x="44389" y="3799643"/>
                    </a:lnTo>
                    <a:lnTo>
                      <a:pt x="10582183" y="3701989"/>
                    </a:lnTo>
                    <a:lnTo>
                      <a:pt x="10582183" y="390618"/>
                    </a:lnTo>
                    <a:lnTo>
                      <a:pt x="9792070" y="390618"/>
                    </a:lnTo>
                    <a:lnTo>
                      <a:pt x="9792070" y="0"/>
                    </a:lnTo>
                    <a:lnTo>
                      <a:pt x="0" y="1775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 dirty="0"/>
              </a:p>
            </p:txBody>
          </p:sp>
          <p:sp>
            <p:nvSpPr>
              <p:cNvPr id="27" name="任意多边形: 形状 26">
                <a:extLst>
                  <a:ext uri="{FF2B5EF4-FFF2-40B4-BE49-F238E27FC236}">
                    <a16:creationId xmlns:a16="http://schemas.microsoft.com/office/drawing/2014/main" id="{E9D555DC-46FF-4049-84CC-7E02C100ED17}"/>
                  </a:ext>
                </a:extLst>
              </p:cNvPr>
              <p:cNvSpPr/>
              <p:nvPr/>
            </p:nvSpPr>
            <p:spPr>
              <a:xfrm>
                <a:off x="10823806" y="2509081"/>
                <a:ext cx="809090" cy="417251"/>
              </a:xfrm>
              <a:custGeom>
                <a:avLst/>
                <a:gdLst>
                  <a:gd name="connsiteX0" fmla="*/ 17755 w 852256"/>
                  <a:gd name="connsiteY0" fmla="*/ 0 h 435006"/>
                  <a:gd name="connsiteX1" fmla="*/ 852256 w 852256"/>
                  <a:gd name="connsiteY1" fmla="*/ 435006 h 435006"/>
                  <a:gd name="connsiteX2" fmla="*/ 0 w 852256"/>
                  <a:gd name="connsiteY2" fmla="*/ 417251 h 435006"/>
                  <a:gd name="connsiteX3" fmla="*/ 17755 w 852256"/>
                  <a:gd name="connsiteY3" fmla="*/ 0 h 435006"/>
                  <a:gd name="connsiteX0" fmla="*/ 17755 w 852256"/>
                  <a:gd name="connsiteY0" fmla="*/ 0 h 417251"/>
                  <a:gd name="connsiteX1" fmla="*/ 852256 w 852256"/>
                  <a:gd name="connsiteY1" fmla="*/ 403715 h 417251"/>
                  <a:gd name="connsiteX2" fmla="*/ 0 w 852256"/>
                  <a:gd name="connsiteY2" fmla="*/ 417251 h 417251"/>
                  <a:gd name="connsiteX3" fmla="*/ 17755 w 852256"/>
                  <a:gd name="connsiteY3" fmla="*/ 0 h 417251"/>
                  <a:gd name="connsiteX0" fmla="*/ 17755 w 852256"/>
                  <a:gd name="connsiteY0" fmla="*/ 0 h 417251"/>
                  <a:gd name="connsiteX1" fmla="*/ 852256 w 852256"/>
                  <a:gd name="connsiteY1" fmla="*/ 393285 h 417251"/>
                  <a:gd name="connsiteX2" fmla="*/ 0 w 852256"/>
                  <a:gd name="connsiteY2" fmla="*/ 417251 h 417251"/>
                  <a:gd name="connsiteX3" fmla="*/ 17755 w 852256"/>
                  <a:gd name="connsiteY3" fmla="*/ 0 h 4172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52256" h="417251">
                    <a:moveTo>
                      <a:pt x="17755" y="0"/>
                    </a:moveTo>
                    <a:lnTo>
                      <a:pt x="852256" y="393285"/>
                    </a:lnTo>
                    <a:lnTo>
                      <a:pt x="0" y="417251"/>
                    </a:lnTo>
                    <a:lnTo>
                      <a:pt x="17755" y="0"/>
                    </a:lnTo>
                    <a:close/>
                  </a:path>
                </a:pathLst>
              </a:custGeom>
              <a:solidFill>
                <a:srgbClr val="DADAD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/>
              </a:p>
            </p:txBody>
          </p:sp>
        </p:grpSp>
      </p:grpSp>
      <p:sp>
        <p:nvSpPr>
          <p:cNvPr id="28" name="文本框 27">
            <a:extLst>
              <a:ext uri="{FF2B5EF4-FFF2-40B4-BE49-F238E27FC236}">
                <a16:creationId xmlns:a16="http://schemas.microsoft.com/office/drawing/2014/main" id="{40DE4AF9-A438-4A29-A9C1-22E583BEB5D3}"/>
              </a:ext>
            </a:extLst>
          </p:cNvPr>
          <p:cNvSpPr txBox="1"/>
          <p:nvPr/>
        </p:nvSpPr>
        <p:spPr>
          <a:xfrm>
            <a:off x="2701117" y="2896564"/>
            <a:ext cx="4851901" cy="18298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Clr>
                <a:srgbClr val="009FF6"/>
              </a:buClr>
            </a:pPr>
            <a:r>
              <a:rPr kumimoji="1" lang="zh-CN" altLang="en-US" sz="40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习题</a:t>
            </a:r>
          </a:p>
          <a:p>
            <a:pPr marL="342900" indent="-342900">
              <a:lnSpc>
                <a:spcPct val="150000"/>
              </a:lnSpc>
              <a:buClr>
                <a:srgbClr val="009FF6"/>
              </a:buClr>
              <a:buFont typeface="Wingdings" panose="05000000000000000000" pitchFamily="2" charset="2"/>
              <a:buChar char="p"/>
            </a:pPr>
            <a:r>
              <a:rPr kumimoji="1" lang="en-US" altLang="zh-CN" sz="40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 4</a:t>
            </a:r>
            <a:r>
              <a:rPr kumimoji="1" lang="zh-CN" altLang="en-US" sz="40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、</a:t>
            </a:r>
            <a:r>
              <a:rPr kumimoji="1" lang="en-US" altLang="zh-CN" sz="40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7</a:t>
            </a:r>
            <a:r>
              <a:rPr kumimoji="1" lang="zh-CN" altLang="en-US" sz="40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、</a:t>
            </a:r>
            <a:r>
              <a:rPr kumimoji="1" lang="en-US" altLang="zh-CN" sz="40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9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629529" y="315996"/>
            <a:ext cx="6651181" cy="1145175"/>
            <a:chOff x="658104" y="373146"/>
            <a:chExt cx="6651181" cy="1145175"/>
          </a:xfrm>
        </p:grpSpPr>
        <p:grpSp>
          <p:nvGrpSpPr>
            <p:cNvPr id="8" name="组合 7"/>
            <p:cNvGrpSpPr/>
            <p:nvPr/>
          </p:nvGrpSpPr>
          <p:grpSpPr>
            <a:xfrm>
              <a:off x="1080814" y="763297"/>
              <a:ext cx="6228471" cy="755024"/>
              <a:chOff x="1839058" y="1058437"/>
              <a:chExt cx="6228471" cy="755024"/>
            </a:xfrm>
          </p:grpSpPr>
          <p:sp>
            <p:nvSpPr>
              <p:cNvPr id="12" name="矩形: 圆角 11"/>
              <p:cNvSpPr/>
              <p:nvPr/>
            </p:nvSpPr>
            <p:spPr>
              <a:xfrm>
                <a:off x="1839058" y="1058437"/>
                <a:ext cx="6179504" cy="755024"/>
              </a:xfrm>
              <a:prstGeom prst="roundRect">
                <a:avLst>
                  <a:gd name="adj" fmla="val 50000"/>
                </a:avLst>
              </a:prstGeom>
              <a:solidFill>
                <a:srgbClr val="009FF6"/>
              </a:solidFill>
              <a:ln>
                <a:solidFill>
                  <a:schemeClr val="bg1"/>
                </a:solidFill>
              </a:ln>
              <a:effectLst>
                <a:outerShdw blurRad="63500" sx="101000" sy="101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solidFill>
                    <a:srgbClr val="00A3F8"/>
                  </a:solidFill>
                </a:endParaRPr>
              </a:p>
            </p:txBody>
          </p:sp>
          <p:sp>
            <p:nvSpPr>
              <p:cNvPr id="13" name="文本框 12"/>
              <p:cNvSpPr txBox="1"/>
              <p:nvPr/>
            </p:nvSpPr>
            <p:spPr>
              <a:xfrm>
                <a:off x="2681319" y="1089973"/>
                <a:ext cx="538621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3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客户机</a:t>
                </a:r>
                <a:r>
                  <a:rPr lang="en-US" altLang="zh-CN" sz="3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/</a:t>
                </a:r>
                <a:r>
                  <a:rPr lang="zh-CN" altLang="en-US" sz="3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服务器体系结构</a:t>
                </a:r>
              </a:p>
            </p:txBody>
          </p:sp>
        </p:grpSp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3">
              <a:lum contrast="20000"/>
            </a:blip>
            <a:stretch>
              <a:fillRect/>
            </a:stretch>
          </p:blipFill>
          <p:spPr>
            <a:xfrm>
              <a:off x="658104" y="373146"/>
              <a:ext cx="1178667" cy="987480"/>
            </a:xfrm>
            <a:prstGeom prst="rect">
              <a:avLst/>
            </a:prstGeom>
          </p:spPr>
        </p:pic>
      </p:grpSp>
      <p:pic>
        <p:nvPicPr>
          <p:cNvPr id="37" name="图片 3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2824" y="1538450"/>
            <a:ext cx="3353050" cy="4581867"/>
          </a:xfrm>
          <a:prstGeom prst="rect">
            <a:avLst/>
          </a:prstGeom>
        </p:spPr>
      </p:pic>
      <p:grpSp>
        <p:nvGrpSpPr>
          <p:cNvPr id="355" name="组合 354"/>
          <p:cNvGrpSpPr/>
          <p:nvPr/>
        </p:nvGrpSpPr>
        <p:grpSpPr>
          <a:xfrm>
            <a:off x="559189" y="1774015"/>
            <a:ext cx="6761686" cy="580865"/>
            <a:chOff x="1403750" y="3494650"/>
            <a:chExt cx="6761686" cy="580865"/>
          </a:xfrm>
        </p:grpSpPr>
        <p:grpSp>
          <p:nvGrpSpPr>
            <p:cNvPr id="356" name="组合 355"/>
            <p:cNvGrpSpPr/>
            <p:nvPr/>
          </p:nvGrpSpPr>
          <p:grpSpPr>
            <a:xfrm>
              <a:off x="1403750" y="3593123"/>
              <a:ext cx="490436" cy="476221"/>
              <a:chOff x="1403750" y="3593123"/>
              <a:chExt cx="808892" cy="785446"/>
            </a:xfrm>
          </p:grpSpPr>
          <p:sp>
            <p:nvSpPr>
              <p:cNvPr id="358" name="对话气泡: 椭圆形 357"/>
              <p:cNvSpPr/>
              <p:nvPr/>
            </p:nvSpPr>
            <p:spPr>
              <a:xfrm>
                <a:off x="1403750" y="3593123"/>
                <a:ext cx="808892" cy="785446"/>
              </a:xfrm>
              <a:prstGeom prst="wedgeEllipseCallout">
                <a:avLst>
                  <a:gd name="adj1" fmla="val 66124"/>
                  <a:gd name="adj2" fmla="val 2799"/>
                </a:avLst>
              </a:prstGeom>
              <a:solidFill>
                <a:srgbClr val="009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9" name="round-web-cam_17861"/>
              <p:cNvSpPr>
                <a:spLocks noChangeAspect="1"/>
              </p:cNvSpPr>
              <p:nvPr/>
            </p:nvSpPr>
            <p:spPr bwMode="auto">
              <a:xfrm>
                <a:off x="1567764" y="3705353"/>
                <a:ext cx="480863" cy="560986"/>
              </a:xfrm>
              <a:custGeom>
                <a:avLst/>
                <a:gdLst>
                  <a:gd name="connsiteX0" fmla="*/ 382866 w 517527"/>
                  <a:gd name="connsiteY0" fmla="*/ 485037 h 603758"/>
                  <a:gd name="connsiteX1" fmla="*/ 258763 w 517527"/>
                  <a:gd name="connsiteY1" fmla="*/ 516800 h 603758"/>
                  <a:gd name="connsiteX2" fmla="*/ 136617 w 517527"/>
                  <a:gd name="connsiteY2" fmla="*/ 486079 h 603758"/>
                  <a:gd name="connsiteX3" fmla="*/ 81214 w 517527"/>
                  <a:gd name="connsiteY3" fmla="*/ 525522 h 603758"/>
                  <a:gd name="connsiteX4" fmla="*/ 261371 w 517527"/>
                  <a:gd name="connsiteY4" fmla="*/ 581888 h 603758"/>
                  <a:gd name="connsiteX5" fmla="*/ 441658 w 517527"/>
                  <a:gd name="connsiteY5" fmla="*/ 525522 h 603758"/>
                  <a:gd name="connsiteX6" fmla="*/ 382866 w 517527"/>
                  <a:gd name="connsiteY6" fmla="*/ 485037 h 603758"/>
                  <a:gd name="connsiteX7" fmla="*/ 258870 w 517527"/>
                  <a:gd name="connsiteY7" fmla="*/ 184740 h 603758"/>
                  <a:gd name="connsiteX8" fmla="*/ 332717 w 517527"/>
                  <a:gd name="connsiteY8" fmla="*/ 258481 h 603758"/>
                  <a:gd name="connsiteX9" fmla="*/ 258870 w 517527"/>
                  <a:gd name="connsiteY9" fmla="*/ 332222 h 603758"/>
                  <a:gd name="connsiteX10" fmla="*/ 185023 w 517527"/>
                  <a:gd name="connsiteY10" fmla="*/ 258481 h 603758"/>
                  <a:gd name="connsiteX11" fmla="*/ 258870 w 517527"/>
                  <a:gd name="connsiteY11" fmla="*/ 184740 h 603758"/>
                  <a:gd name="connsiteX12" fmla="*/ 258763 w 517527"/>
                  <a:gd name="connsiteY12" fmla="*/ 147620 h 603758"/>
                  <a:gd name="connsiteX13" fmla="*/ 147697 w 517527"/>
                  <a:gd name="connsiteY13" fmla="*/ 258400 h 603758"/>
                  <a:gd name="connsiteX14" fmla="*/ 258763 w 517527"/>
                  <a:gd name="connsiteY14" fmla="*/ 369310 h 603758"/>
                  <a:gd name="connsiteX15" fmla="*/ 369830 w 517527"/>
                  <a:gd name="connsiteY15" fmla="*/ 258400 h 603758"/>
                  <a:gd name="connsiteX16" fmla="*/ 258763 w 517527"/>
                  <a:gd name="connsiteY16" fmla="*/ 147620 h 603758"/>
                  <a:gd name="connsiteX17" fmla="*/ 258112 w 517527"/>
                  <a:gd name="connsiteY17" fmla="*/ 80189 h 603758"/>
                  <a:gd name="connsiteX18" fmla="*/ 236342 w 517527"/>
                  <a:gd name="connsiteY18" fmla="*/ 102058 h 603758"/>
                  <a:gd name="connsiteX19" fmla="*/ 258112 w 517527"/>
                  <a:gd name="connsiteY19" fmla="*/ 123798 h 603758"/>
                  <a:gd name="connsiteX20" fmla="*/ 280012 w 517527"/>
                  <a:gd name="connsiteY20" fmla="*/ 102058 h 603758"/>
                  <a:gd name="connsiteX21" fmla="*/ 258112 w 517527"/>
                  <a:gd name="connsiteY21" fmla="*/ 80189 h 603758"/>
                  <a:gd name="connsiteX22" fmla="*/ 258763 w 517527"/>
                  <a:gd name="connsiteY22" fmla="*/ 0 h 603758"/>
                  <a:gd name="connsiteX23" fmla="*/ 517527 w 517527"/>
                  <a:gd name="connsiteY23" fmla="*/ 258400 h 603758"/>
                  <a:gd name="connsiteX24" fmla="*/ 406852 w 517527"/>
                  <a:gd name="connsiteY24" fmla="*/ 470197 h 603758"/>
                  <a:gd name="connsiteX25" fmla="*/ 463428 w 517527"/>
                  <a:gd name="connsiteY25" fmla="*/ 525522 h 603758"/>
                  <a:gd name="connsiteX26" fmla="*/ 261371 w 517527"/>
                  <a:gd name="connsiteY26" fmla="*/ 603758 h 603758"/>
                  <a:gd name="connsiteX27" fmla="*/ 59314 w 517527"/>
                  <a:gd name="connsiteY27" fmla="*/ 525522 h 603758"/>
                  <a:gd name="connsiteX28" fmla="*/ 112631 w 517527"/>
                  <a:gd name="connsiteY28" fmla="*/ 471499 h 603758"/>
                  <a:gd name="connsiteX29" fmla="*/ 0 w 517527"/>
                  <a:gd name="connsiteY29" fmla="*/ 258400 h 603758"/>
                  <a:gd name="connsiteX30" fmla="*/ 258763 w 517527"/>
                  <a:gd name="connsiteY30" fmla="*/ 0 h 603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517527" h="603758">
                    <a:moveTo>
                      <a:pt x="382866" y="485037"/>
                    </a:moveTo>
                    <a:cubicBezTo>
                      <a:pt x="345974" y="505345"/>
                      <a:pt x="303737" y="516800"/>
                      <a:pt x="258763" y="516800"/>
                    </a:cubicBezTo>
                    <a:cubicBezTo>
                      <a:pt x="214572" y="516800"/>
                      <a:pt x="172987" y="505735"/>
                      <a:pt x="136617" y="486079"/>
                    </a:cubicBezTo>
                    <a:cubicBezTo>
                      <a:pt x="102463" y="497013"/>
                      <a:pt x="81214" y="511984"/>
                      <a:pt x="81214" y="525522"/>
                    </a:cubicBezTo>
                    <a:cubicBezTo>
                      <a:pt x="81214" y="549084"/>
                      <a:pt x="149783" y="581888"/>
                      <a:pt x="261371" y="581888"/>
                    </a:cubicBezTo>
                    <a:cubicBezTo>
                      <a:pt x="373089" y="581888"/>
                      <a:pt x="441658" y="549084"/>
                      <a:pt x="441658" y="525522"/>
                    </a:cubicBezTo>
                    <a:cubicBezTo>
                      <a:pt x="441658" y="511593"/>
                      <a:pt x="418584" y="495972"/>
                      <a:pt x="382866" y="485037"/>
                    </a:cubicBezTo>
                    <a:close/>
                    <a:moveTo>
                      <a:pt x="258870" y="184740"/>
                    </a:moveTo>
                    <a:cubicBezTo>
                      <a:pt x="299655" y="184740"/>
                      <a:pt x="332717" y="217755"/>
                      <a:pt x="332717" y="258481"/>
                    </a:cubicBezTo>
                    <a:cubicBezTo>
                      <a:pt x="332717" y="299207"/>
                      <a:pt x="299655" y="332222"/>
                      <a:pt x="258870" y="332222"/>
                    </a:cubicBezTo>
                    <a:cubicBezTo>
                      <a:pt x="218085" y="332222"/>
                      <a:pt x="185023" y="299207"/>
                      <a:pt x="185023" y="258481"/>
                    </a:cubicBezTo>
                    <a:cubicBezTo>
                      <a:pt x="185023" y="217755"/>
                      <a:pt x="218085" y="184740"/>
                      <a:pt x="258870" y="184740"/>
                    </a:cubicBezTo>
                    <a:close/>
                    <a:moveTo>
                      <a:pt x="258763" y="147620"/>
                    </a:moveTo>
                    <a:cubicBezTo>
                      <a:pt x="197495" y="147620"/>
                      <a:pt x="147697" y="197347"/>
                      <a:pt x="147697" y="258400"/>
                    </a:cubicBezTo>
                    <a:cubicBezTo>
                      <a:pt x="147697" y="319583"/>
                      <a:pt x="197495" y="369310"/>
                      <a:pt x="258763" y="369310"/>
                    </a:cubicBezTo>
                    <a:cubicBezTo>
                      <a:pt x="320032" y="369310"/>
                      <a:pt x="369830" y="319453"/>
                      <a:pt x="369830" y="258400"/>
                    </a:cubicBezTo>
                    <a:cubicBezTo>
                      <a:pt x="369830" y="197347"/>
                      <a:pt x="320032" y="147620"/>
                      <a:pt x="258763" y="147620"/>
                    </a:cubicBezTo>
                    <a:close/>
                    <a:moveTo>
                      <a:pt x="258112" y="80189"/>
                    </a:moveTo>
                    <a:cubicBezTo>
                      <a:pt x="246119" y="80189"/>
                      <a:pt x="236342" y="89952"/>
                      <a:pt x="236342" y="102058"/>
                    </a:cubicBezTo>
                    <a:cubicBezTo>
                      <a:pt x="236342" y="114034"/>
                      <a:pt x="246119" y="123798"/>
                      <a:pt x="258112" y="123798"/>
                    </a:cubicBezTo>
                    <a:cubicBezTo>
                      <a:pt x="270235" y="123798"/>
                      <a:pt x="280012" y="114034"/>
                      <a:pt x="280012" y="102058"/>
                    </a:cubicBezTo>
                    <a:cubicBezTo>
                      <a:pt x="280012" y="89952"/>
                      <a:pt x="270235" y="80189"/>
                      <a:pt x="258112" y="80189"/>
                    </a:cubicBezTo>
                    <a:close/>
                    <a:moveTo>
                      <a:pt x="258763" y="0"/>
                    </a:moveTo>
                    <a:cubicBezTo>
                      <a:pt x="401507" y="0"/>
                      <a:pt x="517527" y="115857"/>
                      <a:pt x="517527" y="258400"/>
                    </a:cubicBezTo>
                    <a:cubicBezTo>
                      <a:pt x="517527" y="346009"/>
                      <a:pt x="473726" y="423464"/>
                      <a:pt x="406852" y="470197"/>
                    </a:cubicBezTo>
                    <a:cubicBezTo>
                      <a:pt x="443483" y="484386"/>
                      <a:pt x="463428" y="503652"/>
                      <a:pt x="463428" y="525522"/>
                    </a:cubicBezTo>
                    <a:cubicBezTo>
                      <a:pt x="463428" y="576291"/>
                      <a:pt x="359401" y="603758"/>
                      <a:pt x="261371" y="603758"/>
                    </a:cubicBezTo>
                    <a:cubicBezTo>
                      <a:pt x="163471" y="603758"/>
                      <a:pt x="59314" y="576291"/>
                      <a:pt x="59314" y="525522"/>
                    </a:cubicBezTo>
                    <a:cubicBezTo>
                      <a:pt x="59314" y="504434"/>
                      <a:pt x="78085" y="485688"/>
                      <a:pt x="112631" y="471499"/>
                    </a:cubicBezTo>
                    <a:cubicBezTo>
                      <a:pt x="44713" y="424896"/>
                      <a:pt x="0" y="346790"/>
                      <a:pt x="0" y="258400"/>
                    </a:cubicBezTo>
                    <a:cubicBezTo>
                      <a:pt x="0" y="115857"/>
                      <a:pt x="116020" y="0"/>
                      <a:pt x="25876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</p:sp>
        </p:grpSp>
        <p:sp>
          <p:nvSpPr>
            <p:cNvPr id="357" name="Text Box 79"/>
            <p:cNvSpPr txBox="1">
              <a:spLocks noChangeArrowheads="1"/>
            </p:cNvSpPr>
            <p:nvPr/>
          </p:nvSpPr>
          <p:spPr bwMode="auto">
            <a:xfrm>
              <a:off x="1985932" y="3494650"/>
              <a:ext cx="6179504" cy="5808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kumimoji="1"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存在一个能够向客户机提供服务的服务器。</a:t>
              </a:r>
            </a:p>
          </p:txBody>
        </p:sp>
      </p:grpSp>
      <p:grpSp>
        <p:nvGrpSpPr>
          <p:cNvPr id="360" name="组合 359"/>
          <p:cNvGrpSpPr/>
          <p:nvPr/>
        </p:nvGrpSpPr>
        <p:grpSpPr>
          <a:xfrm>
            <a:off x="563273" y="3630014"/>
            <a:ext cx="6294726" cy="1134862"/>
            <a:chOff x="1403750" y="3512497"/>
            <a:chExt cx="6294726" cy="1134862"/>
          </a:xfrm>
        </p:grpSpPr>
        <p:grpSp>
          <p:nvGrpSpPr>
            <p:cNvPr id="361" name="组合 360"/>
            <p:cNvGrpSpPr/>
            <p:nvPr/>
          </p:nvGrpSpPr>
          <p:grpSpPr>
            <a:xfrm>
              <a:off x="1403750" y="3593123"/>
              <a:ext cx="490436" cy="476221"/>
              <a:chOff x="1403750" y="3593123"/>
              <a:chExt cx="808892" cy="785446"/>
            </a:xfrm>
          </p:grpSpPr>
          <p:sp>
            <p:nvSpPr>
              <p:cNvPr id="363" name="对话气泡: 椭圆形 362"/>
              <p:cNvSpPr/>
              <p:nvPr/>
            </p:nvSpPr>
            <p:spPr>
              <a:xfrm>
                <a:off x="1403750" y="3593123"/>
                <a:ext cx="808892" cy="785446"/>
              </a:xfrm>
              <a:prstGeom prst="wedgeEllipseCallout">
                <a:avLst>
                  <a:gd name="adj1" fmla="val 66124"/>
                  <a:gd name="adj2" fmla="val 2799"/>
                </a:avLst>
              </a:prstGeom>
              <a:solidFill>
                <a:srgbClr val="009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4" name="round-web-cam_17861"/>
              <p:cNvSpPr>
                <a:spLocks noChangeAspect="1"/>
              </p:cNvSpPr>
              <p:nvPr/>
            </p:nvSpPr>
            <p:spPr bwMode="auto">
              <a:xfrm>
                <a:off x="1567764" y="3705353"/>
                <a:ext cx="480863" cy="560986"/>
              </a:xfrm>
              <a:custGeom>
                <a:avLst/>
                <a:gdLst>
                  <a:gd name="connsiteX0" fmla="*/ 382866 w 517527"/>
                  <a:gd name="connsiteY0" fmla="*/ 485037 h 603758"/>
                  <a:gd name="connsiteX1" fmla="*/ 258763 w 517527"/>
                  <a:gd name="connsiteY1" fmla="*/ 516800 h 603758"/>
                  <a:gd name="connsiteX2" fmla="*/ 136617 w 517527"/>
                  <a:gd name="connsiteY2" fmla="*/ 486079 h 603758"/>
                  <a:gd name="connsiteX3" fmla="*/ 81214 w 517527"/>
                  <a:gd name="connsiteY3" fmla="*/ 525522 h 603758"/>
                  <a:gd name="connsiteX4" fmla="*/ 261371 w 517527"/>
                  <a:gd name="connsiteY4" fmla="*/ 581888 h 603758"/>
                  <a:gd name="connsiteX5" fmla="*/ 441658 w 517527"/>
                  <a:gd name="connsiteY5" fmla="*/ 525522 h 603758"/>
                  <a:gd name="connsiteX6" fmla="*/ 382866 w 517527"/>
                  <a:gd name="connsiteY6" fmla="*/ 485037 h 603758"/>
                  <a:gd name="connsiteX7" fmla="*/ 258870 w 517527"/>
                  <a:gd name="connsiteY7" fmla="*/ 184740 h 603758"/>
                  <a:gd name="connsiteX8" fmla="*/ 332717 w 517527"/>
                  <a:gd name="connsiteY8" fmla="*/ 258481 h 603758"/>
                  <a:gd name="connsiteX9" fmla="*/ 258870 w 517527"/>
                  <a:gd name="connsiteY9" fmla="*/ 332222 h 603758"/>
                  <a:gd name="connsiteX10" fmla="*/ 185023 w 517527"/>
                  <a:gd name="connsiteY10" fmla="*/ 258481 h 603758"/>
                  <a:gd name="connsiteX11" fmla="*/ 258870 w 517527"/>
                  <a:gd name="connsiteY11" fmla="*/ 184740 h 603758"/>
                  <a:gd name="connsiteX12" fmla="*/ 258763 w 517527"/>
                  <a:gd name="connsiteY12" fmla="*/ 147620 h 603758"/>
                  <a:gd name="connsiteX13" fmla="*/ 147697 w 517527"/>
                  <a:gd name="connsiteY13" fmla="*/ 258400 h 603758"/>
                  <a:gd name="connsiteX14" fmla="*/ 258763 w 517527"/>
                  <a:gd name="connsiteY14" fmla="*/ 369310 h 603758"/>
                  <a:gd name="connsiteX15" fmla="*/ 369830 w 517527"/>
                  <a:gd name="connsiteY15" fmla="*/ 258400 h 603758"/>
                  <a:gd name="connsiteX16" fmla="*/ 258763 w 517527"/>
                  <a:gd name="connsiteY16" fmla="*/ 147620 h 603758"/>
                  <a:gd name="connsiteX17" fmla="*/ 258112 w 517527"/>
                  <a:gd name="connsiteY17" fmla="*/ 80189 h 603758"/>
                  <a:gd name="connsiteX18" fmla="*/ 236342 w 517527"/>
                  <a:gd name="connsiteY18" fmla="*/ 102058 h 603758"/>
                  <a:gd name="connsiteX19" fmla="*/ 258112 w 517527"/>
                  <a:gd name="connsiteY19" fmla="*/ 123798 h 603758"/>
                  <a:gd name="connsiteX20" fmla="*/ 280012 w 517527"/>
                  <a:gd name="connsiteY20" fmla="*/ 102058 h 603758"/>
                  <a:gd name="connsiteX21" fmla="*/ 258112 w 517527"/>
                  <a:gd name="connsiteY21" fmla="*/ 80189 h 603758"/>
                  <a:gd name="connsiteX22" fmla="*/ 258763 w 517527"/>
                  <a:gd name="connsiteY22" fmla="*/ 0 h 603758"/>
                  <a:gd name="connsiteX23" fmla="*/ 517527 w 517527"/>
                  <a:gd name="connsiteY23" fmla="*/ 258400 h 603758"/>
                  <a:gd name="connsiteX24" fmla="*/ 406852 w 517527"/>
                  <a:gd name="connsiteY24" fmla="*/ 470197 h 603758"/>
                  <a:gd name="connsiteX25" fmla="*/ 463428 w 517527"/>
                  <a:gd name="connsiteY25" fmla="*/ 525522 h 603758"/>
                  <a:gd name="connsiteX26" fmla="*/ 261371 w 517527"/>
                  <a:gd name="connsiteY26" fmla="*/ 603758 h 603758"/>
                  <a:gd name="connsiteX27" fmla="*/ 59314 w 517527"/>
                  <a:gd name="connsiteY27" fmla="*/ 525522 h 603758"/>
                  <a:gd name="connsiteX28" fmla="*/ 112631 w 517527"/>
                  <a:gd name="connsiteY28" fmla="*/ 471499 h 603758"/>
                  <a:gd name="connsiteX29" fmla="*/ 0 w 517527"/>
                  <a:gd name="connsiteY29" fmla="*/ 258400 h 603758"/>
                  <a:gd name="connsiteX30" fmla="*/ 258763 w 517527"/>
                  <a:gd name="connsiteY30" fmla="*/ 0 h 603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517527" h="603758">
                    <a:moveTo>
                      <a:pt x="382866" y="485037"/>
                    </a:moveTo>
                    <a:cubicBezTo>
                      <a:pt x="345974" y="505345"/>
                      <a:pt x="303737" y="516800"/>
                      <a:pt x="258763" y="516800"/>
                    </a:cubicBezTo>
                    <a:cubicBezTo>
                      <a:pt x="214572" y="516800"/>
                      <a:pt x="172987" y="505735"/>
                      <a:pt x="136617" y="486079"/>
                    </a:cubicBezTo>
                    <a:cubicBezTo>
                      <a:pt x="102463" y="497013"/>
                      <a:pt x="81214" y="511984"/>
                      <a:pt x="81214" y="525522"/>
                    </a:cubicBezTo>
                    <a:cubicBezTo>
                      <a:pt x="81214" y="549084"/>
                      <a:pt x="149783" y="581888"/>
                      <a:pt x="261371" y="581888"/>
                    </a:cubicBezTo>
                    <a:cubicBezTo>
                      <a:pt x="373089" y="581888"/>
                      <a:pt x="441658" y="549084"/>
                      <a:pt x="441658" y="525522"/>
                    </a:cubicBezTo>
                    <a:cubicBezTo>
                      <a:pt x="441658" y="511593"/>
                      <a:pt x="418584" y="495972"/>
                      <a:pt x="382866" y="485037"/>
                    </a:cubicBezTo>
                    <a:close/>
                    <a:moveTo>
                      <a:pt x="258870" y="184740"/>
                    </a:moveTo>
                    <a:cubicBezTo>
                      <a:pt x="299655" y="184740"/>
                      <a:pt x="332717" y="217755"/>
                      <a:pt x="332717" y="258481"/>
                    </a:cubicBezTo>
                    <a:cubicBezTo>
                      <a:pt x="332717" y="299207"/>
                      <a:pt x="299655" y="332222"/>
                      <a:pt x="258870" y="332222"/>
                    </a:cubicBezTo>
                    <a:cubicBezTo>
                      <a:pt x="218085" y="332222"/>
                      <a:pt x="185023" y="299207"/>
                      <a:pt x="185023" y="258481"/>
                    </a:cubicBezTo>
                    <a:cubicBezTo>
                      <a:pt x="185023" y="217755"/>
                      <a:pt x="218085" y="184740"/>
                      <a:pt x="258870" y="184740"/>
                    </a:cubicBezTo>
                    <a:close/>
                    <a:moveTo>
                      <a:pt x="258763" y="147620"/>
                    </a:moveTo>
                    <a:cubicBezTo>
                      <a:pt x="197495" y="147620"/>
                      <a:pt x="147697" y="197347"/>
                      <a:pt x="147697" y="258400"/>
                    </a:cubicBezTo>
                    <a:cubicBezTo>
                      <a:pt x="147697" y="319583"/>
                      <a:pt x="197495" y="369310"/>
                      <a:pt x="258763" y="369310"/>
                    </a:cubicBezTo>
                    <a:cubicBezTo>
                      <a:pt x="320032" y="369310"/>
                      <a:pt x="369830" y="319453"/>
                      <a:pt x="369830" y="258400"/>
                    </a:cubicBezTo>
                    <a:cubicBezTo>
                      <a:pt x="369830" y="197347"/>
                      <a:pt x="320032" y="147620"/>
                      <a:pt x="258763" y="147620"/>
                    </a:cubicBezTo>
                    <a:close/>
                    <a:moveTo>
                      <a:pt x="258112" y="80189"/>
                    </a:moveTo>
                    <a:cubicBezTo>
                      <a:pt x="246119" y="80189"/>
                      <a:pt x="236342" y="89952"/>
                      <a:pt x="236342" y="102058"/>
                    </a:cubicBezTo>
                    <a:cubicBezTo>
                      <a:pt x="236342" y="114034"/>
                      <a:pt x="246119" y="123798"/>
                      <a:pt x="258112" y="123798"/>
                    </a:cubicBezTo>
                    <a:cubicBezTo>
                      <a:pt x="270235" y="123798"/>
                      <a:pt x="280012" y="114034"/>
                      <a:pt x="280012" y="102058"/>
                    </a:cubicBezTo>
                    <a:cubicBezTo>
                      <a:pt x="280012" y="89952"/>
                      <a:pt x="270235" y="80189"/>
                      <a:pt x="258112" y="80189"/>
                    </a:cubicBezTo>
                    <a:close/>
                    <a:moveTo>
                      <a:pt x="258763" y="0"/>
                    </a:moveTo>
                    <a:cubicBezTo>
                      <a:pt x="401507" y="0"/>
                      <a:pt x="517527" y="115857"/>
                      <a:pt x="517527" y="258400"/>
                    </a:cubicBezTo>
                    <a:cubicBezTo>
                      <a:pt x="517527" y="346009"/>
                      <a:pt x="473726" y="423464"/>
                      <a:pt x="406852" y="470197"/>
                    </a:cubicBezTo>
                    <a:cubicBezTo>
                      <a:pt x="443483" y="484386"/>
                      <a:pt x="463428" y="503652"/>
                      <a:pt x="463428" y="525522"/>
                    </a:cubicBezTo>
                    <a:cubicBezTo>
                      <a:pt x="463428" y="576291"/>
                      <a:pt x="359401" y="603758"/>
                      <a:pt x="261371" y="603758"/>
                    </a:cubicBezTo>
                    <a:cubicBezTo>
                      <a:pt x="163471" y="603758"/>
                      <a:pt x="59314" y="576291"/>
                      <a:pt x="59314" y="525522"/>
                    </a:cubicBezTo>
                    <a:cubicBezTo>
                      <a:pt x="59314" y="504434"/>
                      <a:pt x="78085" y="485688"/>
                      <a:pt x="112631" y="471499"/>
                    </a:cubicBezTo>
                    <a:cubicBezTo>
                      <a:pt x="44713" y="424896"/>
                      <a:pt x="0" y="346790"/>
                      <a:pt x="0" y="258400"/>
                    </a:cubicBezTo>
                    <a:cubicBezTo>
                      <a:pt x="0" y="115857"/>
                      <a:pt x="116020" y="0"/>
                      <a:pt x="25876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</p:sp>
        </p:grpSp>
        <p:sp>
          <p:nvSpPr>
            <p:cNvPr id="362" name="Text Box 79"/>
            <p:cNvSpPr txBox="1">
              <a:spLocks noChangeArrowheads="1"/>
            </p:cNvSpPr>
            <p:nvPr/>
          </p:nvSpPr>
          <p:spPr bwMode="auto">
            <a:xfrm>
              <a:off x="1985931" y="3512497"/>
              <a:ext cx="5712545" cy="11348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kumimoji="1"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存在一个或者多个主动连接服务器，试图从服务器那里获取所需服务的客户机。</a:t>
              </a:r>
            </a:p>
          </p:txBody>
        </p:sp>
      </p:grpSp>
      <p:sp>
        <p:nvSpPr>
          <p:cNvPr id="365" name="Line 800"/>
          <p:cNvSpPr>
            <a:spLocks noChangeShapeType="1"/>
          </p:cNvSpPr>
          <p:nvPr/>
        </p:nvSpPr>
        <p:spPr bwMode="auto">
          <a:xfrm>
            <a:off x="9108780" y="2001878"/>
            <a:ext cx="629189" cy="3484522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 type="arrow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66" name="Line 800"/>
          <p:cNvSpPr>
            <a:spLocks noChangeShapeType="1"/>
          </p:cNvSpPr>
          <p:nvPr/>
        </p:nvSpPr>
        <p:spPr bwMode="auto">
          <a:xfrm>
            <a:off x="8628550" y="3637460"/>
            <a:ext cx="743659" cy="184894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 type="arrow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367" name="组合 366"/>
          <p:cNvGrpSpPr/>
          <p:nvPr/>
        </p:nvGrpSpPr>
        <p:grpSpPr>
          <a:xfrm>
            <a:off x="1049625" y="2578241"/>
            <a:ext cx="3353051" cy="517461"/>
            <a:chOff x="4650628" y="2375498"/>
            <a:chExt cx="3372735" cy="701023"/>
          </a:xfrm>
        </p:grpSpPr>
        <p:sp>
          <p:nvSpPr>
            <p:cNvPr id="368" name="矩形: 圆角 367"/>
            <p:cNvSpPr/>
            <p:nvPr/>
          </p:nvSpPr>
          <p:spPr>
            <a:xfrm>
              <a:off x="4650628" y="2375498"/>
              <a:ext cx="3372735" cy="701023"/>
            </a:xfrm>
            <a:prstGeom prst="roundRect">
              <a:avLst>
                <a:gd name="adj" fmla="val 12368"/>
              </a:avLst>
            </a:prstGeom>
            <a:solidFill>
              <a:srgbClr val="FEF6E5"/>
            </a:solidFill>
            <a:ln w="19050">
              <a:solidFill>
                <a:srgbClr val="FDECC7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67497" tIns="33748" rIns="67497" bIns="33748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900"/>
            </a:p>
          </p:txBody>
        </p:sp>
        <p:sp>
          <p:nvSpPr>
            <p:cNvPr id="369" name="文本框 368"/>
            <p:cNvSpPr txBox="1"/>
            <p:nvPr/>
          </p:nvSpPr>
          <p:spPr>
            <a:xfrm>
              <a:off x="4774665" y="2451087"/>
              <a:ext cx="3072025" cy="625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例如：</a:t>
              </a:r>
              <a:r>
                <a:rPr lang="en-US" altLang="zh-CN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WEB</a:t>
              </a:r>
              <a:r>
                <a:rPr lang="zh-CN" altLang="en-US" sz="24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服务器。</a:t>
              </a:r>
            </a:p>
          </p:txBody>
        </p:sp>
      </p:grpSp>
      <p:pic>
        <p:nvPicPr>
          <p:cNvPr id="39" name="图片 38"/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6899" y="2447871"/>
            <a:ext cx="711554" cy="853864"/>
          </a:xfrm>
          <a:prstGeom prst="rect">
            <a:avLst/>
          </a:prstGeom>
        </p:spPr>
      </p:pic>
      <p:grpSp>
        <p:nvGrpSpPr>
          <p:cNvPr id="370" name="组合 369"/>
          <p:cNvGrpSpPr/>
          <p:nvPr/>
        </p:nvGrpSpPr>
        <p:grpSpPr>
          <a:xfrm>
            <a:off x="1049625" y="4975422"/>
            <a:ext cx="3353051" cy="517461"/>
            <a:chOff x="4650628" y="2375498"/>
            <a:chExt cx="3372735" cy="701023"/>
          </a:xfrm>
        </p:grpSpPr>
        <p:sp>
          <p:nvSpPr>
            <p:cNvPr id="371" name="矩形: 圆角 370"/>
            <p:cNvSpPr/>
            <p:nvPr/>
          </p:nvSpPr>
          <p:spPr>
            <a:xfrm>
              <a:off x="4650628" y="2375498"/>
              <a:ext cx="3372735" cy="701023"/>
            </a:xfrm>
            <a:prstGeom prst="roundRect">
              <a:avLst>
                <a:gd name="adj" fmla="val 12368"/>
              </a:avLst>
            </a:prstGeom>
            <a:solidFill>
              <a:srgbClr val="FEF6E5"/>
            </a:solidFill>
            <a:ln w="19050">
              <a:solidFill>
                <a:srgbClr val="FDECC7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67497" tIns="33748" rIns="67497" bIns="33748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900"/>
            </a:p>
          </p:txBody>
        </p:sp>
        <p:sp>
          <p:nvSpPr>
            <p:cNvPr id="372" name="文本框 371"/>
            <p:cNvSpPr txBox="1"/>
            <p:nvPr/>
          </p:nvSpPr>
          <p:spPr>
            <a:xfrm>
              <a:off x="4774665" y="2451087"/>
              <a:ext cx="3072025" cy="625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例如</a:t>
              </a:r>
              <a:r>
                <a:rPr lang="zh-CN" altLang="en-US" sz="2400" dirty="0" smtClean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：</a:t>
              </a:r>
              <a:r>
                <a:rPr lang="en-US" altLang="zh-CN" sz="2400" dirty="0" smtClean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Edge</a:t>
              </a:r>
              <a:r>
                <a:rPr lang="zh-CN" altLang="en-US" sz="2400" dirty="0" smtClean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浏览器</a:t>
              </a:r>
              <a:r>
                <a:rPr lang="zh-CN" altLang="en-US" sz="24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。</a:t>
              </a: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1048" y="4839619"/>
            <a:ext cx="898898" cy="7890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5" grpId="0" animBg="1"/>
      <p:bldP spid="36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629529" y="315996"/>
            <a:ext cx="6956561" cy="1174298"/>
            <a:chOff x="658104" y="373146"/>
            <a:chExt cx="6956561" cy="1174298"/>
          </a:xfrm>
        </p:grpSpPr>
        <p:grpSp>
          <p:nvGrpSpPr>
            <p:cNvPr id="8" name="组合 7"/>
            <p:cNvGrpSpPr/>
            <p:nvPr/>
          </p:nvGrpSpPr>
          <p:grpSpPr>
            <a:xfrm>
              <a:off x="1080814" y="763297"/>
              <a:ext cx="6533851" cy="784147"/>
              <a:chOff x="1839058" y="1058437"/>
              <a:chExt cx="6533851" cy="784147"/>
            </a:xfrm>
          </p:grpSpPr>
          <p:sp>
            <p:nvSpPr>
              <p:cNvPr id="12" name="矩形: 圆角 11"/>
              <p:cNvSpPr/>
              <p:nvPr/>
            </p:nvSpPr>
            <p:spPr>
              <a:xfrm>
                <a:off x="1839058" y="1058437"/>
                <a:ext cx="6049601" cy="784147"/>
              </a:xfrm>
              <a:prstGeom prst="roundRect">
                <a:avLst>
                  <a:gd name="adj" fmla="val 50000"/>
                </a:avLst>
              </a:prstGeom>
              <a:solidFill>
                <a:srgbClr val="009FF6"/>
              </a:solidFill>
              <a:ln>
                <a:solidFill>
                  <a:schemeClr val="bg1"/>
                </a:solidFill>
              </a:ln>
              <a:effectLst>
                <a:outerShdw blurRad="63500" sx="101000" sy="101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solidFill>
                    <a:srgbClr val="00A3F8"/>
                  </a:solidFill>
                </a:endParaRPr>
              </a:p>
            </p:txBody>
          </p:sp>
          <p:sp>
            <p:nvSpPr>
              <p:cNvPr id="13" name="文本框 12"/>
              <p:cNvSpPr txBox="1"/>
              <p:nvPr/>
            </p:nvSpPr>
            <p:spPr>
              <a:xfrm>
                <a:off x="2681318" y="1089973"/>
                <a:ext cx="569159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3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客户机</a:t>
                </a:r>
                <a:r>
                  <a:rPr lang="en-US" altLang="zh-CN" sz="3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/</a:t>
                </a:r>
                <a:r>
                  <a:rPr lang="zh-CN" altLang="en-US" sz="3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服务器体系结构</a:t>
                </a:r>
              </a:p>
            </p:txBody>
          </p:sp>
        </p:grpSp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3">
              <a:lum contrast="20000"/>
            </a:blip>
            <a:stretch>
              <a:fillRect/>
            </a:stretch>
          </p:blipFill>
          <p:spPr>
            <a:xfrm>
              <a:off x="658104" y="373146"/>
              <a:ext cx="1178667" cy="987480"/>
            </a:xfrm>
            <a:prstGeom prst="rect">
              <a:avLst/>
            </a:prstGeom>
          </p:spPr>
        </p:pic>
      </p:grpSp>
      <p:pic>
        <p:nvPicPr>
          <p:cNvPr id="37" name="图片 3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2824" y="1538450"/>
            <a:ext cx="3353050" cy="4581867"/>
          </a:xfrm>
          <a:prstGeom prst="rect">
            <a:avLst/>
          </a:prstGeom>
        </p:spPr>
      </p:pic>
      <p:sp>
        <p:nvSpPr>
          <p:cNvPr id="365" name="Line 800"/>
          <p:cNvSpPr>
            <a:spLocks noChangeShapeType="1"/>
          </p:cNvSpPr>
          <p:nvPr/>
        </p:nvSpPr>
        <p:spPr bwMode="auto">
          <a:xfrm>
            <a:off x="9108780" y="2001878"/>
            <a:ext cx="629189" cy="3484522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 type="arrow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66" name="Line 800"/>
          <p:cNvSpPr>
            <a:spLocks noChangeShapeType="1"/>
          </p:cNvSpPr>
          <p:nvPr/>
        </p:nvSpPr>
        <p:spPr bwMode="auto">
          <a:xfrm>
            <a:off x="8631098" y="3208490"/>
            <a:ext cx="743659" cy="184894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 type="arrow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20" name="组合 19"/>
          <p:cNvGrpSpPr/>
          <p:nvPr/>
        </p:nvGrpSpPr>
        <p:grpSpPr>
          <a:xfrm>
            <a:off x="518487" y="1693627"/>
            <a:ext cx="2325735" cy="584775"/>
            <a:chOff x="1263765" y="4127662"/>
            <a:chExt cx="2742830" cy="584775"/>
          </a:xfrm>
        </p:grpSpPr>
        <p:sp>
          <p:nvSpPr>
            <p:cNvPr id="21" name="矩形: 圆角 20"/>
            <p:cNvSpPr/>
            <p:nvPr/>
          </p:nvSpPr>
          <p:spPr>
            <a:xfrm>
              <a:off x="1263767" y="4127662"/>
              <a:ext cx="2742828" cy="584775"/>
            </a:xfrm>
            <a:prstGeom prst="roundRect">
              <a:avLst>
                <a:gd name="adj" fmla="val 50000"/>
              </a:avLst>
            </a:prstGeom>
            <a:solidFill>
              <a:srgbClr val="009FF6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矩形 21"/>
            <p:cNvSpPr/>
            <p:nvPr/>
          </p:nvSpPr>
          <p:spPr>
            <a:xfrm>
              <a:off x="1263765" y="4189216"/>
              <a:ext cx="2742829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kumimoji="1" lang="zh-CN" altLang="en-US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特别注意</a:t>
              </a:r>
              <a:r>
                <a:rPr kumimoji="1" lang="en-US" altLang="zh-CN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1</a:t>
              </a:r>
              <a:endParaRPr kumimoji="1" lang="zh-CN" alt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518488" y="3316198"/>
            <a:ext cx="2325733" cy="584775"/>
            <a:chOff x="1263765" y="4127662"/>
            <a:chExt cx="2742830" cy="584775"/>
          </a:xfrm>
        </p:grpSpPr>
        <p:sp>
          <p:nvSpPr>
            <p:cNvPr id="24" name="矩形: 圆角 23"/>
            <p:cNvSpPr/>
            <p:nvPr/>
          </p:nvSpPr>
          <p:spPr>
            <a:xfrm>
              <a:off x="1263767" y="4127662"/>
              <a:ext cx="2742828" cy="584775"/>
            </a:xfrm>
            <a:prstGeom prst="roundRect">
              <a:avLst>
                <a:gd name="adj" fmla="val 50000"/>
              </a:avLst>
            </a:prstGeom>
            <a:solidFill>
              <a:srgbClr val="FFC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/>
            <p:cNvSpPr/>
            <p:nvPr/>
          </p:nvSpPr>
          <p:spPr>
            <a:xfrm>
              <a:off x="1263765" y="4203284"/>
              <a:ext cx="2742829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kumimoji="1"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特别注意</a:t>
              </a:r>
              <a:r>
                <a:rPr kumimoji="1"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2</a:t>
              </a:r>
              <a:endParaRPr kumimoji="1"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26" name="Text Box 79"/>
          <p:cNvSpPr txBox="1">
            <a:spLocks noChangeArrowheads="1"/>
          </p:cNvSpPr>
          <p:nvPr/>
        </p:nvSpPr>
        <p:spPr bwMode="auto">
          <a:xfrm>
            <a:off x="896303" y="2575818"/>
            <a:ext cx="4184683" cy="47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10000"/>
              </a:lnSpc>
            </a:pPr>
            <a:r>
              <a:rPr kumimoji="1"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客户机之间不能互相通信。</a:t>
            </a:r>
          </a:p>
        </p:txBody>
      </p:sp>
      <p:sp>
        <p:nvSpPr>
          <p:cNvPr id="27" name="Text Box 79"/>
          <p:cNvSpPr txBox="1">
            <a:spLocks noChangeArrowheads="1"/>
          </p:cNvSpPr>
          <p:nvPr/>
        </p:nvSpPr>
        <p:spPr bwMode="auto">
          <a:xfrm>
            <a:off x="896302" y="4040303"/>
            <a:ext cx="6689789" cy="1134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kumimoji="1"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为提高服务器的处理能力， 通常采用服务器集群（</a:t>
            </a:r>
            <a:r>
              <a:rPr kumimoji="1"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Server Farm</a:t>
            </a:r>
            <a:r>
              <a:rPr kumimoji="1"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）。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629529" y="315996"/>
            <a:ext cx="6651181" cy="1103356"/>
            <a:chOff x="658104" y="373146"/>
            <a:chExt cx="6651181" cy="1103356"/>
          </a:xfrm>
        </p:grpSpPr>
        <p:grpSp>
          <p:nvGrpSpPr>
            <p:cNvPr id="3" name="组合 2"/>
            <p:cNvGrpSpPr/>
            <p:nvPr/>
          </p:nvGrpSpPr>
          <p:grpSpPr>
            <a:xfrm>
              <a:off x="1080814" y="763297"/>
              <a:ext cx="6228471" cy="713205"/>
              <a:chOff x="1839058" y="1058437"/>
              <a:chExt cx="6228471" cy="713205"/>
            </a:xfrm>
          </p:grpSpPr>
          <p:sp>
            <p:nvSpPr>
              <p:cNvPr id="5" name="矩形: 圆角 11"/>
              <p:cNvSpPr/>
              <p:nvPr/>
            </p:nvSpPr>
            <p:spPr>
              <a:xfrm>
                <a:off x="1839058" y="1058437"/>
                <a:ext cx="6141041" cy="713205"/>
              </a:xfrm>
              <a:prstGeom prst="roundRect">
                <a:avLst>
                  <a:gd name="adj" fmla="val 50000"/>
                </a:avLst>
              </a:prstGeom>
              <a:solidFill>
                <a:srgbClr val="009FF6"/>
              </a:solidFill>
              <a:ln>
                <a:solidFill>
                  <a:schemeClr val="bg1"/>
                </a:solidFill>
              </a:ln>
              <a:effectLst>
                <a:outerShdw blurRad="63500" sx="101000" sy="101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solidFill>
                    <a:srgbClr val="00A3F8"/>
                  </a:solidFill>
                </a:endParaRPr>
              </a:p>
            </p:txBody>
          </p:sp>
          <p:sp>
            <p:nvSpPr>
              <p:cNvPr id="6" name="文本框 5"/>
              <p:cNvSpPr txBox="1"/>
              <p:nvPr/>
            </p:nvSpPr>
            <p:spPr>
              <a:xfrm>
                <a:off x="2681319" y="1089973"/>
                <a:ext cx="538621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3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客户机</a:t>
                </a:r>
                <a:r>
                  <a:rPr lang="en-US" altLang="zh-CN" sz="3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/</a:t>
                </a:r>
                <a:r>
                  <a:rPr lang="zh-CN" altLang="en-US" sz="3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服务器体系结构</a:t>
                </a:r>
              </a:p>
            </p:txBody>
          </p:sp>
        </p:grpSp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>
              <a:lum contrast="20000"/>
            </a:blip>
            <a:stretch>
              <a:fillRect/>
            </a:stretch>
          </p:blipFill>
          <p:spPr>
            <a:xfrm>
              <a:off x="658104" y="373146"/>
              <a:ext cx="1178667" cy="987480"/>
            </a:xfrm>
            <a:prstGeom prst="rect">
              <a:avLst/>
            </a:prstGeom>
          </p:spPr>
        </p:pic>
      </p:grpSp>
      <p:grpSp>
        <p:nvGrpSpPr>
          <p:cNvPr id="10" name="组合 9"/>
          <p:cNvGrpSpPr/>
          <p:nvPr/>
        </p:nvGrpSpPr>
        <p:grpSpPr>
          <a:xfrm>
            <a:off x="5642841" y="2719926"/>
            <a:ext cx="912086" cy="1152591"/>
            <a:chOff x="3842842" y="2765171"/>
            <a:chExt cx="912086" cy="1152591"/>
          </a:xfrm>
        </p:grpSpPr>
        <p:sp>
          <p:nvSpPr>
            <p:cNvPr id="8" name="椭圆 7"/>
            <p:cNvSpPr/>
            <p:nvPr/>
          </p:nvSpPr>
          <p:spPr>
            <a:xfrm>
              <a:off x="3842842" y="2963657"/>
              <a:ext cx="912086" cy="912086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009FF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7" name="图片 12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17323" y="2765171"/>
              <a:ext cx="757357" cy="7576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矩形 8"/>
            <p:cNvSpPr/>
            <p:nvPr/>
          </p:nvSpPr>
          <p:spPr>
            <a:xfrm>
              <a:off x="4114912" y="3456097"/>
              <a:ext cx="572464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kumimoji="1"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S</a:t>
              </a:r>
              <a:endParaRPr lang="zh-CN" altLang="en-US" sz="2400" dirty="0"/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8050706" y="2268053"/>
            <a:ext cx="939090" cy="1209531"/>
            <a:chOff x="6237762" y="2708231"/>
            <a:chExt cx="939090" cy="1209531"/>
          </a:xfrm>
        </p:grpSpPr>
        <p:grpSp>
          <p:nvGrpSpPr>
            <p:cNvPr id="11" name="组合 10"/>
            <p:cNvGrpSpPr/>
            <p:nvPr/>
          </p:nvGrpSpPr>
          <p:grpSpPr>
            <a:xfrm>
              <a:off x="6264766" y="2963657"/>
              <a:ext cx="912086" cy="954105"/>
              <a:chOff x="3842842" y="2963657"/>
              <a:chExt cx="912086" cy="954105"/>
            </a:xfrm>
          </p:grpSpPr>
          <p:sp>
            <p:nvSpPr>
              <p:cNvPr id="12" name="椭圆 11"/>
              <p:cNvSpPr/>
              <p:nvPr/>
            </p:nvSpPr>
            <p:spPr>
              <a:xfrm>
                <a:off x="3842842" y="2963657"/>
                <a:ext cx="912086" cy="912086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矩形 13"/>
              <p:cNvSpPr/>
              <p:nvPr/>
            </p:nvSpPr>
            <p:spPr>
              <a:xfrm>
                <a:off x="4114912" y="3456097"/>
                <a:ext cx="572464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kumimoji="1" lang="en-US" altLang="zh-CN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C</a:t>
                </a:r>
                <a:endParaRPr lang="zh-CN" altLang="en-US" sz="2400" dirty="0"/>
              </a:p>
            </p:txBody>
          </p:sp>
        </p:grpSp>
        <p:pic>
          <p:nvPicPr>
            <p:cNvPr id="15" name="图片 1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37762" y="2708231"/>
              <a:ext cx="871538" cy="8715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3" name="组合 22"/>
          <p:cNvGrpSpPr/>
          <p:nvPr/>
        </p:nvGrpSpPr>
        <p:grpSpPr>
          <a:xfrm>
            <a:off x="7465114" y="4037330"/>
            <a:ext cx="912086" cy="1091903"/>
            <a:chOff x="5650234" y="4141858"/>
            <a:chExt cx="912086" cy="1091903"/>
          </a:xfrm>
        </p:grpSpPr>
        <p:grpSp>
          <p:nvGrpSpPr>
            <p:cNvPr id="18" name="组合 17"/>
            <p:cNvGrpSpPr/>
            <p:nvPr/>
          </p:nvGrpSpPr>
          <p:grpSpPr>
            <a:xfrm>
              <a:off x="5650234" y="4279656"/>
              <a:ext cx="912086" cy="954105"/>
              <a:chOff x="3842842" y="2963657"/>
              <a:chExt cx="912086" cy="954105"/>
            </a:xfrm>
          </p:grpSpPr>
          <p:sp>
            <p:nvSpPr>
              <p:cNvPr id="20" name="椭圆 19"/>
              <p:cNvSpPr/>
              <p:nvPr/>
            </p:nvSpPr>
            <p:spPr>
              <a:xfrm>
                <a:off x="3842842" y="2963657"/>
                <a:ext cx="912086" cy="912086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矩形 20"/>
              <p:cNvSpPr/>
              <p:nvPr/>
            </p:nvSpPr>
            <p:spPr>
              <a:xfrm>
                <a:off x="4114912" y="3456097"/>
                <a:ext cx="572464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kumimoji="1" lang="en-US" altLang="zh-CN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C</a:t>
                </a:r>
                <a:endParaRPr lang="zh-CN" altLang="en-US" sz="2400" dirty="0"/>
              </a:p>
            </p:txBody>
          </p:sp>
        </p:grpSp>
        <p:pic>
          <p:nvPicPr>
            <p:cNvPr id="22" name="Picture 777" descr="access_point_stylized_small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98992" y="4141858"/>
              <a:ext cx="709126" cy="5882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0" name="组合 29"/>
          <p:cNvGrpSpPr/>
          <p:nvPr/>
        </p:nvGrpSpPr>
        <p:grpSpPr>
          <a:xfrm>
            <a:off x="5609065" y="4559789"/>
            <a:ext cx="945862" cy="1054850"/>
            <a:chOff x="3202826" y="4655129"/>
            <a:chExt cx="945862" cy="1054850"/>
          </a:xfrm>
        </p:grpSpPr>
        <p:grpSp>
          <p:nvGrpSpPr>
            <p:cNvPr id="25" name="组合 24"/>
            <p:cNvGrpSpPr/>
            <p:nvPr/>
          </p:nvGrpSpPr>
          <p:grpSpPr>
            <a:xfrm>
              <a:off x="3202826" y="4755874"/>
              <a:ext cx="912086" cy="954105"/>
              <a:chOff x="3842842" y="2963657"/>
              <a:chExt cx="912086" cy="954105"/>
            </a:xfrm>
          </p:grpSpPr>
          <p:sp>
            <p:nvSpPr>
              <p:cNvPr id="27" name="椭圆 26"/>
              <p:cNvSpPr/>
              <p:nvPr/>
            </p:nvSpPr>
            <p:spPr>
              <a:xfrm>
                <a:off x="3842842" y="2963657"/>
                <a:ext cx="912086" cy="912086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" name="矩形 27"/>
              <p:cNvSpPr/>
              <p:nvPr/>
            </p:nvSpPr>
            <p:spPr>
              <a:xfrm>
                <a:off x="4114912" y="3456097"/>
                <a:ext cx="572464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kumimoji="1" lang="en-US" altLang="zh-CN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C</a:t>
                </a:r>
                <a:endParaRPr lang="zh-CN" altLang="en-US" sz="2400" dirty="0"/>
              </a:p>
            </p:txBody>
          </p:sp>
        </p:grpSp>
        <p:pic>
          <p:nvPicPr>
            <p:cNvPr id="29" name="图片 129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50003" y="4655129"/>
              <a:ext cx="898685" cy="6396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7" name="组合 36"/>
          <p:cNvGrpSpPr/>
          <p:nvPr/>
        </p:nvGrpSpPr>
        <p:grpSpPr>
          <a:xfrm>
            <a:off x="3897803" y="3841353"/>
            <a:ext cx="950653" cy="1287880"/>
            <a:chOff x="1315981" y="3960434"/>
            <a:chExt cx="950653" cy="1287880"/>
          </a:xfrm>
        </p:grpSpPr>
        <p:grpSp>
          <p:nvGrpSpPr>
            <p:cNvPr id="32" name="组合 31"/>
            <p:cNvGrpSpPr/>
            <p:nvPr/>
          </p:nvGrpSpPr>
          <p:grpSpPr>
            <a:xfrm>
              <a:off x="1335265" y="4294209"/>
              <a:ext cx="912086" cy="954105"/>
              <a:chOff x="3842842" y="2963657"/>
              <a:chExt cx="912086" cy="954105"/>
            </a:xfrm>
          </p:grpSpPr>
          <p:sp>
            <p:nvSpPr>
              <p:cNvPr id="34" name="椭圆 33"/>
              <p:cNvSpPr/>
              <p:nvPr/>
            </p:nvSpPr>
            <p:spPr>
              <a:xfrm>
                <a:off x="3842842" y="2963657"/>
                <a:ext cx="912086" cy="912086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" name="矩形 34"/>
              <p:cNvSpPr/>
              <p:nvPr/>
            </p:nvSpPr>
            <p:spPr>
              <a:xfrm>
                <a:off x="4114912" y="3456097"/>
                <a:ext cx="572464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kumimoji="1" lang="en-US" altLang="zh-CN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C</a:t>
                </a:r>
                <a:endParaRPr lang="zh-CN" altLang="en-US" sz="2400" dirty="0"/>
              </a:p>
            </p:txBody>
          </p:sp>
        </p:grpSp>
        <p:pic>
          <p:nvPicPr>
            <p:cNvPr id="36" name="图片 152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15981" y="3960434"/>
              <a:ext cx="950653" cy="9510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3" name="组合 42"/>
          <p:cNvGrpSpPr/>
          <p:nvPr/>
        </p:nvGrpSpPr>
        <p:grpSpPr>
          <a:xfrm>
            <a:off x="3336780" y="2275732"/>
            <a:ext cx="939090" cy="1209531"/>
            <a:chOff x="6237762" y="2708231"/>
            <a:chExt cx="939090" cy="1209531"/>
          </a:xfrm>
        </p:grpSpPr>
        <p:grpSp>
          <p:nvGrpSpPr>
            <p:cNvPr id="44" name="组合 43"/>
            <p:cNvGrpSpPr/>
            <p:nvPr/>
          </p:nvGrpSpPr>
          <p:grpSpPr>
            <a:xfrm>
              <a:off x="6264766" y="2963657"/>
              <a:ext cx="912086" cy="954105"/>
              <a:chOff x="3842842" y="2963657"/>
              <a:chExt cx="912086" cy="954105"/>
            </a:xfrm>
          </p:grpSpPr>
          <p:sp>
            <p:nvSpPr>
              <p:cNvPr id="46" name="椭圆 45"/>
              <p:cNvSpPr/>
              <p:nvPr/>
            </p:nvSpPr>
            <p:spPr>
              <a:xfrm>
                <a:off x="3842842" y="2963657"/>
                <a:ext cx="912086" cy="912086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" name="矩形 46"/>
              <p:cNvSpPr/>
              <p:nvPr/>
            </p:nvSpPr>
            <p:spPr>
              <a:xfrm>
                <a:off x="4114912" y="3456097"/>
                <a:ext cx="572464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kumimoji="1" lang="en-US" altLang="zh-CN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C</a:t>
                </a:r>
                <a:endParaRPr lang="zh-CN" altLang="en-US" sz="2400" dirty="0"/>
              </a:p>
            </p:txBody>
          </p:sp>
        </p:grpSp>
        <p:pic>
          <p:nvPicPr>
            <p:cNvPr id="45" name="图片 4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37762" y="2708231"/>
              <a:ext cx="871538" cy="8715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59" name="组合 58"/>
          <p:cNvGrpSpPr/>
          <p:nvPr/>
        </p:nvGrpSpPr>
        <p:grpSpPr>
          <a:xfrm>
            <a:off x="4343369" y="3011141"/>
            <a:ext cx="3601976" cy="1508660"/>
            <a:chOff x="2313673" y="3336221"/>
            <a:chExt cx="3601976" cy="1508660"/>
          </a:xfrm>
        </p:grpSpPr>
        <p:cxnSp>
          <p:nvCxnSpPr>
            <p:cNvPr id="49" name="直接箭头连接符 48"/>
            <p:cNvCxnSpPr/>
            <p:nvPr/>
          </p:nvCxnSpPr>
          <p:spPr>
            <a:xfrm flipH="1">
              <a:off x="4571144" y="3336221"/>
              <a:ext cx="1344505" cy="295053"/>
            </a:xfrm>
            <a:prstGeom prst="straightConnector1">
              <a:avLst/>
            </a:prstGeom>
            <a:ln w="5715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箭头连接符 49"/>
            <p:cNvCxnSpPr/>
            <p:nvPr/>
          </p:nvCxnSpPr>
          <p:spPr>
            <a:xfrm flipH="1" flipV="1">
              <a:off x="4559444" y="4002078"/>
              <a:ext cx="875974" cy="619069"/>
            </a:xfrm>
            <a:prstGeom prst="straightConnector1">
              <a:avLst/>
            </a:prstGeom>
            <a:ln w="5715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箭头连接符 52"/>
            <p:cNvCxnSpPr/>
            <p:nvPr/>
          </p:nvCxnSpPr>
          <p:spPr>
            <a:xfrm flipH="1" flipV="1">
              <a:off x="4025828" y="4178397"/>
              <a:ext cx="9584" cy="666484"/>
            </a:xfrm>
            <a:prstGeom prst="straightConnector1">
              <a:avLst/>
            </a:prstGeom>
            <a:ln w="5715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箭头连接符 54"/>
            <p:cNvCxnSpPr/>
            <p:nvPr/>
          </p:nvCxnSpPr>
          <p:spPr>
            <a:xfrm flipV="1">
              <a:off x="2656586" y="3966764"/>
              <a:ext cx="882138" cy="654383"/>
            </a:xfrm>
            <a:prstGeom prst="straightConnector1">
              <a:avLst/>
            </a:prstGeom>
            <a:ln w="5715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箭头连接符 56"/>
            <p:cNvCxnSpPr/>
            <p:nvPr/>
          </p:nvCxnSpPr>
          <p:spPr>
            <a:xfrm>
              <a:off x="2313673" y="3457798"/>
              <a:ext cx="1253559" cy="238292"/>
            </a:xfrm>
            <a:prstGeom prst="straightConnector1">
              <a:avLst/>
            </a:prstGeom>
            <a:ln w="5715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3" name="直接箭头连接符 62"/>
          <p:cNvCxnSpPr/>
          <p:nvPr/>
        </p:nvCxnSpPr>
        <p:spPr>
          <a:xfrm flipV="1">
            <a:off x="4709967" y="3676997"/>
            <a:ext cx="579393" cy="410755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箭头连接符 68"/>
          <p:cNvCxnSpPr/>
          <p:nvPr/>
        </p:nvCxnSpPr>
        <p:spPr>
          <a:xfrm flipH="1">
            <a:off x="4863386" y="3962121"/>
            <a:ext cx="597651" cy="423698"/>
          </a:xfrm>
          <a:prstGeom prst="straightConnector1">
            <a:avLst/>
          </a:prstGeom>
          <a:ln w="38100">
            <a:solidFill>
              <a:srgbClr val="009FF6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箭头连接符 71"/>
          <p:cNvCxnSpPr/>
          <p:nvPr/>
        </p:nvCxnSpPr>
        <p:spPr>
          <a:xfrm flipV="1">
            <a:off x="6497581" y="4879589"/>
            <a:ext cx="1078787" cy="279716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十字形 72"/>
          <p:cNvSpPr/>
          <p:nvPr/>
        </p:nvSpPr>
        <p:spPr>
          <a:xfrm rot="1340907">
            <a:off x="6722343" y="4713327"/>
            <a:ext cx="575353" cy="575353"/>
          </a:xfrm>
          <a:prstGeom prst="plus">
            <a:avLst>
              <a:gd name="adj" fmla="val 4803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上箭头 83"/>
          <p:cNvSpPr/>
          <p:nvPr/>
        </p:nvSpPr>
        <p:spPr>
          <a:xfrm>
            <a:off x="5956142" y="2381411"/>
            <a:ext cx="261545" cy="471414"/>
          </a:xfrm>
          <a:prstGeom prst="upArrow">
            <a:avLst/>
          </a:prstGeom>
          <a:solidFill>
            <a:srgbClr val="009F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8" name="组合 77"/>
          <p:cNvGrpSpPr/>
          <p:nvPr/>
        </p:nvGrpSpPr>
        <p:grpSpPr>
          <a:xfrm>
            <a:off x="5627604" y="1681073"/>
            <a:ext cx="936792" cy="954105"/>
            <a:chOff x="3818136" y="2963657"/>
            <a:chExt cx="936792" cy="954105"/>
          </a:xfrm>
        </p:grpSpPr>
        <p:sp>
          <p:nvSpPr>
            <p:cNvPr id="79" name="椭圆 78"/>
            <p:cNvSpPr/>
            <p:nvPr/>
          </p:nvSpPr>
          <p:spPr>
            <a:xfrm>
              <a:off x="3842842" y="2963657"/>
              <a:ext cx="912086" cy="912086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009FF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80" name="图片 122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18136" y="2972610"/>
              <a:ext cx="462260" cy="462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1" name="矩形 80"/>
            <p:cNvSpPr/>
            <p:nvPr/>
          </p:nvSpPr>
          <p:spPr>
            <a:xfrm>
              <a:off x="4114912" y="3456097"/>
              <a:ext cx="572464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kumimoji="1"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S</a:t>
              </a:r>
              <a:endParaRPr lang="zh-CN" altLang="en-US" sz="2400" dirty="0"/>
            </a:p>
          </p:txBody>
        </p:sp>
        <p:pic>
          <p:nvPicPr>
            <p:cNvPr id="82" name="图片 122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42631" y="2972610"/>
              <a:ext cx="462260" cy="462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3" name="图片 122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78510" y="2972610"/>
              <a:ext cx="462260" cy="462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5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animBg="1"/>
      <p:bldP spid="84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629529" y="315996"/>
            <a:ext cx="4618021" cy="1068018"/>
            <a:chOff x="658104" y="373146"/>
            <a:chExt cx="4618021" cy="1068018"/>
          </a:xfrm>
        </p:grpSpPr>
        <p:grpSp>
          <p:nvGrpSpPr>
            <p:cNvPr id="8" name="组合 7"/>
            <p:cNvGrpSpPr/>
            <p:nvPr/>
          </p:nvGrpSpPr>
          <p:grpSpPr>
            <a:xfrm>
              <a:off x="1080814" y="763297"/>
              <a:ext cx="4195311" cy="677867"/>
              <a:chOff x="1839058" y="1058437"/>
              <a:chExt cx="4195311" cy="677867"/>
            </a:xfrm>
          </p:grpSpPr>
          <p:sp>
            <p:nvSpPr>
              <p:cNvPr id="12" name="矩形: 圆角 11"/>
              <p:cNvSpPr/>
              <p:nvPr/>
            </p:nvSpPr>
            <p:spPr>
              <a:xfrm>
                <a:off x="1839058" y="1058437"/>
                <a:ext cx="4195311" cy="649955"/>
              </a:xfrm>
              <a:prstGeom prst="roundRect">
                <a:avLst>
                  <a:gd name="adj" fmla="val 50000"/>
                </a:avLst>
              </a:prstGeom>
              <a:solidFill>
                <a:srgbClr val="009FF6"/>
              </a:solidFill>
              <a:ln>
                <a:solidFill>
                  <a:schemeClr val="bg1"/>
                </a:solidFill>
              </a:ln>
              <a:effectLst>
                <a:outerShdw blurRad="63500" sx="101000" sy="101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solidFill>
                    <a:srgbClr val="00A3F8"/>
                  </a:solidFill>
                </a:endParaRPr>
              </a:p>
            </p:txBody>
          </p:sp>
          <p:sp>
            <p:nvSpPr>
              <p:cNvPr id="13" name="文本框 12"/>
              <p:cNvSpPr txBox="1"/>
              <p:nvPr/>
            </p:nvSpPr>
            <p:spPr>
              <a:xfrm>
                <a:off x="2681319" y="1089973"/>
                <a:ext cx="335305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P2P</a:t>
                </a:r>
                <a:r>
                  <a:rPr lang="zh-CN" altLang="en-US" sz="3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体系结构</a:t>
                </a:r>
              </a:p>
            </p:txBody>
          </p:sp>
        </p:grpSp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3">
              <a:lum contrast="20000"/>
            </a:blip>
            <a:stretch>
              <a:fillRect/>
            </a:stretch>
          </p:blipFill>
          <p:spPr>
            <a:xfrm>
              <a:off x="658104" y="373146"/>
              <a:ext cx="1178667" cy="987480"/>
            </a:xfrm>
            <a:prstGeom prst="rect">
              <a:avLst/>
            </a:prstGeom>
          </p:spPr>
        </p:pic>
      </p:grpSp>
      <p:pic>
        <p:nvPicPr>
          <p:cNvPr id="37" name="图片 3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8264" y="1538450"/>
            <a:ext cx="3353050" cy="4581867"/>
          </a:xfrm>
          <a:prstGeom prst="rect">
            <a:avLst/>
          </a:prstGeom>
        </p:spPr>
      </p:pic>
      <p:grpSp>
        <p:nvGrpSpPr>
          <p:cNvPr id="18" name="组合 17"/>
          <p:cNvGrpSpPr/>
          <p:nvPr/>
        </p:nvGrpSpPr>
        <p:grpSpPr>
          <a:xfrm>
            <a:off x="559189" y="1499695"/>
            <a:ext cx="6380091" cy="580865"/>
            <a:chOff x="1403750" y="3494650"/>
            <a:chExt cx="6380091" cy="580865"/>
          </a:xfrm>
        </p:grpSpPr>
        <p:grpSp>
          <p:nvGrpSpPr>
            <p:cNvPr id="19" name="组合 18"/>
            <p:cNvGrpSpPr/>
            <p:nvPr/>
          </p:nvGrpSpPr>
          <p:grpSpPr>
            <a:xfrm>
              <a:off x="1403750" y="3593123"/>
              <a:ext cx="490436" cy="476221"/>
              <a:chOff x="1403750" y="3593123"/>
              <a:chExt cx="808892" cy="785446"/>
            </a:xfrm>
          </p:grpSpPr>
          <p:sp>
            <p:nvSpPr>
              <p:cNvPr id="29" name="对话气泡: 椭圆形 28"/>
              <p:cNvSpPr/>
              <p:nvPr/>
            </p:nvSpPr>
            <p:spPr>
              <a:xfrm>
                <a:off x="1403750" y="3593123"/>
                <a:ext cx="808892" cy="785446"/>
              </a:xfrm>
              <a:prstGeom prst="wedgeEllipseCallout">
                <a:avLst>
                  <a:gd name="adj1" fmla="val 66124"/>
                  <a:gd name="adj2" fmla="val 2799"/>
                </a:avLst>
              </a:prstGeom>
              <a:solidFill>
                <a:srgbClr val="009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" name="round-web-cam_17861"/>
              <p:cNvSpPr>
                <a:spLocks noChangeAspect="1"/>
              </p:cNvSpPr>
              <p:nvPr/>
            </p:nvSpPr>
            <p:spPr bwMode="auto">
              <a:xfrm>
                <a:off x="1567764" y="3705353"/>
                <a:ext cx="480863" cy="560986"/>
              </a:xfrm>
              <a:custGeom>
                <a:avLst/>
                <a:gdLst>
                  <a:gd name="connsiteX0" fmla="*/ 382866 w 517527"/>
                  <a:gd name="connsiteY0" fmla="*/ 485037 h 603758"/>
                  <a:gd name="connsiteX1" fmla="*/ 258763 w 517527"/>
                  <a:gd name="connsiteY1" fmla="*/ 516800 h 603758"/>
                  <a:gd name="connsiteX2" fmla="*/ 136617 w 517527"/>
                  <a:gd name="connsiteY2" fmla="*/ 486079 h 603758"/>
                  <a:gd name="connsiteX3" fmla="*/ 81214 w 517527"/>
                  <a:gd name="connsiteY3" fmla="*/ 525522 h 603758"/>
                  <a:gd name="connsiteX4" fmla="*/ 261371 w 517527"/>
                  <a:gd name="connsiteY4" fmla="*/ 581888 h 603758"/>
                  <a:gd name="connsiteX5" fmla="*/ 441658 w 517527"/>
                  <a:gd name="connsiteY5" fmla="*/ 525522 h 603758"/>
                  <a:gd name="connsiteX6" fmla="*/ 382866 w 517527"/>
                  <a:gd name="connsiteY6" fmla="*/ 485037 h 603758"/>
                  <a:gd name="connsiteX7" fmla="*/ 258870 w 517527"/>
                  <a:gd name="connsiteY7" fmla="*/ 184740 h 603758"/>
                  <a:gd name="connsiteX8" fmla="*/ 332717 w 517527"/>
                  <a:gd name="connsiteY8" fmla="*/ 258481 h 603758"/>
                  <a:gd name="connsiteX9" fmla="*/ 258870 w 517527"/>
                  <a:gd name="connsiteY9" fmla="*/ 332222 h 603758"/>
                  <a:gd name="connsiteX10" fmla="*/ 185023 w 517527"/>
                  <a:gd name="connsiteY10" fmla="*/ 258481 h 603758"/>
                  <a:gd name="connsiteX11" fmla="*/ 258870 w 517527"/>
                  <a:gd name="connsiteY11" fmla="*/ 184740 h 603758"/>
                  <a:gd name="connsiteX12" fmla="*/ 258763 w 517527"/>
                  <a:gd name="connsiteY12" fmla="*/ 147620 h 603758"/>
                  <a:gd name="connsiteX13" fmla="*/ 147697 w 517527"/>
                  <a:gd name="connsiteY13" fmla="*/ 258400 h 603758"/>
                  <a:gd name="connsiteX14" fmla="*/ 258763 w 517527"/>
                  <a:gd name="connsiteY14" fmla="*/ 369310 h 603758"/>
                  <a:gd name="connsiteX15" fmla="*/ 369830 w 517527"/>
                  <a:gd name="connsiteY15" fmla="*/ 258400 h 603758"/>
                  <a:gd name="connsiteX16" fmla="*/ 258763 w 517527"/>
                  <a:gd name="connsiteY16" fmla="*/ 147620 h 603758"/>
                  <a:gd name="connsiteX17" fmla="*/ 258112 w 517527"/>
                  <a:gd name="connsiteY17" fmla="*/ 80189 h 603758"/>
                  <a:gd name="connsiteX18" fmla="*/ 236342 w 517527"/>
                  <a:gd name="connsiteY18" fmla="*/ 102058 h 603758"/>
                  <a:gd name="connsiteX19" fmla="*/ 258112 w 517527"/>
                  <a:gd name="connsiteY19" fmla="*/ 123798 h 603758"/>
                  <a:gd name="connsiteX20" fmla="*/ 280012 w 517527"/>
                  <a:gd name="connsiteY20" fmla="*/ 102058 h 603758"/>
                  <a:gd name="connsiteX21" fmla="*/ 258112 w 517527"/>
                  <a:gd name="connsiteY21" fmla="*/ 80189 h 603758"/>
                  <a:gd name="connsiteX22" fmla="*/ 258763 w 517527"/>
                  <a:gd name="connsiteY22" fmla="*/ 0 h 603758"/>
                  <a:gd name="connsiteX23" fmla="*/ 517527 w 517527"/>
                  <a:gd name="connsiteY23" fmla="*/ 258400 h 603758"/>
                  <a:gd name="connsiteX24" fmla="*/ 406852 w 517527"/>
                  <a:gd name="connsiteY24" fmla="*/ 470197 h 603758"/>
                  <a:gd name="connsiteX25" fmla="*/ 463428 w 517527"/>
                  <a:gd name="connsiteY25" fmla="*/ 525522 h 603758"/>
                  <a:gd name="connsiteX26" fmla="*/ 261371 w 517527"/>
                  <a:gd name="connsiteY26" fmla="*/ 603758 h 603758"/>
                  <a:gd name="connsiteX27" fmla="*/ 59314 w 517527"/>
                  <a:gd name="connsiteY27" fmla="*/ 525522 h 603758"/>
                  <a:gd name="connsiteX28" fmla="*/ 112631 w 517527"/>
                  <a:gd name="connsiteY28" fmla="*/ 471499 h 603758"/>
                  <a:gd name="connsiteX29" fmla="*/ 0 w 517527"/>
                  <a:gd name="connsiteY29" fmla="*/ 258400 h 603758"/>
                  <a:gd name="connsiteX30" fmla="*/ 258763 w 517527"/>
                  <a:gd name="connsiteY30" fmla="*/ 0 h 603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517527" h="603758">
                    <a:moveTo>
                      <a:pt x="382866" y="485037"/>
                    </a:moveTo>
                    <a:cubicBezTo>
                      <a:pt x="345974" y="505345"/>
                      <a:pt x="303737" y="516800"/>
                      <a:pt x="258763" y="516800"/>
                    </a:cubicBezTo>
                    <a:cubicBezTo>
                      <a:pt x="214572" y="516800"/>
                      <a:pt x="172987" y="505735"/>
                      <a:pt x="136617" y="486079"/>
                    </a:cubicBezTo>
                    <a:cubicBezTo>
                      <a:pt x="102463" y="497013"/>
                      <a:pt x="81214" y="511984"/>
                      <a:pt x="81214" y="525522"/>
                    </a:cubicBezTo>
                    <a:cubicBezTo>
                      <a:pt x="81214" y="549084"/>
                      <a:pt x="149783" y="581888"/>
                      <a:pt x="261371" y="581888"/>
                    </a:cubicBezTo>
                    <a:cubicBezTo>
                      <a:pt x="373089" y="581888"/>
                      <a:pt x="441658" y="549084"/>
                      <a:pt x="441658" y="525522"/>
                    </a:cubicBezTo>
                    <a:cubicBezTo>
                      <a:pt x="441658" y="511593"/>
                      <a:pt x="418584" y="495972"/>
                      <a:pt x="382866" y="485037"/>
                    </a:cubicBezTo>
                    <a:close/>
                    <a:moveTo>
                      <a:pt x="258870" y="184740"/>
                    </a:moveTo>
                    <a:cubicBezTo>
                      <a:pt x="299655" y="184740"/>
                      <a:pt x="332717" y="217755"/>
                      <a:pt x="332717" y="258481"/>
                    </a:cubicBezTo>
                    <a:cubicBezTo>
                      <a:pt x="332717" y="299207"/>
                      <a:pt x="299655" y="332222"/>
                      <a:pt x="258870" y="332222"/>
                    </a:cubicBezTo>
                    <a:cubicBezTo>
                      <a:pt x="218085" y="332222"/>
                      <a:pt x="185023" y="299207"/>
                      <a:pt x="185023" y="258481"/>
                    </a:cubicBezTo>
                    <a:cubicBezTo>
                      <a:pt x="185023" y="217755"/>
                      <a:pt x="218085" y="184740"/>
                      <a:pt x="258870" y="184740"/>
                    </a:cubicBezTo>
                    <a:close/>
                    <a:moveTo>
                      <a:pt x="258763" y="147620"/>
                    </a:moveTo>
                    <a:cubicBezTo>
                      <a:pt x="197495" y="147620"/>
                      <a:pt x="147697" y="197347"/>
                      <a:pt x="147697" y="258400"/>
                    </a:cubicBezTo>
                    <a:cubicBezTo>
                      <a:pt x="147697" y="319583"/>
                      <a:pt x="197495" y="369310"/>
                      <a:pt x="258763" y="369310"/>
                    </a:cubicBezTo>
                    <a:cubicBezTo>
                      <a:pt x="320032" y="369310"/>
                      <a:pt x="369830" y="319453"/>
                      <a:pt x="369830" y="258400"/>
                    </a:cubicBezTo>
                    <a:cubicBezTo>
                      <a:pt x="369830" y="197347"/>
                      <a:pt x="320032" y="147620"/>
                      <a:pt x="258763" y="147620"/>
                    </a:cubicBezTo>
                    <a:close/>
                    <a:moveTo>
                      <a:pt x="258112" y="80189"/>
                    </a:moveTo>
                    <a:cubicBezTo>
                      <a:pt x="246119" y="80189"/>
                      <a:pt x="236342" y="89952"/>
                      <a:pt x="236342" y="102058"/>
                    </a:cubicBezTo>
                    <a:cubicBezTo>
                      <a:pt x="236342" y="114034"/>
                      <a:pt x="246119" y="123798"/>
                      <a:pt x="258112" y="123798"/>
                    </a:cubicBezTo>
                    <a:cubicBezTo>
                      <a:pt x="270235" y="123798"/>
                      <a:pt x="280012" y="114034"/>
                      <a:pt x="280012" y="102058"/>
                    </a:cubicBezTo>
                    <a:cubicBezTo>
                      <a:pt x="280012" y="89952"/>
                      <a:pt x="270235" y="80189"/>
                      <a:pt x="258112" y="80189"/>
                    </a:cubicBezTo>
                    <a:close/>
                    <a:moveTo>
                      <a:pt x="258763" y="0"/>
                    </a:moveTo>
                    <a:cubicBezTo>
                      <a:pt x="401507" y="0"/>
                      <a:pt x="517527" y="115857"/>
                      <a:pt x="517527" y="258400"/>
                    </a:cubicBezTo>
                    <a:cubicBezTo>
                      <a:pt x="517527" y="346009"/>
                      <a:pt x="473726" y="423464"/>
                      <a:pt x="406852" y="470197"/>
                    </a:cubicBezTo>
                    <a:cubicBezTo>
                      <a:pt x="443483" y="484386"/>
                      <a:pt x="463428" y="503652"/>
                      <a:pt x="463428" y="525522"/>
                    </a:cubicBezTo>
                    <a:cubicBezTo>
                      <a:pt x="463428" y="576291"/>
                      <a:pt x="359401" y="603758"/>
                      <a:pt x="261371" y="603758"/>
                    </a:cubicBezTo>
                    <a:cubicBezTo>
                      <a:pt x="163471" y="603758"/>
                      <a:pt x="59314" y="576291"/>
                      <a:pt x="59314" y="525522"/>
                    </a:cubicBezTo>
                    <a:cubicBezTo>
                      <a:pt x="59314" y="504434"/>
                      <a:pt x="78085" y="485688"/>
                      <a:pt x="112631" y="471499"/>
                    </a:cubicBezTo>
                    <a:cubicBezTo>
                      <a:pt x="44713" y="424896"/>
                      <a:pt x="0" y="346790"/>
                      <a:pt x="0" y="258400"/>
                    </a:cubicBezTo>
                    <a:cubicBezTo>
                      <a:pt x="0" y="115857"/>
                      <a:pt x="116020" y="0"/>
                      <a:pt x="25876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</p:sp>
        </p:grpSp>
        <p:sp>
          <p:nvSpPr>
            <p:cNvPr id="28" name="Text Box 79"/>
            <p:cNvSpPr txBox="1">
              <a:spLocks noChangeArrowheads="1"/>
            </p:cNvSpPr>
            <p:nvPr/>
          </p:nvSpPr>
          <p:spPr bwMode="auto">
            <a:xfrm>
              <a:off x="1985932" y="3494650"/>
              <a:ext cx="5797909" cy="5808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kumimoji="1"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任何一方既提供服务又享受服务。</a:t>
              </a: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559189" y="2224153"/>
            <a:ext cx="4058109" cy="587020"/>
            <a:chOff x="1403750" y="3494650"/>
            <a:chExt cx="4058109" cy="587020"/>
          </a:xfrm>
        </p:grpSpPr>
        <p:grpSp>
          <p:nvGrpSpPr>
            <p:cNvPr id="32" name="组合 31"/>
            <p:cNvGrpSpPr/>
            <p:nvPr/>
          </p:nvGrpSpPr>
          <p:grpSpPr>
            <a:xfrm>
              <a:off x="1403750" y="3593123"/>
              <a:ext cx="490436" cy="476221"/>
              <a:chOff x="1403750" y="3593123"/>
              <a:chExt cx="808892" cy="785446"/>
            </a:xfrm>
          </p:grpSpPr>
          <p:sp>
            <p:nvSpPr>
              <p:cNvPr id="34" name="对话气泡: 椭圆形 33"/>
              <p:cNvSpPr/>
              <p:nvPr/>
            </p:nvSpPr>
            <p:spPr>
              <a:xfrm>
                <a:off x="1403750" y="3593123"/>
                <a:ext cx="808892" cy="785446"/>
              </a:xfrm>
              <a:prstGeom prst="wedgeEllipseCallout">
                <a:avLst>
                  <a:gd name="adj1" fmla="val 66124"/>
                  <a:gd name="adj2" fmla="val 2799"/>
                </a:avLst>
              </a:prstGeom>
              <a:solidFill>
                <a:srgbClr val="009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" name="round-web-cam_17861"/>
              <p:cNvSpPr>
                <a:spLocks noChangeAspect="1"/>
              </p:cNvSpPr>
              <p:nvPr/>
            </p:nvSpPr>
            <p:spPr bwMode="auto">
              <a:xfrm>
                <a:off x="1567764" y="3705353"/>
                <a:ext cx="480863" cy="560986"/>
              </a:xfrm>
              <a:custGeom>
                <a:avLst/>
                <a:gdLst>
                  <a:gd name="connsiteX0" fmla="*/ 382866 w 517527"/>
                  <a:gd name="connsiteY0" fmla="*/ 485037 h 603758"/>
                  <a:gd name="connsiteX1" fmla="*/ 258763 w 517527"/>
                  <a:gd name="connsiteY1" fmla="*/ 516800 h 603758"/>
                  <a:gd name="connsiteX2" fmla="*/ 136617 w 517527"/>
                  <a:gd name="connsiteY2" fmla="*/ 486079 h 603758"/>
                  <a:gd name="connsiteX3" fmla="*/ 81214 w 517527"/>
                  <a:gd name="connsiteY3" fmla="*/ 525522 h 603758"/>
                  <a:gd name="connsiteX4" fmla="*/ 261371 w 517527"/>
                  <a:gd name="connsiteY4" fmla="*/ 581888 h 603758"/>
                  <a:gd name="connsiteX5" fmla="*/ 441658 w 517527"/>
                  <a:gd name="connsiteY5" fmla="*/ 525522 h 603758"/>
                  <a:gd name="connsiteX6" fmla="*/ 382866 w 517527"/>
                  <a:gd name="connsiteY6" fmla="*/ 485037 h 603758"/>
                  <a:gd name="connsiteX7" fmla="*/ 258870 w 517527"/>
                  <a:gd name="connsiteY7" fmla="*/ 184740 h 603758"/>
                  <a:gd name="connsiteX8" fmla="*/ 332717 w 517527"/>
                  <a:gd name="connsiteY8" fmla="*/ 258481 h 603758"/>
                  <a:gd name="connsiteX9" fmla="*/ 258870 w 517527"/>
                  <a:gd name="connsiteY9" fmla="*/ 332222 h 603758"/>
                  <a:gd name="connsiteX10" fmla="*/ 185023 w 517527"/>
                  <a:gd name="connsiteY10" fmla="*/ 258481 h 603758"/>
                  <a:gd name="connsiteX11" fmla="*/ 258870 w 517527"/>
                  <a:gd name="connsiteY11" fmla="*/ 184740 h 603758"/>
                  <a:gd name="connsiteX12" fmla="*/ 258763 w 517527"/>
                  <a:gd name="connsiteY12" fmla="*/ 147620 h 603758"/>
                  <a:gd name="connsiteX13" fmla="*/ 147697 w 517527"/>
                  <a:gd name="connsiteY13" fmla="*/ 258400 h 603758"/>
                  <a:gd name="connsiteX14" fmla="*/ 258763 w 517527"/>
                  <a:gd name="connsiteY14" fmla="*/ 369310 h 603758"/>
                  <a:gd name="connsiteX15" fmla="*/ 369830 w 517527"/>
                  <a:gd name="connsiteY15" fmla="*/ 258400 h 603758"/>
                  <a:gd name="connsiteX16" fmla="*/ 258763 w 517527"/>
                  <a:gd name="connsiteY16" fmla="*/ 147620 h 603758"/>
                  <a:gd name="connsiteX17" fmla="*/ 258112 w 517527"/>
                  <a:gd name="connsiteY17" fmla="*/ 80189 h 603758"/>
                  <a:gd name="connsiteX18" fmla="*/ 236342 w 517527"/>
                  <a:gd name="connsiteY18" fmla="*/ 102058 h 603758"/>
                  <a:gd name="connsiteX19" fmla="*/ 258112 w 517527"/>
                  <a:gd name="connsiteY19" fmla="*/ 123798 h 603758"/>
                  <a:gd name="connsiteX20" fmla="*/ 280012 w 517527"/>
                  <a:gd name="connsiteY20" fmla="*/ 102058 h 603758"/>
                  <a:gd name="connsiteX21" fmla="*/ 258112 w 517527"/>
                  <a:gd name="connsiteY21" fmla="*/ 80189 h 603758"/>
                  <a:gd name="connsiteX22" fmla="*/ 258763 w 517527"/>
                  <a:gd name="connsiteY22" fmla="*/ 0 h 603758"/>
                  <a:gd name="connsiteX23" fmla="*/ 517527 w 517527"/>
                  <a:gd name="connsiteY23" fmla="*/ 258400 h 603758"/>
                  <a:gd name="connsiteX24" fmla="*/ 406852 w 517527"/>
                  <a:gd name="connsiteY24" fmla="*/ 470197 h 603758"/>
                  <a:gd name="connsiteX25" fmla="*/ 463428 w 517527"/>
                  <a:gd name="connsiteY25" fmla="*/ 525522 h 603758"/>
                  <a:gd name="connsiteX26" fmla="*/ 261371 w 517527"/>
                  <a:gd name="connsiteY26" fmla="*/ 603758 h 603758"/>
                  <a:gd name="connsiteX27" fmla="*/ 59314 w 517527"/>
                  <a:gd name="connsiteY27" fmla="*/ 525522 h 603758"/>
                  <a:gd name="connsiteX28" fmla="*/ 112631 w 517527"/>
                  <a:gd name="connsiteY28" fmla="*/ 471499 h 603758"/>
                  <a:gd name="connsiteX29" fmla="*/ 0 w 517527"/>
                  <a:gd name="connsiteY29" fmla="*/ 258400 h 603758"/>
                  <a:gd name="connsiteX30" fmla="*/ 258763 w 517527"/>
                  <a:gd name="connsiteY30" fmla="*/ 0 h 603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517527" h="603758">
                    <a:moveTo>
                      <a:pt x="382866" y="485037"/>
                    </a:moveTo>
                    <a:cubicBezTo>
                      <a:pt x="345974" y="505345"/>
                      <a:pt x="303737" y="516800"/>
                      <a:pt x="258763" y="516800"/>
                    </a:cubicBezTo>
                    <a:cubicBezTo>
                      <a:pt x="214572" y="516800"/>
                      <a:pt x="172987" y="505735"/>
                      <a:pt x="136617" y="486079"/>
                    </a:cubicBezTo>
                    <a:cubicBezTo>
                      <a:pt x="102463" y="497013"/>
                      <a:pt x="81214" y="511984"/>
                      <a:pt x="81214" y="525522"/>
                    </a:cubicBezTo>
                    <a:cubicBezTo>
                      <a:pt x="81214" y="549084"/>
                      <a:pt x="149783" y="581888"/>
                      <a:pt x="261371" y="581888"/>
                    </a:cubicBezTo>
                    <a:cubicBezTo>
                      <a:pt x="373089" y="581888"/>
                      <a:pt x="441658" y="549084"/>
                      <a:pt x="441658" y="525522"/>
                    </a:cubicBezTo>
                    <a:cubicBezTo>
                      <a:pt x="441658" y="511593"/>
                      <a:pt x="418584" y="495972"/>
                      <a:pt x="382866" y="485037"/>
                    </a:cubicBezTo>
                    <a:close/>
                    <a:moveTo>
                      <a:pt x="258870" y="184740"/>
                    </a:moveTo>
                    <a:cubicBezTo>
                      <a:pt x="299655" y="184740"/>
                      <a:pt x="332717" y="217755"/>
                      <a:pt x="332717" y="258481"/>
                    </a:cubicBezTo>
                    <a:cubicBezTo>
                      <a:pt x="332717" y="299207"/>
                      <a:pt x="299655" y="332222"/>
                      <a:pt x="258870" y="332222"/>
                    </a:cubicBezTo>
                    <a:cubicBezTo>
                      <a:pt x="218085" y="332222"/>
                      <a:pt x="185023" y="299207"/>
                      <a:pt x="185023" y="258481"/>
                    </a:cubicBezTo>
                    <a:cubicBezTo>
                      <a:pt x="185023" y="217755"/>
                      <a:pt x="218085" y="184740"/>
                      <a:pt x="258870" y="184740"/>
                    </a:cubicBezTo>
                    <a:close/>
                    <a:moveTo>
                      <a:pt x="258763" y="147620"/>
                    </a:moveTo>
                    <a:cubicBezTo>
                      <a:pt x="197495" y="147620"/>
                      <a:pt x="147697" y="197347"/>
                      <a:pt x="147697" y="258400"/>
                    </a:cubicBezTo>
                    <a:cubicBezTo>
                      <a:pt x="147697" y="319583"/>
                      <a:pt x="197495" y="369310"/>
                      <a:pt x="258763" y="369310"/>
                    </a:cubicBezTo>
                    <a:cubicBezTo>
                      <a:pt x="320032" y="369310"/>
                      <a:pt x="369830" y="319453"/>
                      <a:pt x="369830" y="258400"/>
                    </a:cubicBezTo>
                    <a:cubicBezTo>
                      <a:pt x="369830" y="197347"/>
                      <a:pt x="320032" y="147620"/>
                      <a:pt x="258763" y="147620"/>
                    </a:cubicBezTo>
                    <a:close/>
                    <a:moveTo>
                      <a:pt x="258112" y="80189"/>
                    </a:moveTo>
                    <a:cubicBezTo>
                      <a:pt x="246119" y="80189"/>
                      <a:pt x="236342" y="89952"/>
                      <a:pt x="236342" y="102058"/>
                    </a:cubicBezTo>
                    <a:cubicBezTo>
                      <a:pt x="236342" y="114034"/>
                      <a:pt x="246119" y="123798"/>
                      <a:pt x="258112" y="123798"/>
                    </a:cubicBezTo>
                    <a:cubicBezTo>
                      <a:pt x="270235" y="123798"/>
                      <a:pt x="280012" y="114034"/>
                      <a:pt x="280012" y="102058"/>
                    </a:cubicBezTo>
                    <a:cubicBezTo>
                      <a:pt x="280012" y="89952"/>
                      <a:pt x="270235" y="80189"/>
                      <a:pt x="258112" y="80189"/>
                    </a:cubicBezTo>
                    <a:close/>
                    <a:moveTo>
                      <a:pt x="258763" y="0"/>
                    </a:moveTo>
                    <a:cubicBezTo>
                      <a:pt x="401507" y="0"/>
                      <a:pt x="517527" y="115857"/>
                      <a:pt x="517527" y="258400"/>
                    </a:cubicBezTo>
                    <a:cubicBezTo>
                      <a:pt x="517527" y="346009"/>
                      <a:pt x="473726" y="423464"/>
                      <a:pt x="406852" y="470197"/>
                    </a:cubicBezTo>
                    <a:cubicBezTo>
                      <a:pt x="443483" y="484386"/>
                      <a:pt x="463428" y="503652"/>
                      <a:pt x="463428" y="525522"/>
                    </a:cubicBezTo>
                    <a:cubicBezTo>
                      <a:pt x="463428" y="576291"/>
                      <a:pt x="359401" y="603758"/>
                      <a:pt x="261371" y="603758"/>
                    </a:cubicBezTo>
                    <a:cubicBezTo>
                      <a:pt x="163471" y="603758"/>
                      <a:pt x="59314" y="576291"/>
                      <a:pt x="59314" y="525522"/>
                    </a:cubicBezTo>
                    <a:cubicBezTo>
                      <a:pt x="59314" y="504434"/>
                      <a:pt x="78085" y="485688"/>
                      <a:pt x="112631" y="471499"/>
                    </a:cubicBezTo>
                    <a:cubicBezTo>
                      <a:pt x="44713" y="424896"/>
                      <a:pt x="0" y="346790"/>
                      <a:pt x="0" y="258400"/>
                    </a:cubicBezTo>
                    <a:cubicBezTo>
                      <a:pt x="0" y="115857"/>
                      <a:pt x="116020" y="0"/>
                      <a:pt x="25876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</p:sp>
        </p:grpSp>
        <p:sp>
          <p:nvSpPr>
            <p:cNvPr id="33" name="Text Box 79"/>
            <p:cNvSpPr txBox="1">
              <a:spLocks noChangeArrowheads="1"/>
            </p:cNvSpPr>
            <p:nvPr/>
          </p:nvSpPr>
          <p:spPr bwMode="auto">
            <a:xfrm>
              <a:off x="1985932" y="3494650"/>
              <a:ext cx="3475927" cy="5870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kumimoji="1"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结点之间可以直接通信。</a:t>
              </a:r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559189" y="3001139"/>
            <a:ext cx="7487531" cy="580865"/>
            <a:chOff x="1403750" y="3494650"/>
            <a:chExt cx="7487531" cy="580865"/>
          </a:xfrm>
        </p:grpSpPr>
        <p:grpSp>
          <p:nvGrpSpPr>
            <p:cNvPr id="38" name="组合 37"/>
            <p:cNvGrpSpPr/>
            <p:nvPr/>
          </p:nvGrpSpPr>
          <p:grpSpPr>
            <a:xfrm>
              <a:off x="1403750" y="3593123"/>
              <a:ext cx="490436" cy="476221"/>
              <a:chOff x="1403750" y="3593123"/>
              <a:chExt cx="808892" cy="785446"/>
            </a:xfrm>
          </p:grpSpPr>
          <p:sp>
            <p:nvSpPr>
              <p:cNvPr id="40" name="对话气泡: 椭圆形 39"/>
              <p:cNvSpPr/>
              <p:nvPr/>
            </p:nvSpPr>
            <p:spPr>
              <a:xfrm>
                <a:off x="1403750" y="3593123"/>
                <a:ext cx="808892" cy="785446"/>
              </a:xfrm>
              <a:prstGeom prst="wedgeEllipseCallout">
                <a:avLst>
                  <a:gd name="adj1" fmla="val 66124"/>
                  <a:gd name="adj2" fmla="val 2799"/>
                </a:avLst>
              </a:prstGeom>
              <a:solidFill>
                <a:srgbClr val="009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1" name="round-web-cam_17861"/>
              <p:cNvSpPr>
                <a:spLocks noChangeAspect="1"/>
              </p:cNvSpPr>
              <p:nvPr/>
            </p:nvSpPr>
            <p:spPr bwMode="auto">
              <a:xfrm>
                <a:off x="1567764" y="3705353"/>
                <a:ext cx="480863" cy="560986"/>
              </a:xfrm>
              <a:custGeom>
                <a:avLst/>
                <a:gdLst>
                  <a:gd name="connsiteX0" fmla="*/ 382866 w 517527"/>
                  <a:gd name="connsiteY0" fmla="*/ 485037 h 603758"/>
                  <a:gd name="connsiteX1" fmla="*/ 258763 w 517527"/>
                  <a:gd name="connsiteY1" fmla="*/ 516800 h 603758"/>
                  <a:gd name="connsiteX2" fmla="*/ 136617 w 517527"/>
                  <a:gd name="connsiteY2" fmla="*/ 486079 h 603758"/>
                  <a:gd name="connsiteX3" fmla="*/ 81214 w 517527"/>
                  <a:gd name="connsiteY3" fmla="*/ 525522 h 603758"/>
                  <a:gd name="connsiteX4" fmla="*/ 261371 w 517527"/>
                  <a:gd name="connsiteY4" fmla="*/ 581888 h 603758"/>
                  <a:gd name="connsiteX5" fmla="*/ 441658 w 517527"/>
                  <a:gd name="connsiteY5" fmla="*/ 525522 h 603758"/>
                  <a:gd name="connsiteX6" fmla="*/ 382866 w 517527"/>
                  <a:gd name="connsiteY6" fmla="*/ 485037 h 603758"/>
                  <a:gd name="connsiteX7" fmla="*/ 258870 w 517527"/>
                  <a:gd name="connsiteY7" fmla="*/ 184740 h 603758"/>
                  <a:gd name="connsiteX8" fmla="*/ 332717 w 517527"/>
                  <a:gd name="connsiteY8" fmla="*/ 258481 h 603758"/>
                  <a:gd name="connsiteX9" fmla="*/ 258870 w 517527"/>
                  <a:gd name="connsiteY9" fmla="*/ 332222 h 603758"/>
                  <a:gd name="connsiteX10" fmla="*/ 185023 w 517527"/>
                  <a:gd name="connsiteY10" fmla="*/ 258481 h 603758"/>
                  <a:gd name="connsiteX11" fmla="*/ 258870 w 517527"/>
                  <a:gd name="connsiteY11" fmla="*/ 184740 h 603758"/>
                  <a:gd name="connsiteX12" fmla="*/ 258763 w 517527"/>
                  <a:gd name="connsiteY12" fmla="*/ 147620 h 603758"/>
                  <a:gd name="connsiteX13" fmla="*/ 147697 w 517527"/>
                  <a:gd name="connsiteY13" fmla="*/ 258400 h 603758"/>
                  <a:gd name="connsiteX14" fmla="*/ 258763 w 517527"/>
                  <a:gd name="connsiteY14" fmla="*/ 369310 h 603758"/>
                  <a:gd name="connsiteX15" fmla="*/ 369830 w 517527"/>
                  <a:gd name="connsiteY15" fmla="*/ 258400 h 603758"/>
                  <a:gd name="connsiteX16" fmla="*/ 258763 w 517527"/>
                  <a:gd name="connsiteY16" fmla="*/ 147620 h 603758"/>
                  <a:gd name="connsiteX17" fmla="*/ 258112 w 517527"/>
                  <a:gd name="connsiteY17" fmla="*/ 80189 h 603758"/>
                  <a:gd name="connsiteX18" fmla="*/ 236342 w 517527"/>
                  <a:gd name="connsiteY18" fmla="*/ 102058 h 603758"/>
                  <a:gd name="connsiteX19" fmla="*/ 258112 w 517527"/>
                  <a:gd name="connsiteY19" fmla="*/ 123798 h 603758"/>
                  <a:gd name="connsiteX20" fmla="*/ 280012 w 517527"/>
                  <a:gd name="connsiteY20" fmla="*/ 102058 h 603758"/>
                  <a:gd name="connsiteX21" fmla="*/ 258112 w 517527"/>
                  <a:gd name="connsiteY21" fmla="*/ 80189 h 603758"/>
                  <a:gd name="connsiteX22" fmla="*/ 258763 w 517527"/>
                  <a:gd name="connsiteY22" fmla="*/ 0 h 603758"/>
                  <a:gd name="connsiteX23" fmla="*/ 517527 w 517527"/>
                  <a:gd name="connsiteY23" fmla="*/ 258400 h 603758"/>
                  <a:gd name="connsiteX24" fmla="*/ 406852 w 517527"/>
                  <a:gd name="connsiteY24" fmla="*/ 470197 h 603758"/>
                  <a:gd name="connsiteX25" fmla="*/ 463428 w 517527"/>
                  <a:gd name="connsiteY25" fmla="*/ 525522 h 603758"/>
                  <a:gd name="connsiteX26" fmla="*/ 261371 w 517527"/>
                  <a:gd name="connsiteY26" fmla="*/ 603758 h 603758"/>
                  <a:gd name="connsiteX27" fmla="*/ 59314 w 517527"/>
                  <a:gd name="connsiteY27" fmla="*/ 525522 h 603758"/>
                  <a:gd name="connsiteX28" fmla="*/ 112631 w 517527"/>
                  <a:gd name="connsiteY28" fmla="*/ 471499 h 603758"/>
                  <a:gd name="connsiteX29" fmla="*/ 0 w 517527"/>
                  <a:gd name="connsiteY29" fmla="*/ 258400 h 603758"/>
                  <a:gd name="connsiteX30" fmla="*/ 258763 w 517527"/>
                  <a:gd name="connsiteY30" fmla="*/ 0 h 603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517527" h="603758">
                    <a:moveTo>
                      <a:pt x="382866" y="485037"/>
                    </a:moveTo>
                    <a:cubicBezTo>
                      <a:pt x="345974" y="505345"/>
                      <a:pt x="303737" y="516800"/>
                      <a:pt x="258763" y="516800"/>
                    </a:cubicBezTo>
                    <a:cubicBezTo>
                      <a:pt x="214572" y="516800"/>
                      <a:pt x="172987" y="505735"/>
                      <a:pt x="136617" y="486079"/>
                    </a:cubicBezTo>
                    <a:cubicBezTo>
                      <a:pt x="102463" y="497013"/>
                      <a:pt x="81214" y="511984"/>
                      <a:pt x="81214" y="525522"/>
                    </a:cubicBezTo>
                    <a:cubicBezTo>
                      <a:pt x="81214" y="549084"/>
                      <a:pt x="149783" y="581888"/>
                      <a:pt x="261371" y="581888"/>
                    </a:cubicBezTo>
                    <a:cubicBezTo>
                      <a:pt x="373089" y="581888"/>
                      <a:pt x="441658" y="549084"/>
                      <a:pt x="441658" y="525522"/>
                    </a:cubicBezTo>
                    <a:cubicBezTo>
                      <a:pt x="441658" y="511593"/>
                      <a:pt x="418584" y="495972"/>
                      <a:pt x="382866" y="485037"/>
                    </a:cubicBezTo>
                    <a:close/>
                    <a:moveTo>
                      <a:pt x="258870" y="184740"/>
                    </a:moveTo>
                    <a:cubicBezTo>
                      <a:pt x="299655" y="184740"/>
                      <a:pt x="332717" y="217755"/>
                      <a:pt x="332717" y="258481"/>
                    </a:cubicBezTo>
                    <a:cubicBezTo>
                      <a:pt x="332717" y="299207"/>
                      <a:pt x="299655" y="332222"/>
                      <a:pt x="258870" y="332222"/>
                    </a:cubicBezTo>
                    <a:cubicBezTo>
                      <a:pt x="218085" y="332222"/>
                      <a:pt x="185023" y="299207"/>
                      <a:pt x="185023" y="258481"/>
                    </a:cubicBezTo>
                    <a:cubicBezTo>
                      <a:pt x="185023" y="217755"/>
                      <a:pt x="218085" y="184740"/>
                      <a:pt x="258870" y="184740"/>
                    </a:cubicBezTo>
                    <a:close/>
                    <a:moveTo>
                      <a:pt x="258763" y="147620"/>
                    </a:moveTo>
                    <a:cubicBezTo>
                      <a:pt x="197495" y="147620"/>
                      <a:pt x="147697" y="197347"/>
                      <a:pt x="147697" y="258400"/>
                    </a:cubicBezTo>
                    <a:cubicBezTo>
                      <a:pt x="147697" y="319583"/>
                      <a:pt x="197495" y="369310"/>
                      <a:pt x="258763" y="369310"/>
                    </a:cubicBezTo>
                    <a:cubicBezTo>
                      <a:pt x="320032" y="369310"/>
                      <a:pt x="369830" y="319453"/>
                      <a:pt x="369830" y="258400"/>
                    </a:cubicBezTo>
                    <a:cubicBezTo>
                      <a:pt x="369830" y="197347"/>
                      <a:pt x="320032" y="147620"/>
                      <a:pt x="258763" y="147620"/>
                    </a:cubicBezTo>
                    <a:close/>
                    <a:moveTo>
                      <a:pt x="258112" y="80189"/>
                    </a:moveTo>
                    <a:cubicBezTo>
                      <a:pt x="246119" y="80189"/>
                      <a:pt x="236342" y="89952"/>
                      <a:pt x="236342" y="102058"/>
                    </a:cubicBezTo>
                    <a:cubicBezTo>
                      <a:pt x="236342" y="114034"/>
                      <a:pt x="246119" y="123798"/>
                      <a:pt x="258112" y="123798"/>
                    </a:cubicBezTo>
                    <a:cubicBezTo>
                      <a:pt x="270235" y="123798"/>
                      <a:pt x="280012" y="114034"/>
                      <a:pt x="280012" y="102058"/>
                    </a:cubicBezTo>
                    <a:cubicBezTo>
                      <a:pt x="280012" y="89952"/>
                      <a:pt x="270235" y="80189"/>
                      <a:pt x="258112" y="80189"/>
                    </a:cubicBezTo>
                    <a:close/>
                    <a:moveTo>
                      <a:pt x="258763" y="0"/>
                    </a:moveTo>
                    <a:cubicBezTo>
                      <a:pt x="401507" y="0"/>
                      <a:pt x="517527" y="115857"/>
                      <a:pt x="517527" y="258400"/>
                    </a:cubicBezTo>
                    <a:cubicBezTo>
                      <a:pt x="517527" y="346009"/>
                      <a:pt x="473726" y="423464"/>
                      <a:pt x="406852" y="470197"/>
                    </a:cubicBezTo>
                    <a:cubicBezTo>
                      <a:pt x="443483" y="484386"/>
                      <a:pt x="463428" y="503652"/>
                      <a:pt x="463428" y="525522"/>
                    </a:cubicBezTo>
                    <a:cubicBezTo>
                      <a:pt x="463428" y="576291"/>
                      <a:pt x="359401" y="603758"/>
                      <a:pt x="261371" y="603758"/>
                    </a:cubicBezTo>
                    <a:cubicBezTo>
                      <a:pt x="163471" y="603758"/>
                      <a:pt x="59314" y="576291"/>
                      <a:pt x="59314" y="525522"/>
                    </a:cubicBezTo>
                    <a:cubicBezTo>
                      <a:pt x="59314" y="504434"/>
                      <a:pt x="78085" y="485688"/>
                      <a:pt x="112631" y="471499"/>
                    </a:cubicBezTo>
                    <a:cubicBezTo>
                      <a:pt x="44713" y="424896"/>
                      <a:pt x="0" y="346790"/>
                      <a:pt x="0" y="258400"/>
                    </a:cubicBezTo>
                    <a:cubicBezTo>
                      <a:pt x="0" y="115857"/>
                      <a:pt x="116020" y="0"/>
                      <a:pt x="25876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</p:sp>
        </p:grpSp>
        <p:sp>
          <p:nvSpPr>
            <p:cNvPr id="39" name="Text Box 79"/>
            <p:cNvSpPr txBox="1">
              <a:spLocks noChangeArrowheads="1"/>
            </p:cNvSpPr>
            <p:nvPr/>
          </p:nvSpPr>
          <p:spPr bwMode="auto">
            <a:xfrm>
              <a:off x="1985932" y="3494650"/>
              <a:ext cx="6905349" cy="5808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kumimoji="1"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结点的地址以及他们之间的连接可能随时发生变化。</a:t>
              </a:r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959306" y="3771970"/>
            <a:ext cx="3353051" cy="517461"/>
            <a:chOff x="4650628" y="2375498"/>
            <a:chExt cx="3372735" cy="701023"/>
          </a:xfrm>
        </p:grpSpPr>
        <p:sp>
          <p:nvSpPr>
            <p:cNvPr id="47" name="矩形: 圆角 46"/>
            <p:cNvSpPr/>
            <p:nvPr/>
          </p:nvSpPr>
          <p:spPr>
            <a:xfrm>
              <a:off x="4650628" y="2375498"/>
              <a:ext cx="3372735" cy="701023"/>
            </a:xfrm>
            <a:prstGeom prst="roundRect">
              <a:avLst>
                <a:gd name="adj" fmla="val 12368"/>
              </a:avLst>
            </a:prstGeom>
            <a:solidFill>
              <a:srgbClr val="FEF6E5"/>
            </a:solidFill>
            <a:ln w="19050">
              <a:solidFill>
                <a:srgbClr val="FDECC7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67497" tIns="33748" rIns="67497" bIns="33748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900"/>
            </a:p>
          </p:txBody>
        </p:sp>
        <p:sp>
          <p:nvSpPr>
            <p:cNvPr id="48" name="文本框 47"/>
            <p:cNvSpPr txBox="1"/>
            <p:nvPr/>
          </p:nvSpPr>
          <p:spPr>
            <a:xfrm>
              <a:off x="4774665" y="2451087"/>
              <a:ext cx="3072025" cy="625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例如：</a:t>
              </a:r>
              <a:r>
                <a:rPr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迅雷、</a:t>
              </a:r>
              <a:r>
                <a:rPr lang="en-US" altLang="zh-CN" sz="2400" dirty="0" err="1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PPLive</a:t>
              </a:r>
              <a:r>
                <a:rPr lang="zh-CN" altLang="en-US" sz="24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。</a:t>
              </a:r>
            </a:p>
          </p:txBody>
        </p:sp>
      </p:grpSp>
      <p:pic>
        <p:nvPicPr>
          <p:cNvPr id="4" name="图片 3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137" y="4441672"/>
            <a:ext cx="998414" cy="998414"/>
          </a:xfrm>
          <a:prstGeom prst="rect">
            <a:avLst/>
          </a:prstGeom>
        </p:spPr>
      </p:pic>
      <p:pic>
        <p:nvPicPr>
          <p:cNvPr id="50" name="图片 49"/>
          <p:cNvPicPr>
            <a:picLocks noChangeAspect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1005" y="4625763"/>
            <a:ext cx="1897777" cy="732542"/>
          </a:xfrm>
          <a:prstGeom prst="rect">
            <a:avLst/>
          </a:prstGeom>
        </p:spPr>
      </p:pic>
      <p:sp>
        <p:nvSpPr>
          <p:cNvPr id="51" name="Line 800"/>
          <p:cNvSpPr>
            <a:spLocks noChangeShapeType="1"/>
          </p:cNvSpPr>
          <p:nvPr/>
        </p:nvSpPr>
        <p:spPr bwMode="auto">
          <a:xfrm>
            <a:off x="9394092" y="2074389"/>
            <a:ext cx="1" cy="1141018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 type="arrow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2" name="Line 800"/>
          <p:cNvSpPr>
            <a:spLocks noChangeShapeType="1"/>
          </p:cNvSpPr>
          <p:nvPr/>
        </p:nvSpPr>
        <p:spPr bwMode="auto">
          <a:xfrm>
            <a:off x="9070614" y="2739186"/>
            <a:ext cx="485554" cy="1537392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 type="arrow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3" name="Line 800"/>
          <p:cNvSpPr>
            <a:spLocks noChangeShapeType="1"/>
          </p:cNvSpPr>
          <p:nvPr/>
        </p:nvSpPr>
        <p:spPr bwMode="auto">
          <a:xfrm>
            <a:off x="9475476" y="3510731"/>
            <a:ext cx="1297249" cy="1686527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 type="arrow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" name="椭圆 2"/>
          <p:cNvSpPr/>
          <p:nvPr/>
        </p:nvSpPr>
        <p:spPr>
          <a:xfrm>
            <a:off x="4429760" y="5311869"/>
            <a:ext cx="4392843" cy="998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特别注意：</a:t>
            </a:r>
            <a:r>
              <a:rPr lang="en-US" altLang="zh-CN" dirty="0"/>
              <a:t>P2P</a:t>
            </a:r>
            <a:r>
              <a:rPr lang="zh-CN" altLang="en-US" dirty="0"/>
              <a:t>体系结构非常容易扩展，但也特别难管理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500"/>
                            </p:stCondLst>
                            <p:childTnLst>
                              <p:par>
                                <p:cTn id="3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52" grpId="0" animBg="1"/>
      <p:bldP spid="53" grpId="0" animBg="1"/>
      <p:bldP spid="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629529" y="315996"/>
            <a:ext cx="4618021" cy="1068018"/>
            <a:chOff x="658104" y="373146"/>
            <a:chExt cx="4618021" cy="1068018"/>
          </a:xfrm>
        </p:grpSpPr>
        <p:grpSp>
          <p:nvGrpSpPr>
            <p:cNvPr id="3" name="组合 2"/>
            <p:cNvGrpSpPr/>
            <p:nvPr/>
          </p:nvGrpSpPr>
          <p:grpSpPr>
            <a:xfrm>
              <a:off x="1080814" y="763297"/>
              <a:ext cx="4195311" cy="677867"/>
              <a:chOff x="1839058" y="1058437"/>
              <a:chExt cx="4195311" cy="677867"/>
            </a:xfrm>
          </p:grpSpPr>
          <p:sp>
            <p:nvSpPr>
              <p:cNvPr id="5" name="矩形: 圆角 11"/>
              <p:cNvSpPr/>
              <p:nvPr/>
            </p:nvSpPr>
            <p:spPr>
              <a:xfrm>
                <a:off x="1839058" y="1058437"/>
                <a:ext cx="4195311" cy="677867"/>
              </a:xfrm>
              <a:prstGeom prst="roundRect">
                <a:avLst>
                  <a:gd name="adj" fmla="val 50000"/>
                </a:avLst>
              </a:prstGeom>
              <a:solidFill>
                <a:srgbClr val="009FF6"/>
              </a:solidFill>
              <a:ln>
                <a:solidFill>
                  <a:schemeClr val="bg1"/>
                </a:solidFill>
              </a:ln>
              <a:effectLst>
                <a:outerShdw blurRad="63500" sx="101000" sy="101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solidFill>
                    <a:srgbClr val="00A3F8"/>
                  </a:solidFill>
                </a:endParaRPr>
              </a:p>
            </p:txBody>
          </p:sp>
          <p:sp>
            <p:nvSpPr>
              <p:cNvPr id="6" name="文本框 5"/>
              <p:cNvSpPr txBox="1"/>
              <p:nvPr/>
            </p:nvSpPr>
            <p:spPr>
              <a:xfrm>
                <a:off x="2681319" y="1089973"/>
                <a:ext cx="335305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P2P</a:t>
                </a:r>
                <a:r>
                  <a:rPr lang="zh-CN" altLang="en-US" sz="3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体系结构</a:t>
                </a:r>
              </a:p>
            </p:txBody>
          </p:sp>
        </p:grpSp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>
              <a:lum contrast="20000"/>
            </a:blip>
            <a:stretch>
              <a:fillRect/>
            </a:stretch>
          </p:blipFill>
          <p:spPr>
            <a:xfrm>
              <a:off x="658104" y="373146"/>
              <a:ext cx="1178667" cy="987480"/>
            </a:xfrm>
            <a:prstGeom prst="rect">
              <a:avLst/>
            </a:prstGeom>
          </p:spPr>
        </p:pic>
      </p:grpSp>
      <p:grpSp>
        <p:nvGrpSpPr>
          <p:cNvPr id="7" name="组合 6"/>
          <p:cNvGrpSpPr/>
          <p:nvPr/>
        </p:nvGrpSpPr>
        <p:grpSpPr>
          <a:xfrm>
            <a:off x="3149894" y="1943813"/>
            <a:ext cx="945862" cy="1054850"/>
            <a:chOff x="3202826" y="4655129"/>
            <a:chExt cx="945862" cy="1054850"/>
          </a:xfrm>
        </p:grpSpPr>
        <p:grpSp>
          <p:nvGrpSpPr>
            <p:cNvPr id="8" name="组合 7"/>
            <p:cNvGrpSpPr/>
            <p:nvPr/>
          </p:nvGrpSpPr>
          <p:grpSpPr>
            <a:xfrm>
              <a:off x="3202826" y="4755874"/>
              <a:ext cx="912086" cy="954105"/>
              <a:chOff x="3842842" y="2963657"/>
              <a:chExt cx="912086" cy="954105"/>
            </a:xfrm>
          </p:grpSpPr>
          <p:sp>
            <p:nvSpPr>
              <p:cNvPr id="10" name="椭圆 9"/>
              <p:cNvSpPr/>
              <p:nvPr/>
            </p:nvSpPr>
            <p:spPr>
              <a:xfrm>
                <a:off x="3842842" y="2963657"/>
                <a:ext cx="912086" cy="912086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矩形 10"/>
              <p:cNvSpPr/>
              <p:nvPr/>
            </p:nvSpPr>
            <p:spPr>
              <a:xfrm>
                <a:off x="4114912" y="3456097"/>
                <a:ext cx="572464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kumimoji="1" lang="en-US" altLang="zh-CN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C</a:t>
                </a:r>
                <a:endParaRPr lang="zh-CN" altLang="en-US" sz="2400" dirty="0"/>
              </a:p>
            </p:txBody>
          </p:sp>
        </p:grpSp>
        <p:pic>
          <p:nvPicPr>
            <p:cNvPr id="9" name="图片 129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50003" y="4655129"/>
              <a:ext cx="898685" cy="6396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2" name="组合 11"/>
          <p:cNvGrpSpPr/>
          <p:nvPr/>
        </p:nvGrpSpPr>
        <p:grpSpPr>
          <a:xfrm>
            <a:off x="1607335" y="3108438"/>
            <a:ext cx="945862" cy="1054850"/>
            <a:chOff x="3202826" y="4655129"/>
            <a:chExt cx="945862" cy="1054850"/>
          </a:xfrm>
        </p:grpSpPr>
        <p:grpSp>
          <p:nvGrpSpPr>
            <p:cNvPr id="13" name="组合 12"/>
            <p:cNvGrpSpPr/>
            <p:nvPr/>
          </p:nvGrpSpPr>
          <p:grpSpPr>
            <a:xfrm>
              <a:off x="3202826" y="4755874"/>
              <a:ext cx="912086" cy="954105"/>
              <a:chOff x="3842842" y="2963657"/>
              <a:chExt cx="912086" cy="954105"/>
            </a:xfrm>
          </p:grpSpPr>
          <p:sp>
            <p:nvSpPr>
              <p:cNvPr id="15" name="椭圆 14"/>
              <p:cNvSpPr/>
              <p:nvPr/>
            </p:nvSpPr>
            <p:spPr>
              <a:xfrm>
                <a:off x="3842842" y="2963657"/>
                <a:ext cx="912086" cy="912086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矩形 15"/>
              <p:cNvSpPr/>
              <p:nvPr/>
            </p:nvSpPr>
            <p:spPr>
              <a:xfrm>
                <a:off x="4114912" y="3456097"/>
                <a:ext cx="572464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kumimoji="1" lang="en-US" altLang="zh-CN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C</a:t>
                </a:r>
                <a:endParaRPr lang="zh-CN" altLang="en-US" sz="2400" dirty="0"/>
              </a:p>
            </p:txBody>
          </p:sp>
        </p:grpSp>
        <p:pic>
          <p:nvPicPr>
            <p:cNvPr id="14" name="图片 129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50003" y="4655129"/>
              <a:ext cx="898685" cy="6396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7" name="组合 16"/>
          <p:cNvGrpSpPr/>
          <p:nvPr/>
        </p:nvGrpSpPr>
        <p:grpSpPr>
          <a:xfrm>
            <a:off x="4774619" y="3108438"/>
            <a:ext cx="945862" cy="1054850"/>
            <a:chOff x="3202826" y="4655129"/>
            <a:chExt cx="945862" cy="1054850"/>
          </a:xfrm>
        </p:grpSpPr>
        <p:grpSp>
          <p:nvGrpSpPr>
            <p:cNvPr id="18" name="组合 17"/>
            <p:cNvGrpSpPr/>
            <p:nvPr/>
          </p:nvGrpSpPr>
          <p:grpSpPr>
            <a:xfrm>
              <a:off x="3202826" y="4755874"/>
              <a:ext cx="912086" cy="954105"/>
              <a:chOff x="3842842" y="2963657"/>
              <a:chExt cx="912086" cy="954105"/>
            </a:xfrm>
          </p:grpSpPr>
          <p:sp>
            <p:nvSpPr>
              <p:cNvPr id="20" name="椭圆 19"/>
              <p:cNvSpPr/>
              <p:nvPr/>
            </p:nvSpPr>
            <p:spPr>
              <a:xfrm>
                <a:off x="3842842" y="2963657"/>
                <a:ext cx="912086" cy="912086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矩形 20"/>
              <p:cNvSpPr/>
              <p:nvPr/>
            </p:nvSpPr>
            <p:spPr>
              <a:xfrm>
                <a:off x="4114912" y="3456097"/>
                <a:ext cx="572464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kumimoji="1" lang="en-US" altLang="zh-CN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C</a:t>
                </a:r>
                <a:endParaRPr lang="zh-CN" altLang="en-US" sz="2400" dirty="0"/>
              </a:p>
            </p:txBody>
          </p:sp>
        </p:grpSp>
        <p:pic>
          <p:nvPicPr>
            <p:cNvPr id="19" name="图片 129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50003" y="4655129"/>
              <a:ext cx="898685" cy="6396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2" name="组合 21"/>
          <p:cNvGrpSpPr/>
          <p:nvPr/>
        </p:nvGrpSpPr>
        <p:grpSpPr>
          <a:xfrm>
            <a:off x="4095756" y="4698448"/>
            <a:ext cx="945862" cy="1054850"/>
            <a:chOff x="3202826" y="4655129"/>
            <a:chExt cx="945862" cy="1054850"/>
          </a:xfrm>
        </p:grpSpPr>
        <p:grpSp>
          <p:nvGrpSpPr>
            <p:cNvPr id="23" name="组合 22"/>
            <p:cNvGrpSpPr/>
            <p:nvPr/>
          </p:nvGrpSpPr>
          <p:grpSpPr>
            <a:xfrm>
              <a:off x="3202826" y="4755874"/>
              <a:ext cx="912086" cy="954105"/>
              <a:chOff x="3842842" y="2963657"/>
              <a:chExt cx="912086" cy="954105"/>
            </a:xfrm>
          </p:grpSpPr>
          <p:sp>
            <p:nvSpPr>
              <p:cNvPr id="25" name="椭圆 24"/>
              <p:cNvSpPr/>
              <p:nvPr/>
            </p:nvSpPr>
            <p:spPr>
              <a:xfrm>
                <a:off x="3842842" y="2963657"/>
                <a:ext cx="912086" cy="912086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" name="矩形 25"/>
              <p:cNvSpPr/>
              <p:nvPr/>
            </p:nvSpPr>
            <p:spPr>
              <a:xfrm>
                <a:off x="4114912" y="3456097"/>
                <a:ext cx="572464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kumimoji="1" lang="en-US" altLang="zh-CN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C</a:t>
                </a:r>
                <a:endParaRPr lang="zh-CN" altLang="en-US" sz="2400" dirty="0"/>
              </a:p>
            </p:txBody>
          </p:sp>
        </p:grpSp>
        <p:pic>
          <p:nvPicPr>
            <p:cNvPr id="24" name="图片 129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50003" y="4655129"/>
              <a:ext cx="898685" cy="6396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7" name="组合 26"/>
          <p:cNvGrpSpPr/>
          <p:nvPr/>
        </p:nvGrpSpPr>
        <p:grpSpPr>
          <a:xfrm>
            <a:off x="2281127" y="4698448"/>
            <a:ext cx="945862" cy="1054850"/>
            <a:chOff x="3202826" y="4655129"/>
            <a:chExt cx="945862" cy="1054850"/>
          </a:xfrm>
        </p:grpSpPr>
        <p:grpSp>
          <p:nvGrpSpPr>
            <p:cNvPr id="28" name="组合 27"/>
            <p:cNvGrpSpPr/>
            <p:nvPr/>
          </p:nvGrpSpPr>
          <p:grpSpPr>
            <a:xfrm>
              <a:off x="3202826" y="4755874"/>
              <a:ext cx="912086" cy="954105"/>
              <a:chOff x="3842842" y="2963657"/>
              <a:chExt cx="912086" cy="954105"/>
            </a:xfrm>
          </p:grpSpPr>
          <p:sp>
            <p:nvSpPr>
              <p:cNvPr id="30" name="椭圆 29"/>
              <p:cNvSpPr/>
              <p:nvPr/>
            </p:nvSpPr>
            <p:spPr>
              <a:xfrm>
                <a:off x="3842842" y="2963657"/>
                <a:ext cx="912086" cy="912086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" name="矩形 30"/>
              <p:cNvSpPr/>
              <p:nvPr/>
            </p:nvSpPr>
            <p:spPr>
              <a:xfrm>
                <a:off x="4114912" y="3456097"/>
                <a:ext cx="572464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kumimoji="1" lang="en-US" altLang="zh-CN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C</a:t>
                </a:r>
                <a:endParaRPr lang="zh-CN" altLang="en-US" sz="2400" dirty="0"/>
              </a:p>
            </p:txBody>
          </p:sp>
        </p:grpSp>
        <p:pic>
          <p:nvPicPr>
            <p:cNvPr id="29" name="图片 129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50003" y="4655129"/>
              <a:ext cx="898685" cy="6396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cxnSp>
        <p:nvCxnSpPr>
          <p:cNvPr id="33" name="直接箭头连接符 32"/>
          <p:cNvCxnSpPr/>
          <p:nvPr/>
        </p:nvCxnSpPr>
        <p:spPr>
          <a:xfrm>
            <a:off x="4090087" y="2680164"/>
            <a:ext cx="845025" cy="636997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/>
          <p:cNvCxnSpPr/>
          <p:nvPr/>
        </p:nvCxnSpPr>
        <p:spPr>
          <a:xfrm flipH="1">
            <a:off x="4821796" y="4163288"/>
            <a:ext cx="266999" cy="635905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箭头连接符 36"/>
          <p:cNvCxnSpPr/>
          <p:nvPr/>
        </p:nvCxnSpPr>
        <p:spPr>
          <a:xfrm flipH="1">
            <a:off x="2402810" y="2659701"/>
            <a:ext cx="747085" cy="65746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/>
          <p:cNvCxnSpPr/>
          <p:nvPr/>
        </p:nvCxnSpPr>
        <p:spPr>
          <a:xfrm flipH="1" flipV="1">
            <a:off x="2209798" y="4169470"/>
            <a:ext cx="326365" cy="629723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箭头连接符 40"/>
          <p:cNvCxnSpPr/>
          <p:nvPr/>
        </p:nvCxnSpPr>
        <p:spPr>
          <a:xfrm flipH="1" flipV="1">
            <a:off x="3254848" y="5291633"/>
            <a:ext cx="817319" cy="18063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箭头连接符 42"/>
          <p:cNvCxnSpPr/>
          <p:nvPr/>
        </p:nvCxnSpPr>
        <p:spPr>
          <a:xfrm flipV="1">
            <a:off x="3003601" y="3027725"/>
            <a:ext cx="557450" cy="1670723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箭头连接符 44"/>
          <p:cNvCxnSpPr/>
          <p:nvPr/>
        </p:nvCxnSpPr>
        <p:spPr>
          <a:xfrm flipH="1" flipV="1">
            <a:off x="3683111" y="3027725"/>
            <a:ext cx="556803" cy="1599642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箭头连接符 48"/>
          <p:cNvCxnSpPr/>
          <p:nvPr/>
        </p:nvCxnSpPr>
        <p:spPr>
          <a:xfrm flipH="1" flipV="1">
            <a:off x="2603513" y="3633805"/>
            <a:ext cx="2050545" cy="333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箭头连接符 50"/>
          <p:cNvCxnSpPr/>
          <p:nvPr/>
        </p:nvCxnSpPr>
        <p:spPr>
          <a:xfrm flipH="1">
            <a:off x="3149895" y="3734883"/>
            <a:ext cx="1258769" cy="892484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箭头连接符 54"/>
          <p:cNvCxnSpPr/>
          <p:nvPr/>
        </p:nvCxnSpPr>
        <p:spPr>
          <a:xfrm flipH="1" flipV="1">
            <a:off x="2697579" y="3734883"/>
            <a:ext cx="1400713" cy="864289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组合 57"/>
          <p:cNvGrpSpPr/>
          <p:nvPr/>
        </p:nvGrpSpPr>
        <p:grpSpPr>
          <a:xfrm>
            <a:off x="5910385" y="4346176"/>
            <a:ext cx="945862" cy="1054850"/>
            <a:chOff x="3202826" y="4655129"/>
            <a:chExt cx="945862" cy="1054850"/>
          </a:xfrm>
        </p:grpSpPr>
        <p:grpSp>
          <p:nvGrpSpPr>
            <p:cNvPr id="59" name="组合 58"/>
            <p:cNvGrpSpPr/>
            <p:nvPr/>
          </p:nvGrpSpPr>
          <p:grpSpPr>
            <a:xfrm>
              <a:off x="3202826" y="4755874"/>
              <a:ext cx="912086" cy="954105"/>
              <a:chOff x="3842842" y="2963657"/>
              <a:chExt cx="912086" cy="954105"/>
            </a:xfrm>
          </p:grpSpPr>
          <p:sp>
            <p:nvSpPr>
              <p:cNvPr id="61" name="椭圆 60"/>
              <p:cNvSpPr/>
              <p:nvPr/>
            </p:nvSpPr>
            <p:spPr>
              <a:xfrm>
                <a:off x="3842842" y="2963657"/>
                <a:ext cx="912086" cy="912086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2" name="矩形 61"/>
              <p:cNvSpPr/>
              <p:nvPr/>
            </p:nvSpPr>
            <p:spPr>
              <a:xfrm>
                <a:off x="4114912" y="3456097"/>
                <a:ext cx="572464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kumimoji="1" lang="en-US" altLang="zh-CN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C</a:t>
                </a:r>
                <a:endParaRPr lang="zh-CN" altLang="en-US" sz="2400" dirty="0"/>
              </a:p>
            </p:txBody>
          </p:sp>
        </p:grpSp>
        <p:pic>
          <p:nvPicPr>
            <p:cNvPr id="60" name="图片 129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50003" y="4655129"/>
              <a:ext cx="898685" cy="6396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cxnSp>
        <p:nvCxnSpPr>
          <p:cNvPr id="63" name="直接箭头连接符 62"/>
          <p:cNvCxnSpPr/>
          <p:nvPr/>
        </p:nvCxnSpPr>
        <p:spPr>
          <a:xfrm>
            <a:off x="5592369" y="3991695"/>
            <a:ext cx="500928" cy="497568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箭头连接符 64"/>
          <p:cNvCxnSpPr/>
          <p:nvPr/>
        </p:nvCxnSpPr>
        <p:spPr>
          <a:xfrm flipV="1">
            <a:off x="5101987" y="5121242"/>
            <a:ext cx="740846" cy="133994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4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4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4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5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5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5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6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6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629529" y="315996"/>
            <a:ext cx="4618021" cy="1068018"/>
            <a:chOff x="658104" y="373146"/>
            <a:chExt cx="4618021" cy="1068018"/>
          </a:xfrm>
        </p:grpSpPr>
        <p:grpSp>
          <p:nvGrpSpPr>
            <p:cNvPr id="3" name="组合 2"/>
            <p:cNvGrpSpPr/>
            <p:nvPr/>
          </p:nvGrpSpPr>
          <p:grpSpPr>
            <a:xfrm>
              <a:off x="1080814" y="763297"/>
              <a:ext cx="4195311" cy="677867"/>
              <a:chOff x="1839058" y="1058437"/>
              <a:chExt cx="4195311" cy="677867"/>
            </a:xfrm>
          </p:grpSpPr>
          <p:sp>
            <p:nvSpPr>
              <p:cNvPr id="5" name="矩形: 圆角 11"/>
              <p:cNvSpPr/>
              <p:nvPr/>
            </p:nvSpPr>
            <p:spPr>
              <a:xfrm>
                <a:off x="1839058" y="1058437"/>
                <a:ext cx="4195311" cy="677867"/>
              </a:xfrm>
              <a:prstGeom prst="roundRect">
                <a:avLst>
                  <a:gd name="adj" fmla="val 50000"/>
                </a:avLst>
              </a:prstGeom>
              <a:solidFill>
                <a:srgbClr val="009FF6"/>
              </a:solidFill>
              <a:ln>
                <a:solidFill>
                  <a:schemeClr val="bg1"/>
                </a:solidFill>
              </a:ln>
              <a:effectLst>
                <a:outerShdw blurRad="63500" sx="101000" sy="101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solidFill>
                    <a:srgbClr val="00A3F8"/>
                  </a:solidFill>
                </a:endParaRPr>
              </a:p>
            </p:txBody>
          </p:sp>
          <p:sp>
            <p:nvSpPr>
              <p:cNvPr id="6" name="文本框 5"/>
              <p:cNvSpPr txBox="1"/>
              <p:nvPr/>
            </p:nvSpPr>
            <p:spPr>
              <a:xfrm>
                <a:off x="2681319" y="1089973"/>
                <a:ext cx="335305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3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混合体系结构</a:t>
                </a:r>
              </a:p>
            </p:txBody>
          </p:sp>
        </p:grpSp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>
              <a:lum contrast="20000"/>
            </a:blip>
            <a:stretch>
              <a:fillRect/>
            </a:stretch>
          </p:blipFill>
          <p:spPr>
            <a:xfrm>
              <a:off x="658104" y="373146"/>
              <a:ext cx="1178667" cy="987480"/>
            </a:xfrm>
            <a:prstGeom prst="rect">
              <a:avLst/>
            </a:prstGeom>
          </p:spPr>
        </p:pic>
      </p:grpSp>
      <p:grpSp>
        <p:nvGrpSpPr>
          <p:cNvPr id="7" name="组合 6"/>
          <p:cNvGrpSpPr/>
          <p:nvPr/>
        </p:nvGrpSpPr>
        <p:grpSpPr>
          <a:xfrm>
            <a:off x="8719777" y="3271928"/>
            <a:ext cx="912086" cy="1152591"/>
            <a:chOff x="3842842" y="2765171"/>
            <a:chExt cx="912086" cy="1152591"/>
          </a:xfrm>
        </p:grpSpPr>
        <p:sp>
          <p:nvSpPr>
            <p:cNvPr id="8" name="椭圆 7"/>
            <p:cNvSpPr/>
            <p:nvPr/>
          </p:nvSpPr>
          <p:spPr>
            <a:xfrm>
              <a:off x="3842842" y="2963657"/>
              <a:ext cx="912086" cy="912086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009FF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9" name="图片 12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17323" y="2765171"/>
              <a:ext cx="757357" cy="7576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矩形 9"/>
            <p:cNvSpPr/>
            <p:nvPr/>
          </p:nvSpPr>
          <p:spPr>
            <a:xfrm>
              <a:off x="4114912" y="3456097"/>
              <a:ext cx="572464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kumimoji="1"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S</a:t>
              </a:r>
              <a:endParaRPr lang="zh-CN" altLang="en-US" sz="2400" dirty="0"/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10698318" y="3170749"/>
            <a:ext cx="939090" cy="1209531"/>
            <a:chOff x="6237762" y="2708231"/>
            <a:chExt cx="939090" cy="1209531"/>
          </a:xfrm>
        </p:grpSpPr>
        <p:grpSp>
          <p:nvGrpSpPr>
            <p:cNvPr id="12" name="组合 11"/>
            <p:cNvGrpSpPr/>
            <p:nvPr/>
          </p:nvGrpSpPr>
          <p:grpSpPr>
            <a:xfrm>
              <a:off x="6264766" y="2963657"/>
              <a:ext cx="912086" cy="954105"/>
              <a:chOff x="3842842" y="2963657"/>
              <a:chExt cx="912086" cy="954105"/>
            </a:xfrm>
          </p:grpSpPr>
          <p:sp>
            <p:nvSpPr>
              <p:cNvPr id="14" name="椭圆 13"/>
              <p:cNvSpPr/>
              <p:nvPr/>
            </p:nvSpPr>
            <p:spPr>
              <a:xfrm>
                <a:off x="3842842" y="2963657"/>
                <a:ext cx="912086" cy="912086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矩形 14"/>
              <p:cNvSpPr/>
              <p:nvPr/>
            </p:nvSpPr>
            <p:spPr>
              <a:xfrm>
                <a:off x="4114912" y="3456097"/>
                <a:ext cx="572464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kumimoji="1" lang="en-US" altLang="zh-CN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C</a:t>
                </a:r>
                <a:endParaRPr lang="zh-CN" altLang="en-US" sz="2400" dirty="0"/>
              </a:p>
            </p:txBody>
          </p:sp>
        </p:grpSp>
        <p:pic>
          <p:nvPicPr>
            <p:cNvPr id="13" name="图片 1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37762" y="2708231"/>
              <a:ext cx="871538" cy="8715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6" name="组合 15"/>
          <p:cNvGrpSpPr/>
          <p:nvPr/>
        </p:nvGrpSpPr>
        <p:grpSpPr>
          <a:xfrm>
            <a:off x="8726477" y="1776766"/>
            <a:ext cx="912086" cy="1091903"/>
            <a:chOff x="5650234" y="4141858"/>
            <a:chExt cx="912086" cy="1091903"/>
          </a:xfrm>
        </p:grpSpPr>
        <p:grpSp>
          <p:nvGrpSpPr>
            <p:cNvPr id="17" name="组合 16"/>
            <p:cNvGrpSpPr/>
            <p:nvPr/>
          </p:nvGrpSpPr>
          <p:grpSpPr>
            <a:xfrm>
              <a:off x="5650234" y="4279656"/>
              <a:ext cx="912086" cy="954105"/>
              <a:chOff x="3842842" y="2963657"/>
              <a:chExt cx="912086" cy="954105"/>
            </a:xfrm>
          </p:grpSpPr>
          <p:sp>
            <p:nvSpPr>
              <p:cNvPr id="19" name="椭圆 18"/>
              <p:cNvSpPr/>
              <p:nvPr/>
            </p:nvSpPr>
            <p:spPr>
              <a:xfrm>
                <a:off x="3842842" y="2963657"/>
                <a:ext cx="912086" cy="912086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矩形 19"/>
              <p:cNvSpPr/>
              <p:nvPr/>
            </p:nvSpPr>
            <p:spPr>
              <a:xfrm>
                <a:off x="4114912" y="3456097"/>
                <a:ext cx="572464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kumimoji="1" lang="en-US" altLang="zh-CN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C</a:t>
                </a:r>
                <a:endParaRPr lang="zh-CN" altLang="en-US" sz="2400" dirty="0"/>
              </a:p>
            </p:txBody>
          </p:sp>
        </p:grpSp>
        <p:pic>
          <p:nvPicPr>
            <p:cNvPr id="18" name="Picture 777" descr="access_point_stylized_small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98992" y="4141858"/>
              <a:ext cx="709126" cy="5882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1" name="组合 20"/>
          <p:cNvGrpSpPr/>
          <p:nvPr/>
        </p:nvGrpSpPr>
        <p:grpSpPr>
          <a:xfrm>
            <a:off x="8686001" y="4928203"/>
            <a:ext cx="945862" cy="1054850"/>
            <a:chOff x="3202826" y="4655129"/>
            <a:chExt cx="945862" cy="1054850"/>
          </a:xfrm>
        </p:grpSpPr>
        <p:grpSp>
          <p:nvGrpSpPr>
            <p:cNvPr id="22" name="组合 21"/>
            <p:cNvGrpSpPr/>
            <p:nvPr/>
          </p:nvGrpSpPr>
          <p:grpSpPr>
            <a:xfrm>
              <a:off x="3202826" y="4755874"/>
              <a:ext cx="912086" cy="954105"/>
              <a:chOff x="3842842" y="2963657"/>
              <a:chExt cx="912086" cy="954105"/>
            </a:xfrm>
          </p:grpSpPr>
          <p:sp>
            <p:nvSpPr>
              <p:cNvPr id="24" name="椭圆 23"/>
              <p:cNvSpPr/>
              <p:nvPr/>
            </p:nvSpPr>
            <p:spPr>
              <a:xfrm>
                <a:off x="3842842" y="2963657"/>
                <a:ext cx="912086" cy="912086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" name="矩形 24"/>
              <p:cNvSpPr/>
              <p:nvPr/>
            </p:nvSpPr>
            <p:spPr>
              <a:xfrm>
                <a:off x="4114912" y="3456097"/>
                <a:ext cx="572464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kumimoji="1" lang="en-US" altLang="zh-CN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C</a:t>
                </a:r>
                <a:endParaRPr lang="zh-CN" altLang="en-US" sz="2400" dirty="0"/>
              </a:p>
            </p:txBody>
          </p:sp>
        </p:grpSp>
        <p:pic>
          <p:nvPicPr>
            <p:cNvPr id="23" name="图片 129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50003" y="4655129"/>
              <a:ext cx="898685" cy="6396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6" name="组合 25"/>
          <p:cNvGrpSpPr/>
          <p:nvPr/>
        </p:nvGrpSpPr>
        <p:grpSpPr>
          <a:xfrm>
            <a:off x="6794927" y="3136639"/>
            <a:ext cx="950653" cy="1287880"/>
            <a:chOff x="1315981" y="3960434"/>
            <a:chExt cx="950653" cy="1287880"/>
          </a:xfrm>
        </p:grpSpPr>
        <p:grpSp>
          <p:nvGrpSpPr>
            <p:cNvPr id="27" name="组合 26"/>
            <p:cNvGrpSpPr/>
            <p:nvPr/>
          </p:nvGrpSpPr>
          <p:grpSpPr>
            <a:xfrm>
              <a:off x="1335265" y="4294209"/>
              <a:ext cx="912086" cy="954105"/>
              <a:chOff x="3842842" y="2963657"/>
              <a:chExt cx="912086" cy="954105"/>
            </a:xfrm>
          </p:grpSpPr>
          <p:sp>
            <p:nvSpPr>
              <p:cNvPr id="29" name="椭圆 28"/>
              <p:cNvSpPr/>
              <p:nvPr/>
            </p:nvSpPr>
            <p:spPr>
              <a:xfrm>
                <a:off x="3842842" y="2963657"/>
                <a:ext cx="912086" cy="912086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" name="矩形 29"/>
              <p:cNvSpPr/>
              <p:nvPr/>
            </p:nvSpPr>
            <p:spPr>
              <a:xfrm>
                <a:off x="4114912" y="3456097"/>
                <a:ext cx="572464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kumimoji="1" lang="en-US" altLang="zh-CN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C</a:t>
                </a:r>
                <a:endParaRPr lang="zh-CN" altLang="en-US" sz="2400" dirty="0"/>
              </a:p>
            </p:txBody>
          </p:sp>
        </p:grpSp>
        <p:pic>
          <p:nvPicPr>
            <p:cNvPr id="28" name="图片 152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15981" y="3960434"/>
              <a:ext cx="950653" cy="9510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cxnSp>
        <p:nvCxnSpPr>
          <p:cNvPr id="31" name="直接箭头连接符 30"/>
          <p:cNvCxnSpPr/>
          <p:nvPr/>
        </p:nvCxnSpPr>
        <p:spPr>
          <a:xfrm flipV="1">
            <a:off x="9666938" y="3905303"/>
            <a:ext cx="1031380" cy="1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37"/>
          <p:cNvCxnSpPr/>
          <p:nvPr/>
        </p:nvCxnSpPr>
        <p:spPr>
          <a:xfrm flipV="1">
            <a:off x="9178867" y="2798332"/>
            <a:ext cx="0" cy="473596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箭头连接符 39"/>
          <p:cNvCxnSpPr/>
          <p:nvPr/>
        </p:nvCxnSpPr>
        <p:spPr>
          <a:xfrm flipH="1">
            <a:off x="7736571" y="3918615"/>
            <a:ext cx="961326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箭头连接符 41"/>
          <p:cNvCxnSpPr/>
          <p:nvPr/>
        </p:nvCxnSpPr>
        <p:spPr>
          <a:xfrm>
            <a:off x="9142044" y="4380280"/>
            <a:ext cx="0" cy="712082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箭头连接符 45"/>
          <p:cNvCxnSpPr/>
          <p:nvPr/>
        </p:nvCxnSpPr>
        <p:spPr>
          <a:xfrm>
            <a:off x="9843081" y="2530440"/>
            <a:ext cx="1012768" cy="72939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箭头连接符 48"/>
          <p:cNvCxnSpPr/>
          <p:nvPr/>
        </p:nvCxnSpPr>
        <p:spPr>
          <a:xfrm flipH="1" flipV="1">
            <a:off x="9699935" y="2706793"/>
            <a:ext cx="965385" cy="719382"/>
          </a:xfrm>
          <a:prstGeom prst="straightConnector1">
            <a:avLst/>
          </a:prstGeom>
          <a:ln w="38100">
            <a:solidFill>
              <a:srgbClr val="009FF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 Box 79"/>
          <p:cNvSpPr txBox="1">
            <a:spLocks noChangeArrowheads="1"/>
          </p:cNvSpPr>
          <p:nvPr/>
        </p:nvSpPr>
        <p:spPr bwMode="auto">
          <a:xfrm>
            <a:off x="732344" y="2530440"/>
            <a:ext cx="5557528" cy="1134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kumimoji="1"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那混合体系结构自然而然就是</a:t>
            </a:r>
            <a:r>
              <a:rPr kumimoji="1"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C/S</a:t>
            </a:r>
            <a:r>
              <a:rPr kumimoji="1"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体系结构和</a:t>
            </a:r>
            <a:r>
              <a:rPr kumimoji="1"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P2P</a:t>
            </a:r>
            <a:r>
              <a:rPr kumimoji="1"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体系结构的混合体喽。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/>
          <p:cNvGrpSpPr/>
          <p:nvPr/>
        </p:nvGrpSpPr>
        <p:grpSpPr>
          <a:xfrm>
            <a:off x="430213" y="0"/>
            <a:ext cx="10258107" cy="1428590"/>
            <a:chOff x="551030" y="-368704"/>
            <a:chExt cx="10258107" cy="1428590"/>
          </a:xfrm>
        </p:grpSpPr>
        <p:grpSp>
          <p:nvGrpSpPr>
            <p:cNvPr id="29" name="组合 28"/>
            <p:cNvGrpSpPr/>
            <p:nvPr/>
          </p:nvGrpSpPr>
          <p:grpSpPr>
            <a:xfrm>
              <a:off x="1201631" y="303926"/>
              <a:ext cx="9607506" cy="755960"/>
              <a:chOff x="1839058" y="967770"/>
              <a:chExt cx="9607506" cy="755960"/>
            </a:xfrm>
          </p:grpSpPr>
          <p:sp>
            <p:nvSpPr>
              <p:cNvPr id="31" name="矩形: 圆角 30"/>
              <p:cNvSpPr/>
              <p:nvPr/>
            </p:nvSpPr>
            <p:spPr>
              <a:xfrm>
                <a:off x="1839058" y="967770"/>
                <a:ext cx="9363666" cy="755960"/>
              </a:xfrm>
              <a:prstGeom prst="roundRect">
                <a:avLst>
                  <a:gd name="adj" fmla="val 50000"/>
                </a:avLst>
              </a:prstGeom>
              <a:solidFill>
                <a:srgbClr val="009FF6"/>
              </a:solidFill>
              <a:ln>
                <a:solidFill>
                  <a:schemeClr val="bg1"/>
                </a:solidFill>
              </a:ln>
              <a:effectLst>
                <a:outerShdw blurRad="63500" sx="101000" sy="101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solidFill>
                    <a:srgbClr val="00A3F8"/>
                  </a:solidFill>
                </a:endParaRPr>
              </a:p>
            </p:txBody>
          </p:sp>
          <p:sp>
            <p:nvSpPr>
              <p:cNvPr id="32" name="文本框 31"/>
              <p:cNvSpPr txBox="1"/>
              <p:nvPr/>
            </p:nvSpPr>
            <p:spPr>
              <a:xfrm>
                <a:off x="2786093" y="1009435"/>
                <a:ext cx="866047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3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网络应用会涉及到多个组成部分的交互</a:t>
                </a:r>
              </a:p>
            </p:txBody>
          </p:sp>
        </p:grpSp>
        <p:pic>
          <p:nvPicPr>
            <p:cNvPr id="30" name="图片 29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111"/>
            <a:stretch>
              <a:fillRect/>
            </a:stretch>
          </p:blipFill>
          <p:spPr>
            <a:xfrm>
              <a:off x="551030" y="-368704"/>
              <a:ext cx="1607162" cy="1428589"/>
            </a:xfrm>
            <a:prstGeom prst="rect">
              <a:avLst/>
            </a:prstGeom>
          </p:spPr>
        </p:pic>
      </p:grpSp>
      <p:grpSp>
        <p:nvGrpSpPr>
          <p:cNvPr id="37" name="组合 36"/>
          <p:cNvGrpSpPr/>
          <p:nvPr/>
        </p:nvGrpSpPr>
        <p:grpSpPr>
          <a:xfrm>
            <a:off x="1353895" y="2131629"/>
            <a:ext cx="10316329" cy="1688860"/>
            <a:chOff x="1403750" y="3494650"/>
            <a:chExt cx="10316329" cy="1688860"/>
          </a:xfrm>
        </p:grpSpPr>
        <p:grpSp>
          <p:nvGrpSpPr>
            <p:cNvPr id="38" name="组合 37"/>
            <p:cNvGrpSpPr/>
            <p:nvPr/>
          </p:nvGrpSpPr>
          <p:grpSpPr>
            <a:xfrm>
              <a:off x="1403750" y="3593123"/>
              <a:ext cx="490436" cy="476221"/>
              <a:chOff x="1403750" y="3593123"/>
              <a:chExt cx="808892" cy="785446"/>
            </a:xfrm>
          </p:grpSpPr>
          <p:sp>
            <p:nvSpPr>
              <p:cNvPr id="40" name="对话气泡: 椭圆形 39"/>
              <p:cNvSpPr/>
              <p:nvPr/>
            </p:nvSpPr>
            <p:spPr>
              <a:xfrm>
                <a:off x="1403750" y="3593123"/>
                <a:ext cx="808892" cy="785446"/>
              </a:xfrm>
              <a:prstGeom prst="wedgeEllipseCallout">
                <a:avLst>
                  <a:gd name="adj1" fmla="val 66124"/>
                  <a:gd name="adj2" fmla="val 2799"/>
                </a:avLst>
              </a:prstGeom>
              <a:solidFill>
                <a:srgbClr val="009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endParaRPr lang="zh-CN" altLang="en-US"/>
              </a:p>
            </p:txBody>
          </p:sp>
          <p:sp>
            <p:nvSpPr>
              <p:cNvPr id="56" name="round-web-cam_17861"/>
              <p:cNvSpPr>
                <a:spLocks noChangeAspect="1"/>
              </p:cNvSpPr>
              <p:nvPr/>
            </p:nvSpPr>
            <p:spPr bwMode="auto">
              <a:xfrm>
                <a:off x="1567764" y="3705353"/>
                <a:ext cx="480863" cy="560986"/>
              </a:xfrm>
              <a:custGeom>
                <a:avLst/>
                <a:gdLst>
                  <a:gd name="connsiteX0" fmla="*/ 382866 w 517527"/>
                  <a:gd name="connsiteY0" fmla="*/ 485037 h 603758"/>
                  <a:gd name="connsiteX1" fmla="*/ 258763 w 517527"/>
                  <a:gd name="connsiteY1" fmla="*/ 516800 h 603758"/>
                  <a:gd name="connsiteX2" fmla="*/ 136617 w 517527"/>
                  <a:gd name="connsiteY2" fmla="*/ 486079 h 603758"/>
                  <a:gd name="connsiteX3" fmla="*/ 81214 w 517527"/>
                  <a:gd name="connsiteY3" fmla="*/ 525522 h 603758"/>
                  <a:gd name="connsiteX4" fmla="*/ 261371 w 517527"/>
                  <a:gd name="connsiteY4" fmla="*/ 581888 h 603758"/>
                  <a:gd name="connsiteX5" fmla="*/ 441658 w 517527"/>
                  <a:gd name="connsiteY5" fmla="*/ 525522 h 603758"/>
                  <a:gd name="connsiteX6" fmla="*/ 382866 w 517527"/>
                  <a:gd name="connsiteY6" fmla="*/ 485037 h 603758"/>
                  <a:gd name="connsiteX7" fmla="*/ 258870 w 517527"/>
                  <a:gd name="connsiteY7" fmla="*/ 184740 h 603758"/>
                  <a:gd name="connsiteX8" fmla="*/ 332717 w 517527"/>
                  <a:gd name="connsiteY8" fmla="*/ 258481 h 603758"/>
                  <a:gd name="connsiteX9" fmla="*/ 258870 w 517527"/>
                  <a:gd name="connsiteY9" fmla="*/ 332222 h 603758"/>
                  <a:gd name="connsiteX10" fmla="*/ 185023 w 517527"/>
                  <a:gd name="connsiteY10" fmla="*/ 258481 h 603758"/>
                  <a:gd name="connsiteX11" fmla="*/ 258870 w 517527"/>
                  <a:gd name="connsiteY11" fmla="*/ 184740 h 603758"/>
                  <a:gd name="connsiteX12" fmla="*/ 258763 w 517527"/>
                  <a:gd name="connsiteY12" fmla="*/ 147620 h 603758"/>
                  <a:gd name="connsiteX13" fmla="*/ 147697 w 517527"/>
                  <a:gd name="connsiteY13" fmla="*/ 258400 h 603758"/>
                  <a:gd name="connsiteX14" fmla="*/ 258763 w 517527"/>
                  <a:gd name="connsiteY14" fmla="*/ 369310 h 603758"/>
                  <a:gd name="connsiteX15" fmla="*/ 369830 w 517527"/>
                  <a:gd name="connsiteY15" fmla="*/ 258400 h 603758"/>
                  <a:gd name="connsiteX16" fmla="*/ 258763 w 517527"/>
                  <a:gd name="connsiteY16" fmla="*/ 147620 h 603758"/>
                  <a:gd name="connsiteX17" fmla="*/ 258112 w 517527"/>
                  <a:gd name="connsiteY17" fmla="*/ 80189 h 603758"/>
                  <a:gd name="connsiteX18" fmla="*/ 236342 w 517527"/>
                  <a:gd name="connsiteY18" fmla="*/ 102058 h 603758"/>
                  <a:gd name="connsiteX19" fmla="*/ 258112 w 517527"/>
                  <a:gd name="connsiteY19" fmla="*/ 123798 h 603758"/>
                  <a:gd name="connsiteX20" fmla="*/ 280012 w 517527"/>
                  <a:gd name="connsiteY20" fmla="*/ 102058 h 603758"/>
                  <a:gd name="connsiteX21" fmla="*/ 258112 w 517527"/>
                  <a:gd name="connsiteY21" fmla="*/ 80189 h 603758"/>
                  <a:gd name="connsiteX22" fmla="*/ 258763 w 517527"/>
                  <a:gd name="connsiteY22" fmla="*/ 0 h 603758"/>
                  <a:gd name="connsiteX23" fmla="*/ 517527 w 517527"/>
                  <a:gd name="connsiteY23" fmla="*/ 258400 h 603758"/>
                  <a:gd name="connsiteX24" fmla="*/ 406852 w 517527"/>
                  <a:gd name="connsiteY24" fmla="*/ 470197 h 603758"/>
                  <a:gd name="connsiteX25" fmla="*/ 463428 w 517527"/>
                  <a:gd name="connsiteY25" fmla="*/ 525522 h 603758"/>
                  <a:gd name="connsiteX26" fmla="*/ 261371 w 517527"/>
                  <a:gd name="connsiteY26" fmla="*/ 603758 h 603758"/>
                  <a:gd name="connsiteX27" fmla="*/ 59314 w 517527"/>
                  <a:gd name="connsiteY27" fmla="*/ 525522 h 603758"/>
                  <a:gd name="connsiteX28" fmla="*/ 112631 w 517527"/>
                  <a:gd name="connsiteY28" fmla="*/ 471499 h 603758"/>
                  <a:gd name="connsiteX29" fmla="*/ 0 w 517527"/>
                  <a:gd name="connsiteY29" fmla="*/ 258400 h 603758"/>
                  <a:gd name="connsiteX30" fmla="*/ 258763 w 517527"/>
                  <a:gd name="connsiteY30" fmla="*/ 0 h 603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517527" h="603758">
                    <a:moveTo>
                      <a:pt x="382866" y="485037"/>
                    </a:moveTo>
                    <a:cubicBezTo>
                      <a:pt x="345974" y="505345"/>
                      <a:pt x="303737" y="516800"/>
                      <a:pt x="258763" y="516800"/>
                    </a:cubicBezTo>
                    <a:cubicBezTo>
                      <a:pt x="214572" y="516800"/>
                      <a:pt x="172987" y="505735"/>
                      <a:pt x="136617" y="486079"/>
                    </a:cubicBezTo>
                    <a:cubicBezTo>
                      <a:pt x="102463" y="497013"/>
                      <a:pt x="81214" y="511984"/>
                      <a:pt x="81214" y="525522"/>
                    </a:cubicBezTo>
                    <a:cubicBezTo>
                      <a:pt x="81214" y="549084"/>
                      <a:pt x="149783" y="581888"/>
                      <a:pt x="261371" y="581888"/>
                    </a:cubicBezTo>
                    <a:cubicBezTo>
                      <a:pt x="373089" y="581888"/>
                      <a:pt x="441658" y="549084"/>
                      <a:pt x="441658" y="525522"/>
                    </a:cubicBezTo>
                    <a:cubicBezTo>
                      <a:pt x="441658" y="511593"/>
                      <a:pt x="418584" y="495972"/>
                      <a:pt x="382866" y="485037"/>
                    </a:cubicBezTo>
                    <a:close/>
                    <a:moveTo>
                      <a:pt x="258870" y="184740"/>
                    </a:moveTo>
                    <a:cubicBezTo>
                      <a:pt x="299655" y="184740"/>
                      <a:pt x="332717" y="217755"/>
                      <a:pt x="332717" y="258481"/>
                    </a:cubicBezTo>
                    <a:cubicBezTo>
                      <a:pt x="332717" y="299207"/>
                      <a:pt x="299655" y="332222"/>
                      <a:pt x="258870" y="332222"/>
                    </a:cubicBezTo>
                    <a:cubicBezTo>
                      <a:pt x="218085" y="332222"/>
                      <a:pt x="185023" y="299207"/>
                      <a:pt x="185023" y="258481"/>
                    </a:cubicBezTo>
                    <a:cubicBezTo>
                      <a:pt x="185023" y="217755"/>
                      <a:pt x="218085" y="184740"/>
                      <a:pt x="258870" y="184740"/>
                    </a:cubicBezTo>
                    <a:close/>
                    <a:moveTo>
                      <a:pt x="258763" y="147620"/>
                    </a:moveTo>
                    <a:cubicBezTo>
                      <a:pt x="197495" y="147620"/>
                      <a:pt x="147697" y="197347"/>
                      <a:pt x="147697" y="258400"/>
                    </a:cubicBezTo>
                    <a:cubicBezTo>
                      <a:pt x="147697" y="319583"/>
                      <a:pt x="197495" y="369310"/>
                      <a:pt x="258763" y="369310"/>
                    </a:cubicBezTo>
                    <a:cubicBezTo>
                      <a:pt x="320032" y="369310"/>
                      <a:pt x="369830" y="319453"/>
                      <a:pt x="369830" y="258400"/>
                    </a:cubicBezTo>
                    <a:cubicBezTo>
                      <a:pt x="369830" y="197347"/>
                      <a:pt x="320032" y="147620"/>
                      <a:pt x="258763" y="147620"/>
                    </a:cubicBezTo>
                    <a:close/>
                    <a:moveTo>
                      <a:pt x="258112" y="80189"/>
                    </a:moveTo>
                    <a:cubicBezTo>
                      <a:pt x="246119" y="80189"/>
                      <a:pt x="236342" y="89952"/>
                      <a:pt x="236342" y="102058"/>
                    </a:cubicBezTo>
                    <a:cubicBezTo>
                      <a:pt x="236342" y="114034"/>
                      <a:pt x="246119" y="123798"/>
                      <a:pt x="258112" y="123798"/>
                    </a:cubicBezTo>
                    <a:cubicBezTo>
                      <a:pt x="270235" y="123798"/>
                      <a:pt x="280012" y="114034"/>
                      <a:pt x="280012" y="102058"/>
                    </a:cubicBezTo>
                    <a:cubicBezTo>
                      <a:pt x="280012" y="89952"/>
                      <a:pt x="270235" y="80189"/>
                      <a:pt x="258112" y="80189"/>
                    </a:cubicBezTo>
                    <a:close/>
                    <a:moveTo>
                      <a:pt x="258763" y="0"/>
                    </a:moveTo>
                    <a:cubicBezTo>
                      <a:pt x="401507" y="0"/>
                      <a:pt x="517527" y="115857"/>
                      <a:pt x="517527" y="258400"/>
                    </a:cubicBezTo>
                    <a:cubicBezTo>
                      <a:pt x="517527" y="346009"/>
                      <a:pt x="473726" y="423464"/>
                      <a:pt x="406852" y="470197"/>
                    </a:cubicBezTo>
                    <a:cubicBezTo>
                      <a:pt x="443483" y="484386"/>
                      <a:pt x="463428" y="503652"/>
                      <a:pt x="463428" y="525522"/>
                    </a:cubicBezTo>
                    <a:cubicBezTo>
                      <a:pt x="463428" y="576291"/>
                      <a:pt x="359401" y="603758"/>
                      <a:pt x="261371" y="603758"/>
                    </a:cubicBezTo>
                    <a:cubicBezTo>
                      <a:pt x="163471" y="603758"/>
                      <a:pt x="59314" y="576291"/>
                      <a:pt x="59314" y="525522"/>
                    </a:cubicBezTo>
                    <a:cubicBezTo>
                      <a:pt x="59314" y="504434"/>
                      <a:pt x="78085" y="485688"/>
                      <a:pt x="112631" y="471499"/>
                    </a:cubicBezTo>
                    <a:cubicBezTo>
                      <a:pt x="44713" y="424896"/>
                      <a:pt x="0" y="346790"/>
                      <a:pt x="0" y="258400"/>
                    </a:cubicBezTo>
                    <a:cubicBezTo>
                      <a:pt x="0" y="115857"/>
                      <a:pt x="116020" y="0"/>
                      <a:pt x="25876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</p:sp>
        </p:grpSp>
        <p:sp>
          <p:nvSpPr>
            <p:cNvPr id="39" name="Text Box 79"/>
            <p:cNvSpPr txBox="1">
              <a:spLocks noChangeArrowheads="1"/>
            </p:cNvSpPr>
            <p:nvPr/>
          </p:nvSpPr>
          <p:spPr bwMode="auto">
            <a:xfrm>
              <a:off x="1985931" y="3494650"/>
              <a:ext cx="9734148" cy="16888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kumimoji="1"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同一台主机上的进程之间通信的规则，由操作系统制定，和计算机网络无关，本课程就不讨论了。需要了解的，请回头看看</a:t>
              </a:r>
              <a:r>
                <a:rPr kumimoji="1"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《</a:t>
              </a:r>
              <a:r>
                <a:rPr kumimoji="1"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操作系统原理</a:t>
              </a:r>
              <a:r>
                <a:rPr kumimoji="1"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》</a:t>
              </a:r>
              <a:r>
                <a:rPr kumimoji="1"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及相关书籍。</a:t>
              </a:r>
            </a:p>
          </p:txBody>
        </p:sp>
      </p:grpSp>
      <p:grpSp>
        <p:nvGrpSpPr>
          <p:cNvPr id="57" name="组合 56"/>
          <p:cNvGrpSpPr/>
          <p:nvPr/>
        </p:nvGrpSpPr>
        <p:grpSpPr>
          <a:xfrm>
            <a:off x="1369393" y="4448689"/>
            <a:ext cx="10300831" cy="1134862"/>
            <a:chOff x="1403750" y="3494649"/>
            <a:chExt cx="10300831" cy="1134862"/>
          </a:xfrm>
        </p:grpSpPr>
        <p:grpSp>
          <p:nvGrpSpPr>
            <p:cNvPr id="58" name="组合 57"/>
            <p:cNvGrpSpPr/>
            <p:nvPr/>
          </p:nvGrpSpPr>
          <p:grpSpPr>
            <a:xfrm>
              <a:off x="1403750" y="3593123"/>
              <a:ext cx="490436" cy="476221"/>
              <a:chOff x="1403750" y="3593123"/>
              <a:chExt cx="808892" cy="785446"/>
            </a:xfrm>
          </p:grpSpPr>
          <p:sp>
            <p:nvSpPr>
              <p:cNvPr id="60" name="对话气泡: 椭圆形 59"/>
              <p:cNvSpPr/>
              <p:nvPr/>
            </p:nvSpPr>
            <p:spPr>
              <a:xfrm>
                <a:off x="1403750" y="3593123"/>
                <a:ext cx="808892" cy="785446"/>
              </a:xfrm>
              <a:prstGeom prst="wedgeEllipseCallout">
                <a:avLst>
                  <a:gd name="adj1" fmla="val 66124"/>
                  <a:gd name="adj2" fmla="val 2799"/>
                </a:avLst>
              </a:prstGeom>
              <a:solidFill>
                <a:srgbClr val="009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endParaRPr lang="zh-CN" altLang="en-US"/>
              </a:p>
            </p:txBody>
          </p:sp>
          <p:sp>
            <p:nvSpPr>
              <p:cNvPr id="61" name="round-web-cam_17861"/>
              <p:cNvSpPr>
                <a:spLocks noChangeAspect="1"/>
              </p:cNvSpPr>
              <p:nvPr/>
            </p:nvSpPr>
            <p:spPr bwMode="auto">
              <a:xfrm>
                <a:off x="1567764" y="3705353"/>
                <a:ext cx="480863" cy="560986"/>
              </a:xfrm>
              <a:custGeom>
                <a:avLst/>
                <a:gdLst>
                  <a:gd name="connsiteX0" fmla="*/ 382866 w 517527"/>
                  <a:gd name="connsiteY0" fmla="*/ 485037 h 603758"/>
                  <a:gd name="connsiteX1" fmla="*/ 258763 w 517527"/>
                  <a:gd name="connsiteY1" fmla="*/ 516800 h 603758"/>
                  <a:gd name="connsiteX2" fmla="*/ 136617 w 517527"/>
                  <a:gd name="connsiteY2" fmla="*/ 486079 h 603758"/>
                  <a:gd name="connsiteX3" fmla="*/ 81214 w 517527"/>
                  <a:gd name="connsiteY3" fmla="*/ 525522 h 603758"/>
                  <a:gd name="connsiteX4" fmla="*/ 261371 w 517527"/>
                  <a:gd name="connsiteY4" fmla="*/ 581888 h 603758"/>
                  <a:gd name="connsiteX5" fmla="*/ 441658 w 517527"/>
                  <a:gd name="connsiteY5" fmla="*/ 525522 h 603758"/>
                  <a:gd name="connsiteX6" fmla="*/ 382866 w 517527"/>
                  <a:gd name="connsiteY6" fmla="*/ 485037 h 603758"/>
                  <a:gd name="connsiteX7" fmla="*/ 258870 w 517527"/>
                  <a:gd name="connsiteY7" fmla="*/ 184740 h 603758"/>
                  <a:gd name="connsiteX8" fmla="*/ 332717 w 517527"/>
                  <a:gd name="connsiteY8" fmla="*/ 258481 h 603758"/>
                  <a:gd name="connsiteX9" fmla="*/ 258870 w 517527"/>
                  <a:gd name="connsiteY9" fmla="*/ 332222 h 603758"/>
                  <a:gd name="connsiteX10" fmla="*/ 185023 w 517527"/>
                  <a:gd name="connsiteY10" fmla="*/ 258481 h 603758"/>
                  <a:gd name="connsiteX11" fmla="*/ 258870 w 517527"/>
                  <a:gd name="connsiteY11" fmla="*/ 184740 h 603758"/>
                  <a:gd name="connsiteX12" fmla="*/ 258763 w 517527"/>
                  <a:gd name="connsiteY12" fmla="*/ 147620 h 603758"/>
                  <a:gd name="connsiteX13" fmla="*/ 147697 w 517527"/>
                  <a:gd name="connsiteY13" fmla="*/ 258400 h 603758"/>
                  <a:gd name="connsiteX14" fmla="*/ 258763 w 517527"/>
                  <a:gd name="connsiteY14" fmla="*/ 369310 h 603758"/>
                  <a:gd name="connsiteX15" fmla="*/ 369830 w 517527"/>
                  <a:gd name="connsiteY15" fmla="*/ 258400 h 603758"/>
                  <a:gd name="connsiteX16" fmla="*/ 258763 w 517527"/>
                  <a:gd name="connsiteY16" fmla="*/ 147620 h 603758"/>
                  <a:gd name="connsiteX17" fmla="*/ 258112 w 517527"/>
                  <a:gd name="connsiteY17" fmla="*/ 80189 h 603758"/>
                  <a:gd name="connsiteX18" fmla="*/ 236342 w 517527"/>
                  <a:gd name="connsiteY18" fmla="*/ 102058 h 603758"/>
                  <a:gd name="connsiteX19" fmla="*/ 258112 w 517527"/>
                  <a:gd name="connsiteY19" fmla="*/ 123798 h 603758"/>
                  <a:gd name="connsiteX20" fmla="*/ 280012 w 517527"/>
                  <a:gd name="connsiteY20" fmla="*/ 102058 h 603758"/>
                  <a:gd name="connsiteX21" fmla="*/ 258112 w 517527"/>
                  <a:gd name="connsiteY21" fmla="*/ 80189 h 603758"/>
                  <a:gd name="connsiteX22" fmla="*/ 258763 w 517527"/>
                  <a:gd name="connsiteY22" fmla="*/ 0 h 603758"/>
                  <a:gd name="connsiteX23" fmla="*/ 517527 w 517527"/>
                  <a:gd name="connsiteY23" fmla="*/ 258400 h 603758"/>
                  <a:gd name="connsiteX24" fmla="*/ 406852 w 517527"/>
                  <a:gd name="connsiteY24" fmla="*/ 470197 h 603758"/>
                  <a:gd name="connsiteX25" fmla="*/ 463428 w 517527"/>
                  <a:gd name="connsiteY25" fmla="*/ 525522 h 603758"/>
                  <a:gd name="connsiteX26" fmla="*/ 261371 w 517527"/>
                  <a:gd name="connsiteY26" fmla="*/ 603758 h 603758"/>
                  <a:gd name="connsiteX27" fmla="*/ 59314 w 517527"/>
                  <a:gd name="connsiteY27" fmla="*/ 525522 h 603758"/>
                  <a:gd name="connsiteX28" fmla="*/ 112631 w 517527"/>
                  <a:gd name="connsiteY28" fmla="*/ 471499 h 603758"/>
                  <a:gd name="connsiteX29" fmla="*/ 0 w 517527"/>
                  <a:gd name="connsiteY29" fmla="*/ 258400 h 603758"/>
                  <a:gd name="connsiteX30" fmla="*/ 258763 w 517527"/>
                  <a:gd name="connsiteY30" fmla="*/ 0 h 603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517527" h="603758">
                    <a:moveTo>
                      <a:pt x="382866" y="485037"/>
                    </a:moveTo>
                    <a:cubicBezTo>
                      <a:pt x="345974" y="505345"/>
                      <a:pt x="303737" y="516800"/>
                      <a:pt x="258763" y="516800"/>
                    </a:cubicBezTo>
                    <a:cubicBezTo>
                      <a:pt x="214572" y="516800"/>
                      <a:pt x="172987" y="505735"/>
                      <a:pt x="136617" y="486079"/>
                    </a:cubicBezTo>
                    <a:cubicBezTo>
                      <a:pt x="102463" y="497013"/>
                      <a:pt x="81214" y="511984"/>
                      <a:pt x="81214" y="525522"/>
                    </a:cubicBezTo>
                    <a:cubicBezTo>
                      <a:pt x="81214" y="549084"/>
                      <a:pt x="149783" y="581888"/>
                      <a:pt x="261371" y="581888"/>
                    </a:cubicBezTo>
                    <a:cubicBezTo>
                      <a:pt x="373089" y="581888"/>
                      <a:pt x="441658" y="549084"/>
                      <a:pt x="441658" y="525522"/>
                    </a:cubicBezTo>
                    <a:cubicBezTo>
                      <a:pt x="441658" y="511593"/>
                      <a:pt x="418584" y="495972"/>
                      <a:pt x="382866" y="485037"/>
                    </a:cubicBezTo>
                    <a:close/>
                    <a:moveTo>
                      <a:pt x="258870" y="184740"/>
                    </a:moveTo>
                    <a:cubicBezTo>
                      <a:pt x="299655" y="184740"/>
                      <a:pt x="332717" y="217755"/>
                      <a:pt x="332717" y="258481"/>
                    </a:cubicBezTo>
                    <a:cubicBezTo>
                      <a:pt x="332717" y="299207"/>
                      <a:pt x="299655" y="332222"/>
                      <a:pt x="258870" y="332222"/>
                    </a:cubicBezTo>
                    <a:cubicBezTo>
                      <a:pt x="218085" y="332222"/>
                      <a:pt x="185023" y="299207"/>
                      <a:pt x="185023" y="258481"/>
                    </a:cubicBezTo>
                    <a:cubicBezTo>
                      <a:pt x="185023" y="217755"/>
                      <a:pt x="218085" y="184740"/>
                      <a:pt x="258870" y="184740"/>
                    </a:cubicBezTo>
                    <a:close/>
                    <a:moveTo>
                      <a:pt x="258763" y="147620"/>
                    </a:moveTo>
                    <a:cubicBezTo>
                      <a:pt x="197495" y="147620"/>
                      <a:pt x="147697" y="197347"/>
                      <a:pt x="147697" y="258400"/>
                    </a:cubicBezTo>
                    <a:cubicBezTo>
                      <a:pt x="147697" y="319583"/>
                      <a:pt x="197495" y="369310"/>
                      <a:pt x="258763" y="369310"/>
                    </a:cubicBezTo>
                    <a:cubicBezTo>
                      <a:pt x="320032" y="369310"/>
                      <a:pt x="369830" y="319453"/>
                      <a:pt x="369830" y="258400"/>
                    </a:cubicBezTo>
                    <a:cubicBezTo>
                      <a:pt x="369830" y="197347"/>
                      <a:pt x="320032" y="147620"/>
                      <a:pt x="258763" y="147620"/>
                    </a:cubicBezTo>
                    <a:close/>
                    <a:moveTo>
                      <a:pt x="258112" y="80189"/>
                    </a:moveTo>
                    <a:cubicBezTo>
                      <a:pt x="246119" y="80189"/>
                      <a:pt x="236342" y="89952"/>
                      <a:pt x="236342" y="102058"/>
                    </a:cubicBezTo>
                    <a:cubicBezTo>
                      <a:pt x="236342" y="114034"/>
                      <a:pt x="246119" y="123798"/>
                      <a:pt x="258112" y="123798"/>
                    </a:cubicBezTo>
                    <a:cubicBezTo>
                      <a:pt x="270235" y="123798"/>
                      <a:pt x="280012" y="114034"/>
                      <a:pt x="280012" y="102058"/>
                    </a:cubicBezTo>
                    <a:cubicBezTo>
                      <a:pt x="280012" y="89952"/>
                      <a:pt x="270235" y="80189"/>
                      <a:pt x="258112" y="80189"/>
                    </a:cubicBezTo>
                    <a:close/>
                    <a:moveTo>
                      <a:pt x="258763" y="0"/>
                    </a:moveTo>
                    <a:cubicBezTo>
                      <a:pt x="401507" y="0"/>
                      <a:pt x="517527" y="115857"/>
                      <a:pt x="517527" y="258400"/>
                    </a:cubicBezTo>
                    <a:cubicBezTo>
                      <a:pt x="517527" y="346009"/>
                      <a:pt x="473726" y="423464"/>
                      <a:pt x="406852" y="470197"/>
                    </a:cubicBezTo>
                    <a:cubicBezTo>
                      <a:pt x="443483" y="484386"/>
                      <a:pt x="463428" y="503652"/>
                      <a:pt x="463428" y="525522"/>
                    </a:cubicBezTo>
                    <a:cubicBezTo>
                      <a:pt x="463428" y="576291"/>
                      <a:pt x="359401" y="603758"/>
                      <a:pt x="261371" y="603758"/>
                    </a:cubicBezTo>
                    <a:cubicBezTo>
                      <a:pt x="163471" y="603758"/>
                      <a:pt x="59314" y="576291"/>
                      <a:pt x="59314" y="525522"/>
                    </a:cubicBezTo>
                    <a:cubicBezTo>
                      <a:pt x="59314" y="504434"/>
                      <a:pt x="78085" y="485688"/>
                      <a:pt x="112631" y="471499"/>
                    </a:cubicBezTo>
                    <a:cubicBezTo>
                      <a:pt x="44713" y="424896"/>
                      <a:pt x="0" y="346790"/>
                      <a:pt x="0" y="258400"/>
                    </a:cubicBezTo>
                    <a:cubicBezTo>
                      <a:pt x="0" y="115857"/>
                      <a:pt x="116020" y="0"/>
                      <a:pt x="25876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</p:sp>
        </p:grpSp>
        <p:sp>
          <p:nvSpPr>
            <p:cNvPr id="59" name="Text Box 79"/>
            <p:cNvSpPr txBox="1">
              <a:spLocks noChangeArrowheads="1"/>
            </p:cNvSpPr>
            <p:nvPr/>
          </p:nvSpPr>
          <p:spPr bwMode="auto">
            <a:xfrm>
              <a:off x="1985931" y="3494649"/>
              <a:ext cx="9718650" cy="11348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kumimoji="1"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不同主机上的进程之间通信的规则，当然就和网络相关了，这套规则在计算机网络中，称之为“</a:t>
              </a:r>
              <a:r>
                <a:rPr kumimoji="1" lang="zh-CN" altLang="en-US" sz="2400" dirty="0">
                  <a:solidFill>
                    <a:srgbClr val="00A3F8"/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应用层协议</a:t>
              </a:r>
              <a:r>
                <a:rPr kumimoji="1"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”，也是本章重点讨论的内容。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/>
          <p:cNvGrpSpPr/>
          <p:nvPr/>
        </p:nvGrpSpPr>
        <p:grpSpPr>
          <a:xfrm>
            <a:off x="430213" y="0"/>
            <a:ext cx="6054993" cy="1428589"/>
            <a:chOff x="551030" y="-368704"/>
            <a:chExt cx="6054993" cy="1428589"/>
          </a:xfrm>
        </p:grpSpPr>
        <p:grpSp>
          <p:nvGrpSpPr>
            <p:cNvPr id="29" name="组合 28"/>
            <p:cNvGrpSpPr/>
            <p:nvPr/>
          </p:nvGrpSpPr>
          <p:grpSpPr>
            <a:xfrm>
              <a:off x="1201631" y="303925"/>
              <a:ext cx="5404392" cy="687997"/>
              <a:chOff x="1839058" y="967769"/>
              <a:chExt cx="5404392" cy="687997"/>
            </a:xfrm>
          </p:grpSpPr>
          <p:sp>
            <p:nvSpPr>
              <p:cNvPr id="31" name="矩形: 圆角 30"/>
              <p:cNvSpPr/>
              <p:nvPr/>
            </p:nvSpPr>
            <p:spPr>
              <a:xfrm>
                <a:off x="1839058" y="967769"/>
                <a:ext cx="5404392" cy="675443"/>
              </a:xfrm>
              <a:prstGeom prst="roundRect">
                <a:avLst>
                  <a:gd name="adj" fmla="val 50000"/>
                </a:avLst>
              </a:prstGeom>
              <a:solidFill>
                <a:srgbClr val="009FF6"/>
              </a:solidFill>
              <a:ln>
                <a:solidFill>
                  <a:schemeClr val="bg1"/>
                </a:solidFill>
              </a:ln>
              <a:effectLst>
                <a:outerShdw blurRad="63500" sx="101000" sy="101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solidFill>
                    <a:srgbClr val="00A3F8"/>
                  </a:solidFill>
                </a:endParaRPr>
              </a:p>
            </p:txBody>
          </p:sp>
          <p:sp>
            <p:nvSpPr>
              <p:cNvPr id="32" name="文本框 31"/>
              <p:cNvSpPr txBox="1"/>
              <p:nvPr/>
            </p:nvSpPr>
            <p:spPr>
              <a:xfrm>
                <a:off x="2786094" y="1009435"/>
                <a:ext cx="423227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3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应用层协议定义了</a:t>
                </a:r>
              </a:p>
            </p:txBody>
          </p:sp>
        </p:grpSp>
        <p:pic>
          <p:nvPicPr>
            <p:cNvPr id="30" name="图片 29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111"/>
            <a:stretch>
              <a:fillRect/>
            </a:stretch>
          </p:blipFill>
          <p:spPr>
            <a:xfrm>
              <a:off x="551030" y="-368704"/>
              <a:ext cx="1607162" cy="1428589"/>
            </a:xfrm>
            <a:prstGeom prst="rect">
              <a:avLst/>
            </a:prstGeom>
          </p:spPr>
        </p:pic>
      </p:grpSp>
      <p:grpSp>
        <p:nvGrpSpPr>
          <p:cNvPr id="41" name="组合 40"/>
          <p:cNvGrpSpPr/>
          <p:nvPr/>
        </p:nvGrpSpPr>
        <p:grpSpPr>
          <a:xfrm>
            <a:off x="967362" y="1746140"/>
            <a:ext cx="3336376" cy="549121"/>
            <a:chOff x="954099" y="4444876"/>
            <a:chExt cx="3336376" cy="549121"/>
          </a:xfrm>
        </p:grpSpPr>
        <p:grpSp>
          <p:nvGrpSpPr>
            <p:cNvPr id="42" name="组合 41"/>
            <p:cNvGrpSpPr/>
            <p:nvPr/>
          </p:nvGrpSpPr>
          <p:grpSpPr>
            <a:xfrm>
              <a:off x="954099" y="4444876"/>
              <a:ext cx="529471" cy="523220"/>
              <a:chOff x="737414" y="3164436"/>
              <a:chExt cx="1923001" cy="1900298"/>
            </a:xfrm>
          </p:grpSpPr>
          <p:sp>
            <p:nvSpPr>
              <p:cNvPr id="44" name="椭圆 43"/>
              <p:cNvSpPr/>
              <p:nvPr/>
            </p:nvSpPr>
            <p:spPr>
              <a:xfrm>
                <a:off x="737414" y="3164436"/>
                <a:ext cx="1900298" cy="1900298"/>
              </a:xfrm>
              <a:prstGeom prst="ellipse">
                <a:avLst/>
              </a:prstGeom>
              <a:solidFill>
                <a:srgbClr val="009FF6"/>
              </a:solidFill>
              <a:ln w="19050"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  <p:sp>
            <p:nvSpPr>
              <p:cNvPr id="45" name="Text Box 79"/>
              <p:cNvSpPr txBox="1">
                <a:spLocks noChangeArrowheads="1"/>
              </p:cNvSpPr>
              <p:nvPr/>
            </p:nvSpPr>
            <p:spPr bwMode="auto">
              <a:xfrm>
                <a:off x="760117" y="3227998"/>
                <a:ext cx="1900298" cy="17039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lnSpc>
                    <a:spcPct val="110000"/>
                  </a:lnSpc>
                </a:pPr>
                <a:r>
                  <a:rPr kumimoji="1" lang="en-US" altLang="zh-CN" sz="2400" b="1" i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01</a:t>
                </a:r>
                <a:endParaRPr kumimoji="1" lang="zh-CN" altLang="en-US" sz="2400" b="1" i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43" name="文本框 42"/>
            <p:cNvSpPr txBox="1"/>
            <p:nvPr/>
          </p:nvSpPr>
          <p:spPr>
            <a:xfrm>
              <a:off x="1538538" y="4462377"/>
              <a:ext cx="2751937" cy="5316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交换的报文类型</a:t>
              </a:r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966508" y="2533689"/>
            <a:ext cx="3922521" cy="542428"/>
            <a:chOff x="945108" y="5534862"/>
            <a:chExt cx="3922521" cy="542428"/>
          </a:xfrm>
        </p:grpSpPr>
        <p:grpSp>
          <p:nvGrpSpPr>
            <p:cNvPr id="47" name="组合 46"/>
            <p:cNvGrpSpPr/>
            <p:nvPr/>
          </p:nvGrpSpPr>
          <p:grpSpPr>
            <a:xfrm>
              <a:off x="945108" y="5554070"/>
              <a:ext cx="532211" cy="523220"/>
              <a:chOff x="704759" y="3164436"/>
              <a:chExt cx="1932953" cy="1900298"/>
            </a:xfrm>
          </p:grpSpPr>
          <p:sp>
            <p:nvSpPr>
              <p:cNvPr id="49" name="椭圆 48"/>
              <p:cNvSpPr/>
              <p:nvPr/>
            </p:nvSpPr>
            <p:spPr>
              <a:xfrm>
                <a:off x="737414" y="3164436"/>
                <a:ext cx="1900298" cy="1900298"/>
              </a:xfrm>
              <a:prstGeom prst="ellipse">
                <a:avLst/>
              </a:prstGeom>
              <a:solidFill>
                <a:srgbClr val="FFC000"/>
              </a:solidFill>
              <a:ln w="19050"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  <p:sp>
            <p:nvSpPr>
              <p:cNvPr id="50" name="Text Box 79"/>
              <p:cNvSpPr txBox="1">
                <a:spLocks noChangeArrowheads="1"/>
              </p:cNvSpPr>
              <p:nvPr/>
            </p:nvSpPr>
            <p:spPr bwMode="auto">
              <a:xfrm>
                <a:off x="704759" y="3262593"/>
                <a:ext cx="1900298" cy="17039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lnSpc>
                    <a:spcPct val="110000"/>
                  </a:lnSpc>
                </a:pPr>
                <a:r>
                  <a:rPr kumimoji="1" lang="en-US" altLang="zh-CN" sz="2400" b="1" i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02</a:t>
                </a:r>
                <a:endParaRPr kumimoji="1" lang="zh-CN" altLang="en-US" sz="2400" b="1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48" name="文本框 47"/>
            <p:cNvSpPr txBox="1"/>
            <p:nvPr/>
          </p:nvSpPr>
          <p:spPr>
            <a:xfrm>
              <a:off x="1545761" y="5534862"/>
              <a:ext cx="3321868" cy="5335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各种报文类型的语法</a:t>
              </a:r>
              <a:endParaRPr lang="zh-CN" altLang="en-US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  <p:grpSp>
        <p:nvGrpSpPr>
          <p:cNvPr id="61" name="组合 60"/>
          <p:cNvGrpSpPr/>
          <p:nvPr/>
        </p:nvGrpSpPr>
        <p:grpSpPr>
          <a:xfrm>
            <a:off x="973613" y="3350770"/>
            <a:ext cx="3336376" cy="549121"/>
            <a:chOff x="954099" y="4444876"/>
            <a:chExt cx="3336376" cy="549121"/>
          </a:xfrm>
        </p:grpSpPr>
        <p:grpSp>
          <p:nvGrpSpPr>
            <p:cNvPr id="62" name="组合 61"/>
            <p:cNvGrpSpPr/>
            <p:nvPr/>
          </p:nvGrpSpPr>
          <p:grpSpPr>
            <a:xfrm>
              <a:off x="954099" y="4444876"/>
              <a:ext cx="529471" cy="523220"/>
              <a:chOff x="737414" y="3164436"/>
              <a:chExt cx="1923001" cy="1900298"/>
            </a:xfrm>
          </p:grpSpPr>
          <p:sp>
            <p:nvSpPr>
              <p:cNvPr id="64" name="椭圆 63"/>
              <p:cNvSpPr/>
              <p:nvPr/>
            </p:nvSpPr>
            <p:spPr>
              <a:xfrm>
                <a:off x="737414" y="3164436"/>
                <a:ext cx="1900298" cy="1900298"/>
              </a:xfrm>
              <a:prstGeom prst="ellipse">
                <a:avLst/>
              </a:prstGeom>
              <a:solidFill>
                <a:srgbClr val="009FF6"/>
              </a:solidFill>
              <a:ln w="19050"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  <p:sp>
            <p:nvSpPr>
              <p:cNvPr id="65" name="Text Box 79"/>
              <p:cNvSpPr txBox="1">
                <a:spLocks noChangeArrowheads="1"/>
              </p:cNvSpPr>
              <p:nvPr/>
            </p:nvSpPr>
            <p:spPr bwMode="auto">
              <a:xfrm>
                <a:off x="760117" y="3227998"/>
                <a:ext cx="1900298" cy="17039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lnSpc>
                    <a:spcPct val="110000"/>
                  </a:lnSpc>
                </a:pPr>
                <a:r>
                  <a:rPr kumimoji="1" lang="en-US" altLang="zh-CN" sz="2400" b="1" i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03</a:t>
                </a:r>
                <a:endParaRPr kumimoji="1" lang="zh-CN" altLang="en-US" sz="2400" b="1" i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63" name="文本框 62"/>
            <p:cNvSpPr txBox="1"/>
            <p:nvPr/>
          </p:nvSpPr>
          <p:spPr>
            <a:xfrm>
              <a:off x="1538538" y="4462377"/>
              <a:ext cx="2751937" cy="5316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字段的语义</a:t>
              </a:r>
            </a:p>
          </p:txBody>
        </p:sp>
      </p:grpSp>
      <p:grpSp>
        <p:nvGrpSpPr>
          <p:cNvPr id="67" name="组合 66"/>
          <p:cNvGrpSpPr/>
          <p:nvPr/>
        </p:nvGrpSpPr>
        <p:grpSpPr>
          <a:xfrm>
            <a:off x="972759" y="4138319"/>
            <a:ext cx="6609727" cy="542428"/>
            <a:chOff x="945108" y="5534862"/>
            <a:chExt cx="6609727" cy="542428"/>
          </a:xfrm>
        </p:grpSpPr>
        <p:grpSp>
          <p:nvGrpSpPr>
            <p:cNvPr id="71" name="组合 70"/>
            <p:cNvGrpSpPr/>
            <p:nvPr/>
          </p:nvGrpSpPr>
          <p:grpSpPr>
            <a:xfrm>
              <a:off x="945108" y="5554070"/>
              <a:ext cx="532211" cy="523220"/>
              <a:chOff x="704759" y="3164436"/>
              <a:chExt cx="1932953" cy="1900298"/>
            </a:xfrm>
          </p:grpSpPr>
          <p:sp>
            <p:nvSpPr>
              <p:cNvPr id="74" name="椭圆 73"/>
              <p:cNvSpPr/>
              <p:nvPr/>
            </p:nvSpPr>
            <p:spPr>
              <a:xfrm>
                <a:off x="737414" y="3164436"/>
                <a:ext cx="1900298" cy="1900298"/>
              </a:xfrm>
              <a:prstGeom prst="ellipse">
                <a:avLst/>
              </a:prstGeom>
              <a:solidFill>
                <a:srgbClr val="FFC000"/>
              </a:solidFill>
              <a:ln w="19050"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  <p:sp>
            <p:nvSpPr>
              <p:cNvPr id="75" name="Text Box 79"/>
              <p:cNvSpPr txBox="1">
                <a:spLocks noChangeArrowheads="1"/>
              </p:cNvSpPr>
              <p:nvPr/>
            </p:nvSpPr>
            <p:spPr bwMode="auto">
              <a:xfrm>
                <a:off x="704759" y="3262593"/>
                <a:ext cx="1900298" cy="17039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lnSpc>
                    <a:spcPct val="110000"/>
                  </a:lnSpc>
                </a:pPr>
                <a:r>
                  <a:rPr kumimoji="1" lang="en-US" altLang="zh-CN" sz="2400" b="1" i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04</a:t>
                </a:r>
                <a:endParaRPr kumimoji="1" lang="zh-CN" altLang="en-US" sz="2400" b="1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73" name="文本框 72"/>
            <p:cNvSpPr txBox="1"/>
            <p:nvPr/>
          </p:nvSpPr>
          <p:spPr>
            <a:xfrm>
              <a:off x="1545761" y="5534862"/>
              <a:ext cx="6009074" cy="5316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进程何时、如何发送报文及对报文进行响应</a:t>
              </a:r>
            </a:p>
          </p:txBody>
        </p:sp>
      </p:grpSp>
      <p:grpSp>
        <p:nvGrpSpPr>
          <p:cNvPr id="76" name="组合 75"/>
          <p:cNvGrpSpPr/>
          <p:nvPr/>
        </p:nvGrpSpPr>
        <p:grpSpPr>
          <a:xfrm>
            <a:off x="5670895" y="2463247"/>
            <a:ext cx="5267396" cy="965753"/>
            <a:chOff x="2195032" y="2533650"/>
            <a:chExt cx="5267396" cy="1328789"/>
          </a:xfrm>
        </p:grpSpPr>
        <p:sp>
          <p:nvSpPr>
            <p:cNvPr id="77" name="矩形: 圆角 76"/>
            <p:cNvSpPr/>
            <p:nvPr/>
          </p:nvSpPr>
          <p:spPr>
            <a:xfrm>
              <a:off x="2195032" y="2533650"/>
              <a:ext cx="5267396" cy="1328789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FEF1D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8" name="文本框 77"/>
            <p:cNvSpPr txBox="1"/>
            <p:nvPr/>
          </p:nvSpPr>
          <p:spPr>
            <a:xfrm>
              <a:off x="2746113" y="2856726"/>
              <a:ext cx="4315052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000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应用层协议 ≠ 网络应用</a:t>
              </a:r>
            </a:p>
          </p:txBody>
        </p:sp>
        <p:sp>
          <p:nvSpPr>
            <p:cNvPr id="79" name="矩形: 圆角 78"/>
            <p:cNvSpPr/>
            <p:nvPr/>
          </p:nvSpPr>
          <p:spPr>
            <a:xfrm>
              <a:off x="2295947" y="2674052"/>
              <a:ext cx="5066878" cy="1064096"/>
            </a:xfrm>
            <a:prstGeom prst="roundRect">
              <a:avLst/>
            </a:prstGeom>
            <a:noFill/>
            <a:ln>
              <a:gradFill>
                <a:gsLst>
                  <a:gs pos="0">
                    <a:srgbClr val="00A3F8"/>
                  </a:gs>
                  <a:gs pos="100000">
                    <a:srgbClr val="8296EF"/>
                  </a:gs>
                </a:gsLst>
                <a:lin ang="5400000" scaled="1"/>
              </a:gra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/>
          <p:cNvGrpSpPr/>
          <p:nvPr/>
        </p:nvGrpSpPr>
        <p:grpSpPr>
          <a:xfrm>
            <a:off x="291667" y="0"/>
            <a:ext cx="11209453" cy="1784135"/>
            <a:chOff x="551030" y="-368704"/>
            <a:chExt cx="11209453" cy="1784135"/>
          </a:xfrm>
        </p:grpSpPr>
        <p:grpSp>
          <p:nvGrpSpPr>
            <p:cNvPr id="29" name="组合 28"/>
            <p:cNvGrpSpPr/>
            <p:nvPr/>
          </p:nvGrpSpPr>
          <p:grpSpPr>
            <a:xfrm>
              <a:off x="1201631" y="174679"/>
              <a:ext cx="10558852" cy="1240752"/>
              <a:chOff x="1839058" y="838523"/>
              <a:chExt cx="10558852" cy="1240752"/>
            </a:xfrm>
          </p:grpSpPr>
          <p:sp>
            <p:nvSpPr>
              <p:cNvPr id="31" name="矩形: 圆角 30"/>
              <p:cNvSpPr/>
              <p:nvPr/>
            </p:nvSpPr>
            <p:spPr>
              <a:xfrm>
                <a:off x="1839058" y="838523"/>
                <a:ext cx="10558852" cy="1202291"/>
              </a:xfrm>
              <a:prstGeom prst="roundRect">
                <a:avLst>
                  <a:gd name="adj" fmla="val 50000"/>
                </a:avLst>
              </a:prstGeom>
              <a:solidFill>
                <a:srgbClr val="009FF6"/>
              </a:solidFill>
              <a:ln>
                <a:solidFill>
                  <a:schemeClr val="bg1"/>
                </a:solidFill>
              </a:ln>
              <a:effectLst>
                <a:outerShdw blurRad="63500" sx="101000" sy="101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solidFill>
                    <a:srgbClr val="00A3F8"/>
                  </a:solidFill>
                </a:endParaRPr>
              </a:p>
            </p:txBody>
          </p:sp>
          <p:sp>
            <p:nvSpPr>
              <p:cNvPr id="32" name="文本框 31"/>
              <p:cNvSpPr txBox="1"/>
              <p:nvPr/>
            </p:nvSpPr>
            <p:spPr>
              <a:xfrm>
                <a:off x="2633689" y="878946"/>
                <a:ext cx="9327341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3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因特网会给网络应用提供很多不同类型的服务</a:t>
                </a:r>
                <a:r>
                  <a:rPr lang="zh-CN" altLang="en-US" sz="3600" b="1" dirty="0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，你的网络应用需要哪些服务呢？</a:t>
                </a:r>
                <a:endParaRPr lang="zh-CN" altLang="en-US" sz="3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造字工房朗倩（非商用）细体" pitchFamily="50" charset="-122"/>
                  <a:ea typeface="造字工房朗倩（非商用）细体" pitchFamily="50" charset="-122"/>
                </a:endParaRPr>
              </a:p>
            </p:txBody>
          </p:sp>
        </p:grpSp>
        <p:pic>
          <p:nvPicPr>
            <p:cNvPr id="30" name="图片 29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111"/>
            <a:stretch>
              <a:fillRect/>
            </a:stretch>
          </p:blipFill>
          <p:spPr>
            <a:xfrm>
              <a:off x="551030" y="-368704"/>
              <a:ext cx="1607162" cy="1428589"/>
            </a:xfrm>
            <a:prstGeom prst="rect">
              <a:avLst/>
            </a:prstGeom>
          </p:spPr>
        </p:pic>
      </p:grpSp>
      <p:grpSp>
        <p:nvGrpSpPr>
          <p:cNvPr id="17" name="组合 16"/>
          <p:cNvGrpSpPr/>
          <p:nvPr/>
        </p:nvGrpSpPr>
        <p:grpSpPr>
          <a:xfrm>
            <a:off x="2491353" y="2264422"/>
            <a:ext cx="3280206" cy="584775"/>
            <a:chOff x="1263765" y="4127662"/>
            <a:chExt cx="2742830" cy="584775"/>
          </a:xfrm>
        </p:grpSpPr>
        <p:sp>
          <p:nvSpPr>
            <p:cNvPr id="18" name="矩形: 圆角 17"/>
            <p:cNvSpPr/>
            <p:nvPr/>
          </p:nvSpPr>
          <p:spPr>
            <a:xfrm>
              <a:off x="1263767" y="4127662"/>
              <a:ext cx="2742828" cy="584775"/>
            </a:xfrm>
            <a:prstGeom prst="roundRect">
              <a:avLst>
                <a:gd name="adj" fmla="val 50000"/>
              </a:avLst>
            </a:prstGeom>
            <a:solidFill>
              <a:srgbClr val="009FF6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矩形 18"/>
            <p:cNvSpPr/>
            <p:nvPr/>
          </p:nvSpPr>
          <p:spPr>
            <a:xfrm>
              <a:off x="1263765" y="4203071"/>
              <a:ext cx="2742829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kumimoji="1" lang="zh-CN" altLang="en-US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数据的可靠传输</a:t>
              </a:r>
            </a:p>
          </p:txBody>
        </p:sp>
      </p:grpSp>
      <p:sp>
        <p:nvSpPr>
          <p:cNvPr id="20" name="Text Box 79"/>
          <p:cNvSpPr txBox="1">
            <a:spLocks noChangeArrowheads="1"/>
          </p:cNvSpPr>
          <p:nvPr/>
        </p:nvSpPr>
        <p:spPr bwMode="auto">
          <a:xfrm>
            <a:off x="5771557" y="2332552"/>
            <a:ext cx="4184683" cy="47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10000"/>
              </a:lnSpc>
            </a:pPr>
            <a:r>
              <a:rPr kumimoji="1"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你的网络应用是否需要？</a:t>
            </a:r>
          </a:p>
        </p:txBody>
      </p:sp>
      <p:grpSp>
        <p:nvGrpSpPr>
          <p:cNvPr id="21" name="组合 20"/>
          <p:cNvGrpSpPr/>
          <p:nvPr/>
        </p:nvGrpSpPr>
        <p:grpSpPr>
          <a:xfrm>
            <a:off x="2491353" y="3136612"/>
            <a:ext cx="3280206" cy="584775"/>
            <a:chOff x="1263765" y="4127662"/>
            <a:chExt cx="2742830" cy="584775"/>
          </a:xfrm>
        </p:grpSpPr>
        <p:sp>
          <p:nvSpPr>
            <p:cNvPr id="22" name="矩形: 圆角 21"/>
            <p:cNvSpPr/>
            <p:nvPr/>
          </p:nvSpPr>
          <p:spPr>
            <a:xfrm>
              <a:off x="1263767" y="4127662"/>
              <a:ext cx="2742828" cy="584775"/>
            </a:xfrm>
            <a:prstGeom prst="roundRect">
              <a:avLst>
                <a:gd name="adj" fmla="val 50000"/>
              </a:avLst>
            </a:prstGeom>
            <a:solidFill>
              <a:srgbClr val="FFC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矩形 22"/>
            <p:cNvSpPr/>
            <p:nvPr/>
          </p:nvSpPr>
          <p:spPr>
            <a:xfrm>
              <a:off x="1263765" y="4203071"/>
              <a:ext cx="2742829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kumimoji="1" lang="zh-CN" altLang="en-US" sz="2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带宽的自动控制</a:t>
              </a:r>
            </a:p>
          </p:txBody>
        </p:sp>
      </p:grpSp>
      <p:sp>
        <p:nvSpPr>
          <p:cNvPr id="24" name="Text Box 79"/>
          <p:cNvSpPr txBox="1">
            <a:spLocks noChangeArrowheads="1"/>
          </p:cNvSpPr>
          <p:nvPr/>
        </p:nvSpPr>
        <p:spPr bwMode="auto">
          <a:xfrm>
            <a:off x="5771557" y="3204743"/>
            <a:ext cx="4184683" cy="47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10000"/>
              </a:lnSpc>
            </a:pPr>
            <a:r>
              <a:rPr kumimoji="1"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你的网络应用是否带宽敏感？</a:t>
            </a:r>
          </a:p>
        </p:txBody>
      </p:sp>
      <p:grpSp>
        <p:nvGrpSpPr>
          <p:cNvPr id="25" name="组合 24"/>
          <p:cNvGrpSpPr/>
          <p:nvPr/>
        </p:nvGrpSpPr>
        <p:grpSpPr>
          <a:xfrm>
            <a:off x="2491352" y="4036510"/>
            <a:ext cx="3280206" cy="584775"/>
            <a:chOff x="1263765" y="4127662"/>
            <a:chExt cx="2742830" cy="584775"/>
          </a:xfrm>
        </p:grpSpPr>
        <p:sp>
          <p:nvSpPr>
            <p:cNvPr id="26" name="矩形: 圆角 25"/>
            <p:cNvSpPr/>
            <p:nvPr/>
          </p:nvSpPr>
          <p:spPr>
            <a:xfrm>
              <a:off x="1263767" y="4127662"/>
              <a:ext cx="2742828" cy="584775"/>
            </a:xfrm>
            <a:prstGeom prst="roundRect">
              <a:avLst>
                <a:gd name="adj" fmla="val 50000"/>
              </a:avLst>
            </a:prstGeom>
            <a:solidFill>
              <a:srgbClr val="009FF6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矩形 26"/>
            <p:cNvSpPr/>
            <p:nvPr/>
          </p:nvSpPr>
          <p:spPr>
            <a:xfrm>
              <a:off x="1263765" y="4203071"/>
              <a:ext cx="2742829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kumimoji="1" lang="zh-CN" altLang="en-US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传输和反馈的实时性</a:t>
              </a: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2491352" y="4908700"/>
            <a:ext cx="3280206" cy="584775"/>
            <a:chOff x="1263765" y="4127662"/>
            <a:chExt cx="2742830" cy="584775"/>
          </a:xfrm>
        </p:grpSpPr>
        <p:sp>
          <p:nvSpPr>
            <p:cNvPr id="34" name="矩形: 圆角 33"/>
            <p:cNvSpPr/>
            <p:nvPr/>
          </p:nvSpPr>
          <p:spPr>
            <a:xfrm>
              <a:off x="1263767" y="4127662"/>
              <a:ext cx="2742828" cy="584775"/>
            </a:xfrm>
            <a:prstGeom prst="roundRect">
              <a:avLst>
                <a:gd name="adj" fmla="val 50000"/>
              </a:avLst>
            </a:prstGeom>
            <a:solidFill>
              <a:srgbClr val="FFC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矩形 34"/>
            <p:cNvSpPr/>
            <p:nvPr/>
          </p:nvSpPr>
          <p:spPr>
            <a:xfrm>
              <a:off x="1263765" y="4203071"/>
              <a:ext cx="2742829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kumimoji="1" lang="zh-CN" altLang="en-US" sz="2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安全性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6"/>
          <p:cNvSpPr/>
          <p:nvPr/>
        </p:nvSpPr>
        <p:spPr>
          <a:xfrm>
            <a:off x="1154174" y="1371153"/>
            <a:ext cx="3563489" cy="3563489"/>
          </a:xfrm>
          <a:prstGeom prst="ellipse">
            <a:avLst/>
          </a:prstGeom>
          <a:solidFill>
            <a:schemeClr val="bg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2400" dirty="0"/>
          </a:p>
        </p:txBody>
      </p:sp>
      <p:grpSp>
        <p:nvGrpSpPr>
          <p:cNvPr id="8" name="组合 7"/>
          <p:cNvGrpSpPr/>
          <p:nvPr/>
        </p:nvGrpSpPr>
        <p:grpSpPr>
          <a:xfrm>
            <a:off x="2765093" y="2398988"/>
            <a:ext cx="5130062" cy="2322673"/>
            <a:chOff x="2822119" y="2519622"/>
            <a:chExt cx="5130062" cy="2322673"/>
          </a:xfrm>
        </p:grpSpPr>
        <p:grpSp>
          <p:nvGrpSpPr>
            <p:cNvPr id="9" name="组合 8"/>
            <p:cNvGrpSpPr/>
            <p:nvPr/>
          </p:nvGrpSpPr>
          <p:grpSpPr>
            <a:xfrm>
              <a:off x="2822119" y="2519622"/>
              <a:ext cx="5130062" cy="1739049"/>
              <a:chOff x="2116591" y="1889716"/>
              <a:chExt cx="3847550" cy="1304287"/>
            </a:xfrm>
          </p:grpSpPr>
          <p:sp>
            <p:nvSpPr>
              <p:cNvPr id="11" name="矩形 10"/>
              <p:cNvSpPr/>
              <p:nvPr/>
            </p:nvSpPr>
            <p:spPr>
              <a:xfrm>
                <a:off x="2116591" y="1889716"/>
                <a:ext cx="3532461" cy="7779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lnSpc>
                    <a:spcPct val="110000"/>
                  </a:lnSpc>
                </a:pPr>
                <a:r>
                  <a:rPr lang="zh-CN" altLang="en-US" sz="6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造字工房朗倩（非商用）常规体" pitchFamily="50" charset="-122"/>
                    <a:ea typeface="造字工房朗倩（非商用）常规体" pitchFamily="50" charset="-122"/>
                  </a:rPr>
                  <a:t>第</a:t>
                </a:r>
                <a:r>
                  <a:rPr lang="en-US" altLang="zh-CN" sz="6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造字工房朗倩（非商用）常规体" pitchFamily="50" charset="-122"/>
                    <a:ea typeface="造字工房朗倩（非商用）常规体" pitchFamily="50" charset="-122"/>
                  </a:rPr>
                  <a:t>2</a:t>
                </a:r>
                <a:r>
                  <a:rPr lang="zh-CN" altLang="en-US" sz="6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造字工房朗倩（非商用）常规体" pitchFamily="50" charset="-122"/>
                    <a:ea typeface="造字工房朗倩（非商用）常规体" pitchFamily="50" charset="-122"/>
                  </a:rPr>
                  <a:t>章</a:t>
                </a:r>
                <a:r>
                  <a:rPr lang="en-US" altLang="zh-CN" sz="6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造字工房朗倩（非商用）常规体" pitchFamily="50" charset="-122"/>
                    <a:ea typeface="造字工房朗倩（非商用）常规体" pitchFamily="50" charset="-122"/>
                  </a:rPr>
                  <a:t> </a:t>
                </a:r>
                <a:r>
                  <a:rPr lang="zh-CN" altLang="en-US" sz="6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造字工房朗倩（非商用）常规体" pitchFamily="50" charset="-122"/>
                    <a:ea typeface="造字工房朗倩（非商用）常规体" pitchFamily="50" charset="-122"/>
                  </a:rPr>
                  <a:t>应用层</a:t>
                </a:r>
              </a:p>
            </p:txBody>
          </p:sp>
          <p:sp>
            <p:nvSpPr>
              <p:cNvPr id="12" name="矩形 11"/>
              <p:cNvSpPr/>
              <p:nvPr/>
            </p:nvSpPr>
            <p:spPr>
              <a:xfrm>
                <a:off x="3265405" y="2662225"/>
                <a:ext cx="2698736" cy="43858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sz="4800" spc="300" baseline="-25000" dirty="0" err="1">
                    <a:gradFill>
                      <a:gsLst>
                        <a:gs pos="100000">
                          <a:srgbClr val="2E95D1"/>
                        </a:gs>
                        <a:gs pos="0">
                          <a:srgbClr val="8296EF"/>
                        </a:gs>
                      </a:gsLst>
                      <a:lin ang="10800000" scaled="0"/>
                    </a:gra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pplication</a:t>
                </a:r>
                <a:r>
                  <a:rPr lang="en-US" altLang="zh-CN" sz="4800" spc="300" baseline="-25000" dirty="0">
                    <a:gradFill>
                      <a:gsLst>
                        <a:gs pos="100000">
                          <a:srgbClr val="2E95D1"/>
                        </a:gs>
                        <a:gs pos="0">
                          <a:srgbClr val="8296EF"/>
                        </a:gs>
                      </a:gsLst>
                      <a:lin ang="10800000" scaled="0"/>
                    </a:gra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Layer</a:t>
                </a:r>
                <a:endParaRPr lang="zh-CN" altLang="en-US" sz="4800" spc="300" baseline="-25000" dirty="0">
                  <a:gradFill>
                    <a:gsLst>
                      <a:gs pos="100000">
                        <a:srgbClr val="2E95D1"/>
                      </a:gs>
                      <a:gs pos="0">
                        <a:srgbClr val="8296EF"/>
                      </a:gs>
                    </a:gsLst>
                    <a:lin ang="10800000" scaled="0"/>
                  </a:gra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" name="矩形 12"/>
              <p:cNvSpPr/>
              <p:nvPr/>
            </p:nvSpPr>
            <p:spPr>
              <a:xfrm>
                <a:off x="2856404" y="2306595"/>
                <a:ext cx="583333" cy="80791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9600" baseline="-25000" dirty="0">
                    <a:solidFill>
                      <a:srgbClr val="2E95D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endParaRPr lang="zh-CN" altLang="en-US" sz="9600" baseline="-25000" dirty="0">
                  <a:solidFill>
                    <a:srgbClr val="2E95D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5" name="直接连接符 14"/>
              <p:cNvCxnSpPr>
                <a:cxnSpLocks/>
              </p:cNvCxnSpPr>
              <p:nvPr/>
            </p:nvCxnSpPr>
            <p:spPr>
              <a:xfrm flipV="1">
                <a:off x="2557729" y="3194002"/>
                <a:ext cx="3169566" cy="1"/>
              </a:xfrm>
              <a:prstGeom prst="line">
                <a:avLst/>
              </a:prstGeom>
              <a:ln w="9525">
                <a:solidFill>
                  <a:srgbClr val="2E3047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矩形 9"/>
            <p:cNvSpPr/>
            <p:nvPr/>
          </p:nvSpPr>
          <p:spPr>
            <a:xfrm>
              <a:off x="6491133" y="4134409"/>
              <a:ext cx="1239442" cy="707886"/>
            </a:xfrm>
            <a:prstGeom prst="rect">
              <a:avLst/>
            </a:prstGeom>
            <a:effectLst/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zh-CN" sz="4000" b="1" dirty="0">
                  <a:solidFill>
                    <a:srgbClr val="2E95D1"/>
                  </a:solidFill>
                  <a:latin typeface="造字工房朗倩（非商用）细体" pitchFamily="50" charset="-122"/>
                  <a:ea typeface="造字工房朗倩（非商用）细体" pitchFamily="50" charset="-122"/>
                </a:rPr>
                <a:t>……</a:t>
              </a: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824456" y="1780458"/>
            <a:ext cx="1479553" cy="1353390"/>
            <a:chOff x="787397" y="1578243"/>
            <a:chExt cx="1679793" cy="1536555"/>
          </a:xfrm>
        </p:grpSpPr>
        <p:sp>
          <p:nvSpPr>
            <p:cNvPr id="21" name="Oval 6"/>
            <p:cNvSpPr/>
            <p:nvPr/>
          </p:nvSpPr>
          <p:spPr>
            <a:xfrm>
              <a:off x="934434" y="1608992"/>
              <a:ext cx="1532756" cy="1505806"/>
            </a:xfrm>
            <a:prstGeom prst="ellipse">
              <a:avLst/>
            </a:prstGeom>
            <a:solidFill>
              <a:schemeClr val="bg1"/>
            </a:solidFill>
            <a:ln>
              <a:gradFill>
                <a:gsLst>
                  <a:gs pos="0">
                    <a:srgbClr val="2E95D1"/>
                  </a:gs>
                  <a:gs pos="100000">
                    <a:srgbClr val="1F25A0"/>
                  </a:gs>
                </a:gsLst>
                <a:lin ang="5400000" scaled="1"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zh-CN" alt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Narkisim" panose="020E0502050101010101" pitchFamily="34" charset="-79"/>
              </a:endParaRPr>
            </a:p>
          </p:txBody>
        </p:sp>
        <p:pic>
          <p:nvPicPr>
            <p:cNvPr id="19" name="图片 18"/>
            <p:cNvPicPr>
              <a:picLocks noChangeAspect="1"/>
            </p:cNvPicPr>
            <p:nvPr/>
          </p:nvPicPr>
          <p:blipFill rotWithShape="1">
            <a:blip r:embed="rId3"/>
            <a:srcRect r="16607"/>
            <a:stretch>
              <a:fillRect/>
            </a:stretch>
          </p:blipFill>
          <p:spPr>
            <a:xfrm>
              <a:off x="787397" y="1578243"/>
              <a:ext cx="1602532" cy="1404482"/>
            </a:xfrm>
            <a:prstGeom prst="rect">
              <a:avLst/>
            </a:prstGeom>
            <a:effectLst/>
          </p:spPr>
        </p:pic>
      </p:grpSp>
    </p:spTree>
    <p:extLst>
      <p:ext uri="{BB962C8B-B14F-4D97-AF65-F5344CB8AC3E}">
        <p14:creationId xmlns:p14="http://schemas.microsoft.com/office/powerpoint/2010/main" val="2916874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/>
          <p:cNvGrpSpPr/>
          <p:nvPr/>
        </p:nvGrpSpPr>
        <p:grpSpPr>
          <a:xfrm>
            <a:off x="291667" y="0"/>
            <a:ext cx="8202092" cy="1544319"/>
            <a:chOff x="551030" y="-368704"/>
            <a:chExt cx="8202092" cy="1544319"/>
          </a:xfrm>
        </p:grpSpPr>
        <p:grpSp>
          <p:nvGrpSpPr>
            <p:cNvPr id="29" name="组合 28"/>
            <p:cNvGrpSpPr/>
            <p:nvPr/>
          </p:nvGrpSpPr>
          <p:grpSpPr>
            <a:xfrm>
              <a:off x="1201632" y="303926"/>
              <a:ext cx="7551490" cy="871689"/>
              <a:chOff x="1839059" y="967770"/>
              <a:chExt cx="7551490" cy="871689"/>
            </a:xfrm>
          </p:grpSpPr>
          <p:sp>
            <p:nvSpPr>
              <p:cNvPr id="31" name="矩形: 圆角 30"/>
              <p:cNvSpPr/>
              <p:nvPr/>
            </p:nvSpPr>
            <p:spPr>
              <a:xfrm>
                <a:off x="1839059" y="967770"/>
                <a:ext cx="7551490" cy="871689"/>
              </a:xfrm>
              <a:prstGeom prst="roundRect">
                <a:avLst>
                  <a:gd name="adj" fmla="val 50000"/>
                </a:avLst>
              </a:prstGeom>
              <a:solidFill>
                <a:srgbClr val="009FF6"/>
              </a:solidFill>
              <a:ln>
                <a:solidFill>
                  <a:schemeClr val="bg1"/>
                </a:solidFill>
              </a:ln>
              <a:effectLst>
                <a:outerShdw blurRad="63500" sx="101000" sy="101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solidFill>
                    <a:srgbClr val="00A3F8"/>
                  </a:solidFill>
                </a:endParaRPr>
              </a:p>
            </p:txBody>
          </p:sp>
          <p:sp>
            <p:nvSpPr>
              <p:cNvPr id="32" name="文本框 31"/>
              <p:cNvSpPr txBox="1"/>
              <p:nvPr/>
            </p:nvSpPr>
            <p:spPr>
              <a:xfrm>
                <a:off x="2633689" y="1092565"/>
                <a:ext cx="675686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3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常见应用程序对传输服务的要求</a:t>
                </a:r>
              </a:p>
            </p:txBody>
          </p:sp>
        </p:grpSp>
        <p:pic>
          <p:nvPicPr>
            <p:cNvPr id="30" name="图片 29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111"/>
            <a:stretch>
              <a:fillRect/>
            </a:stretch>
          </p:blipFill>
          <p:spPr>
            <a:xfrm>
              <a:off x="551030" y="-368704"/>
              <a:ext cx="1607162" cy="1428589"/>
            </a:xfrm>
            <a:prstGeom prst="rect">
              <a:avLst/>
            </a:prstGeom>
          </p:spPr>
        </p:pic>
      </p:grpSp>
      <p:sp>
        <p:nvSpPr>
          <p:cNvPr id="36" name="Text Box 5"/>
          <p:cNvSpPr txBox="1">
            <a:spLocks noChangeArrowheads="1"/>
          </p:cNvSpPr>
          <p:nvPr/>
        </p:nvSpPr>
        <p:spPr bwMode="auto">
          <a:xfrm>
            <a:off x="3885240" y="2308779"/>
            <a:ext cx="1550988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数据丢失</a:t>
            </a:r>
          </a:p>
          <a:p>
            <a:endParaRPr lang="zh-CN" altLang="en-US" sz="2000" dirty="0">
              <a:ea typeface="楷体" panose="02010609060101010101" pitchFamily="49" charset="-122"/>
              <a:cs typeface="Arial" panose="020B0604020202020204" pitchFamily="34" charset="0"/>
            </a:endParaRPr>
          </a:p>
          <a:p>
            <a:r>
              <a:rPr lang="zh-CN" altLang="en-US" sz="2000" dirty="0">
                <a:ea typeface="楷体" panose="02010609060101010101" pitchFamily="49" charset="-122"/>
                <a:cs typeface="Arial" panose="020B0604020202020204" pitchFamily="34" charset="0"/>
              </a:rPr>
              <a:t>不丢失</a:t>
            </a:r>
          </a:p>
          <a:p>
            <a:r>
              <a:rPr lang="zh-CN" altLang="en-US" sz="2000" dirty="0">
                <a:ea typeface="楷体" panose="02010609060101010101" pitchFamily="49" charset="-122"/>
                <a:cs typeface="Arial" panose="020B0604020202020204" pitchFamily="34" charset="0"/>
              </a:rPr>
              <a:t>不丢失</a:t>
            </a:r>
          </a:p>
          <a:p>
            <a:r>
              <a:rPr lang="zh-CN" altLang="en-US" sz="2000" dirty="0">
                <a:ea typeface="楷体" panose="02010609060101010101" pitchFamily="49" charset="-122"/>
                <a:cs typeface="Arial" panose="020B0604020202020204" pitchFamily="34" charset="0"/>
              </a:rPr>
              <a:t>不丢失</a:t>
            </a:r>
          </a:p>
          <a:p>
            <a:r>
              <a:rPr lang="zh-CN" altLang="en-US" sz="2000" dirty="0">
                <a:ea typeface="楷体" panose="02010609060101010101" pitchFamily="49" charset="-122"/>
                <a:cs typeface="Arial" panose="020B0604020202020204" pitchFamily="34" charset="0"/>
              </a:rPr>
              <a:t>允许丢失</a:t>
            </a:r>
          </a:p>
          <a:p>
            <a:r>
              <a:rPr lang="zh-CN" altLang="en-US" sz="2000" dirty="0">
                <a:ea typeface="楷体" panose="02010609060101010101" pitchFamily="49" charset="-122"/>
                <a:cs typeface="Arial" panose="020B0604020202020204" pitchFamily="34" charset="0"/>
              </a:rPr>
              <a:t>允许丢失</a:t>
            </a:r>
          </a:p>
          <a:p>
            <a:r>
              <a:rPr lang="zh-CN" altLang="en-US" sz="2000" dirty="0">
                <a:ea typeface="楷体" panose="02010609060101010101" pitchFamily="49" charset="-122"/>
                <a:cs typeface="Arial" panose="020B0604020202020204" pitchFamily="34" charset="0"/>
              </a:rPr>
              <a:t>允许丢失</a:t>
            </a:r>
          </a:p>
          <a:p>
            <a:r>
              <a:rPr lang="zh-CN" altLang="en-US" sz="2000" dirty="0">
                <a:ea typeface="楷体" panose="02010609060101010101" pitchFamily="49" charset="-122"/>
                <a:cs typeface="Arial" panose="020B0604020202020204" pitchFamily="34" charset="0"/>
              </a:rPr>
              <a:t>允许丢失</a:t>
            </a:r>
          </a:p>
          <a:p>
            <a:r>
              <a:rPr lang="zh-CN" altLang="en-US" sz="2000" dirty="0">
                <a:ea typeface="楷体" panose="02010609060101010101" pitchFamily="49" charset="-122"/>
                <a:cs typeface="Arial" panose="020B0604020202020204" pitchFamily="34" charset="0"/>
              </a:rPr>
              <a:t>不丢失</a:t>
            </a:r>
          </a:p>
        </p:txBody>
      </p:sp>
      <p:sp>
        <p:nvSpPr>
          <p:cNvPr id="37" name="Text Box 4"/>
          <p:cNvSpPr txBox="1">
            <a:spLocks noChangeArrowheads="1"/>
          </p:cNvSpPr>
          <p:nvPr/>
        </p:nvSpPr>
        <p:spPr bwMode="auto">
          <a:xfrm>
            <a:off x="1538713" y="2308779"/>
            <a:ext cx="1863725" cy="323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/>
            <a:r>
              <a:rPr kumimoji="1" lang="zh-CN" alt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应用程序</a:t>
            </a:r>
          </a:p>
          <a:p>
            <a:pPr algn="r"/>
            <a:endParaRPr lang="zh-CN" altLang="en-US" sz="2000" b="1" dirty="0">
              <a:ea typeface="楷体" panose="02010609060101010101" pitchFamily="49" charset="-122"/>
              <a:cs typeface="Arial" panose="020B0604020202020204" pitchFamily="34" charset="0"/>
            </a:endParaRPr>
          </a:p>
          <a:p>
            <a:pPr algn="r"/>
            <a:r>
              <a:rPr lang="zh-CN" altLang="en-US" sz="2000" b="1" dirty="0">
                <a:ea typeface="楷体" panose="02010609060101010101" pitchFamily="49" charset="-122"/>
                <a:cs typeface="Arial" panose="020B0604020202020204" pitchFamily="34" charset="0"/>
              </a:rPr>
              <a:t>文件传输</a:t>
            </a:r>
          </a:p>
          <a:p>
            <a:pPr algn="r"/>
            <a:r>
              <a:rPr lang="en-US" altLang="zh-CN" sz="2000" b="1" dirty="0">
                <a:ea typeface="楷体" panose="02010609060101010101" pitchFamily="49" charset="-122"/>
                <a:cs typeface="Arial" panose="020B0604020202020204" pitchFamily="34" charset="0"/>
              </a:rPr>
              <a:t>e-mail</a:t>
            </a:r>
          </a:p>
          <a:p>
            <a:pPr algn="r"/>
            <a:r>
              <a:rPr lang="en-US" altLang="zh-CN" sz="2000" b="1" dirty="0">
                <a:ea typeface="楷体" panose="02010609060101010101" pitchFamily="49" charset="-122"/>
                <a:cs typeface="Arial" panose="020B0604020202020204" pitchFamily="34" charset="0"/>
              </a:rPr>
              <a:t>Web </a:t>
            </a:r>
            <a:r>
              <a:rPr lang="zh-CN" altLang="en-US" sz="2000" b="1" dirty="0">
                <a:ea typeface="楷体" panose="02010609060101010101" pitchFamily="49" charset="-122"/>
                <a:cs typeface="Arial" panose="020B0604020202020204" pitchFamily="34" charset="0"/>
              </a:rPr>
              <a:t>网页</a:t>
            </a:r>
          </a:p>
          <a:p>
            <a:pPr algn="r"/>
            <a:r>
              <a:rPr lang="zh-CN" altLang="en-US" sz="2000" b="1" dirty="0">
                <a:ea typeface="楷体" panose="02010609060101010101" pitchFamily="49" charset="-122"/>
                <a:cs typeface="Arial" panose="020B0604020202020204" pitchFamily="34" charset="0"/>
              </a:rPr>
              <a:t>实时音频</a:t>
            </a:r>
            <a:r>
              <a:rPr lang="en-US" altLang="zh-CN" sz="2000" b="1" dirty="0">
                <a:ea typeface="楷体" panose="02010609060101010101" pitchFamily="49" charset="-122"/>
                <a:cs typeface="Arial" panose="020B0604020202020204" pitchFamily="34" charset="0"/>
              </a:rPr>
              <a:t>/</a:t>
            </a:r>
            <a:r>
              <a:rPr lang="zh-CN" altLang="en-US" sz="2000" b="1" dirty="0">
                <a:ea typeface="楷体" panose="02010609060101010101" pitchFamily="49" charset="-122"/>
                <a:cs typeface="Arial" panose="020B0604020202020204" pitchFamily="34" charset="0"/>
              </a:rPr>
              <a:t>视频</a:t>
            </a:r>
          </a:p>
          <a:p>
            <a:pPr algn="r"/>
            <a:endParaRPr lang="zh-CN" altLang="en-US" sz="2000" b="1" dirty="0">
              <a:ea typeface="楷体" panose="02010609060101010101" pitchFamily="49" charset="-122"/>
              <a:cs typeface="Arial" panose="020B0604020202020204" pitchFamily="34" charset="0"/>
            </a:endParaRPr>
          </a:p>
          <a:p>
            <a:pPr algn="r"/>
            <a:r>
              <a:rPr lang="zh-CN" altLang="en-US" sz="2000" b="1" dirty="0">
                <a:ea typeface="楷体" panose="02010609060101010101" pitchFamily="49" charset="-122"/>
                <a:cs typeface="Arial" panose="020B0604020202020204" pitchFamily="34" charset="0"/>
              </a:rPr>
              <a:t>存储音频</a:t>
            </a:r>
            <a:r>
              <a:rPr lang="en-US" altLang="zh-CN" sz="2000" b="1" dirty="0">
                <a:ea typeface="楷体" panose="02010609060101010101" pitchFamily="49" charset="-122"/>
                <a:cs typeface="Arial" panose="020B0604020202020204" pitchFamily="34" charset="0"/>
              </a:rPr>
              <a:t>/</a:t>
            </a:r>
            <a:r>
              <a:rPr lang="zh-CN" altLang="en-US" sz="2000" b="1" dirty="0">
                <a:ea typeface="楷体" panose="02010609060101010101" pitchFamily="49" charset="-122"/>
                <a:cs typeface="Arial" panose="020B0604020202020204" pitchFamily="34" charset="0"/>
              </a:rPr>
              <a:t>视频</a:t>
            </a:r>
          </a:p>
          <a:p>
            <a:pPr algn="r"/>
            <a:r>
              <a:rPr lang="zh-CN" altLang="en-US" sz="2000" b="1" dirty="0">
                <a:ea typeface="楷体" panose="02010609060101010101" pitchFamily="49" charset="-122"/>
                <a:cs typeface="Arial" panose="020B0604020202020204" pitchFamily="34" charset="0"/>
              </a:rPr>
              <a:t>交互式游戏</a:t>
            </a:r>
          </a:p>
          <a:p>
            <a:pPr algn="r"/>
            <a:r>
              <a:rPr lang="zh-CN" altLang="en-US" sz="2000" b="1" dirty="0">
                <a:ea typeface="楷体" panose="02010609060101010101" pitchFamily="49" charset="-122"/>
                <a:cs typeface="Arial" panose="020B0604020202020204" pitchFamily="34" charset="0"/>
              </a:rPr>
              <a:t>金融应用</a:t>
            </a:r>
          </a:p>
        </p:txBody>
      </p:sp>
      <p:sp>
        <p:nvSpPr>
          <p:cNvPr id="38" name="Text Box 6"/>
          <p:cNvSpPr txBox="1">
            <a:spLocks noChangeArrowheads="1"/>
          </p:cNvSpPr>
          <p:nvPr/>
        </p:nvSpPr>
        <p:spPr bwMode="auto">
          <a:xfrm>
            <a:off x="5724692" y="2308779"/>
            <a:ext cx="2062163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带宽</a:t>
            </a:r>
          </a:p>
          <a:p>
            <a:endParaRPr lang="zh-CN" altLang="en-US" sz="2000" dirty="0">
              <a:ea typeface="楷体" panose="02010609060101010101" pitchFamily="49" charset="-122"/>
              <a:cs typeface="Arial" panose="020B0604020202020204" pitchFamily="34" charset="0"/>
            </a:endParaRPr>
          </a:p>
          <a:p>
            <a:r>
              <a:rPr lang="zh-CN" altLang="en-US" sz="2000" dirty="0">
                <a:ea typeface="楷体" panose="02010609060101010101" pitchFamily="49" charset="-122"/>
                <a:cs typeface="Arial" panose="020B0604020202020204" pitchFamily="34" charset="0"/>
              </a:rPr>
              <a:t>弹性</a:t>
            </a:r>
          </a:p>
          <a:p>
            <a:r>
              <a:rPr lang="zh-CN" altLang="en-US" sz="2000" dirty="0">
                <a:ea typeface="楷体" panose="02010609060101010101" pitchFamily="49" charset="-122"/>
                <a:cs typeface="Arial" panose="020B0604020202020204" pitchFamily="34" charset="0"/>
              </a:rPr>
              <a:t>弹性</a:t>
            </a:r>
          </a:p>
          <a:p>
            <a:r>
              <a:rPr lang="zh-CN" altLang="en-US" sz="2000" dirty="0">
                <a:ea typeface="楷体" panose="02010609060101010101" pitchFamily="49" charset="-122"/>
                <a:cs typeface="Arial" panose="020B0604020202020204" pitchFamily="34" charset="0"/>
              </a:rPr>
              <a:t>弹性</a:t>
            </a:r>
          </a:p>
          <a:p>
            <a:r>
              <a:rPr lang="zh-CN" altLang="en-US" sz="2000" dirty="0">
                <a:ea typeface="楷体" panose="02010609060101010101" pitchFamily="49" charset="-122"/>
                <a:cs typeface="Arial" panose="020B0604020202020204" pitchFamily="34" charset="0"/>
              </a:rPr>
              <a:t>音频</a:t>
            </a:r>
            <a:r>
              <a:rPr lang="en-US" altLang="zh-CN" sz="2000" dirty="0">
                <a:ea typeface="楷体" panose="02010609060101010101" pitchFamily="49" charset="-122"/>
                <a:cs typeface="Arial" panose="020B0604020202020204" pitchFamily="34" charset="0"/>
              </a:rPr>
              <a:t>: 5Kb-1Mb</a:t>
            </a:r>
          </a:p>
          <a:p>
            <a:r>
              <a:rPr lang="zh-CN" altLang="en-US" sz="2000" dirty="0">
                <a:ea typeface="楷体" panose="02010609060101010101" pitchFamily="49" charset="-122"/>
                <a:cs typeface="Arial" panose="020B0604020202020204" pitchFamily="34" charset="0"/>
              </a:rPr>
              <a:t>视频</a:t>
            </a:r>
            <a:r>
              <a:rPr lang="en-US" altLang="zh-CN" sz="2000" dirty="0">
                <a:ea typeface="楷体" panose="02010609060101010101" pitchFamily="49" charset="-122"/>
                <a:cs typeface="Arial" panose="020B0604020202020204" pitchFamily="34" charset="0"/>
              </a:rPr>
              <a:t>:10Kb-5Mb</a:t>
            </a:r>
          </a:p>
          <a:p>
            <a:r>
              <a:rPr lang="zh-CN" altLang="en-US" sz="2000" dirty="0">
                <a:ea typeface="楷体" panose="02010609060101010101" pitchFamily="49" charset="-122"/>
                <a:cs typeface="Arial" panose="020B0604020202020204" pitchFamily="34" charset="0"/>
              </a:rPr>
              <a:t>同上 </a:t>
            </a:r>
          </a:p>
          <a:p>
            <a:r>
              <a:rPr lang="zh-CN" altLang="en-US" sz="2000" dirty="0">
                <a:ea typeface="楷体" panose="02010609060101010101" pitchFamily="49" charset="-122"/>
                <a:cs typeface="Arial" panose="020B0604020202020204" pitchFamily="34" charset="0"/>
              </a:rPr>
              <a:t>几 </a:t>
            </a:r>
            <a:r>
              <a:rPr lang="en-US" altLang="zh-CN" sz="2000" dirty="0" err="1">
                <a:ea typeface="楷体" panose="02010609060101010101" pitchFamily="49" charset="-122"/>
                <a:cs typeface="Arial" panose="020B0604020202020204" pitchFamily="34" charset="0"/>
              </a:rPr>
              <a:t>Kb</a:t>
            </a:r>
            <a:r>
              <a:rPr lang="en-US" altLang="zh-CN" sz="2000" dirty="0">
                <a:ea typeface="楷体" panose="02010609060101010101" pitchFamily="49" charset="-122"/>
                <a:cs typeface="Arial" panose="020B0604020202020204" pitchFamily="34" charset="0"/>
              </a:rPr>
              <a:t>/s </a:t>
            </a:r>
            <a:r>
              <a:rPr lang="zh-CN" altLang="en-US" sz="2000" dirty="0">
                <a:ea typeface="楷体" panose="02010609060101010101" pitchFamily="49" charset="-122"/>
                <a:cs typeface="Arial" panose="020B0604020202020204" pitchFamily="34" charset="0"/>
              </a:rPr>
              <a:t>以上</a:t>
            </a:r>
          </a:p>
          <a:p>
            <a:r>
              <a:rPr lang="zh-CN" altLang="en-US" sz="2000" dirty="0">
                <a:ea typeface="楷体" panose="02010609060101010101" pitchFamily="49" charset="-122"/>
                <a:cs typeface="Arial" panose="020B0604020202020204" pitchFamily="34" charset="0"/>
              </a:rPr>
              <a:t>弹性</a:t>
            </a:r>
          </a:p>
        </p:txBody>
      </p:sp>
      <p:sp>
        <p:nvSpPr>
          <p:cNvPr id="39" name="Text Box 7"/>
          <p:cNvSpPr txBox="1">
            <a:spLocks noChangeArrowheads="1"/>
          </p:cNvSpPr>
          <p:nvPr/>
        </p:nvSpPr>
        <p:spPr bwMode="auto">
          <a:xfrm>
            <a:off x="8075319" y="2278395"/>
            <a:ext cx="2062162" cy="32302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实时性</a:t>
            </a:r>
          </a:p>
          <a:p>
            <a:endParaRPr lang="zh-CN" altLang="en-US" sz="2000" dirty="0">
              <a:ea typeface="楷体" panose="02010609060101010101" pitchFamily="49" charset="-122"/>
              <a:cs typeface="Arial" panose="020B0604020202020204" pitchFamily="34" charset="0"/>
            </a:endParaRPr>
          </a:p>
          <a:p>
            <a:r>
              <a:rPr lang="zh-CN" altLang="en-US" sz="2000" dirty="0">
                <a:ea typeface="楷体" panose="02010609060101010101" pitchFamily="49" charset="-122"/>
                <a:cs typeface="Arial" panose="020B0604020202020204" pitchFamily="34" charset="0"/>
              </a:rPr>
              <a:t>无</a:t>
            </a:r>
          </a:p>
          <a:p>
            <a:r>
              <a:rPr lang="zh-CN" altLang="en-US" sz="2000" dirty="0">
                <a:ea typeface="楷体" panose="02010609060101010101" pitchFamily="49" charset="-122"/>
                <a:cs typeface="Arial" panose="020B0604020202020204" pitchFamily="34" charset="0"/>
              </a:rPr>
              <a:t>无</a:t>
            </a:r>
          </a:p>
          <a:p>
            <a:r>
              <a:rPr lang="zh-CN" altLang="en-US" sz="2000" dirty="0">
                <a:ea typeface="楷体" panose="02010609060101010101" pitchFamily="49" charset="-122"/>
                <a:cs typeface="Arial" panose="020B0604020202020204" pitchFamily="34" charset="0"/>
              </a:rPr>
              <a:t>无</a:t>
            </a:r>
          </a:p>
          <a:p>
            <a:r>
              <a:rPr lang="en-US" altLang="zh-CN" sz="2000" dirty="0">
                <a:ea typeface="楷体" panose="02010609060101010101" pitchFamily="49" charset="-122"/>
                <a:cs typeface="Arial" panose="020B0604020202020204" pitchFamily="34" charset="0"/>
              </a:rPr>
              <a:t>100 msec</a:t>
            </a:r>
          </a:p>
          <a:p>
            <a:endParaRPr lang="en-US" altLang="zh-CN" sz="2000" dirty="0">
              <a:ea typeface="楷体" panose="02010609060101010101" pitchFamily="49" charset="-122"/>
              <a:cs typeface="Arial" panose="020B0604020202020204" pitchFamily="34" charset="0"/>
            </a:endParaRPr>
          </a:p>
          <a:p>
            <a:r>
              <a:rPr lang="en-US" altLang="zh-CN" sz="2000" dirty="0">
                <a:ea typeface="楷体" panose="02010609060101010101" pitchFamily="49" charset="-122"/>
                <a:cs typeface="Arial" panose="020B0604020202020204" pitchFamily="34" charset="0"/>
              </a:rPr>
              <a:t>few secs</a:t>
            </a:r>
          </a:p>
          <a:p>
            <a:r>
              <a:rPr lang="en-US" altLang="zh-CN" sz="2000" dirty="0">
                <a:ea typeface="楷体" panose="02010609060101010101" pitchFamily="49" charset="-122"/>
                <a:cs typeface="Arial" panose="020B0604020202020204" pitchFamily="34" charset="0"/>
              </a:rPr>
              <a:t>100 msec</a:t>
            </a:r>
          </a:p>
          <a:p>
            <a:r>
              <a:rPr lang="en-US" altLang="zh-CN" sz="2000" dirty="0">
                <a:ea typeface="楷体" panose="02010609060101010101" pitchFamily="49" charset="-122"/>
                <a:cs typeface="Arial" panose="020B0604020202020204" pitchFamily="34" charset="0"/>
              </a:rPr>
              <a:t>yes and no</a:t>
            </a:r>
          </a:p>
        </p:txBody>
      </p:sp>
      <p:cxnSp>
        <p:nvCxnSpPr>
          <p:cNvPr id="3" name="直接连接符 2"/>
          <p:cNvCxnSpPr/>
          <p:nvPr/>
        </p:nvCxnSpPr>
        <p:spPr>
          <a:xfrm>
            <a:off x="1265274" y="2892056"/>
            <a:ext cx="912273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3593805" y="2392326"/>
            <a:ext cx="0" cy="31168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>
            <a:off x="885652" y="1451872"/>
            <a:ext cx="1740882" cy="501943"/>
            <a:chOff x="722008" y="1303131"/>
            <a:chExt cx="1662245" cy="479269"/>
          </a:xfrm>
        </p:grpSpPr>
        <p:sp>
          <p:nvSpPr>
            <p:cNvPr id="18" name="流程图: 手动输入 6"/>
            <p:cNvSpPr/>
            <p:nvPr/>
          </p:nvSpPr>
          <p:spPr>
            <a:xfrm rot="5400000" flipV="1">
              <a:off x="1448494" y="846642"/>
              <a:ext cx="475861" cy="1395656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-1" fmla="*/ 0 w 10000"/>
                <a:gd name="connsiteY0-2" fmla="*/ 1050 h 10000"/>
                <a:gd name="connsiteX1-3" fmla="*/ 10000 w 10000"/>
                <a:gd name="connsiteY1-4" fmla="*/ 0 h 10000"/>
                <a:gd name="connsiteX2-5" fmla="*/ 10000 w 10000"/>
                <a:gd name="connsiteY2-6" fmla="*/ 10000 h 10000"/>
                <a:gd name="connsiteX3-7" fmla="*/ 0 w 10000"/>
                <a:gd name="connsiteY3-8" fmla="*/ 10000 h 10000"/>
                <a:gd name="connsiteX4-9" fmla="*/ 0 w 10000"/>
                <a:gd name="connsiteY4-10" fmla="*/ 1050 h 10000"/>
                <a:gd name="connsiteX0-11" fmla="*/ 0 w 10000"/>
                <a:gd name="connsiteY0-12" fmla="*/ 988 h 9938"/>
                <a:gd name="connsiteX1-13" fmla="*/ 9911 w 10000"/>
                <a:gd name="connsiteY1-14" fmla="*/ 0 h 9938"/>
                <a:gd name="connsiteX2-15" fmla="*/ 10000 w 10000"/>
                <a:gd name="connsiteY2-16" fmla="*/ 9938 h 9938"/>
                <a:gd name="connsiteX3-17" fmla="*/ 0 w 10000"/>
                <a:gd name="connsiteY3-18" fmla="*/ 9938 h 9938"/>
                <a:gd name="connsiteX4-19" fmla="*/ 0 w 10000"/>
                <a:gd name="connsiteY4-20" fmla="*/ 988 h 9938"/>
                <a:gd name="connsiteX0-21" fmla="*/ 0 w 10000"/>
                <a:gd name="connsiteY0-22" fmla="*/ 1853 h 10000"/>
                <a:gd name="connsiteX1-23" fmla="*/ 9911 w 10000"/>
                <a:gd name="connsiteY1-24" fmla="*/ 0 h 10000"/>
                <a:gd name="connsiteX2-25" fmla="*/ 10000 w 10000"/>
                <a:gd name="connsiteY2-26" fmla="*/ 10000 h 10000"/>
                <a:gd name="connsiteX3-27" fmla="*/ 0 w 10000"/>
                <a:gd name="connsiteY3-28" fmla="*/ 10000 h 10000"/>
                <a:gd name="connsiteX4-29" fmla="*/ 0 w 10000"/>
                <a:gd name="connsiteY4-30" fmla="*/ 1853 h 10000"/>
                <a:gd name="connsiteX0-31" fmla="*/ 0 w 10000"/>
                <a:gd name="connsiteY0-32" fmla="*/ 1796 h 10000"/>
                <a:gd name="connsiteX1-33" fmla="*/ 9911 w 10000"/>
                <a:gd name="connsiteY1-34" fmla="*/ 0 h 10000"/>
                <a:gd name="connsiteX2-35" fmla="*/ 10000 w 10000"/>
                <a:gd name="connsiteY2-36" fmla="*/ 10000 h 10000"/>
                <a:gd name="connsiteX3-37" fmla="*/ 0 w 10000"/>
                <a:gd name="connsiteY3-38" fmla="*/ 10000 h 10000"/>
                <a:gd name="connsiteX4-39" fmla="*/ 0 w 10000"/>
                <a:gd name="connsiteY4-40" fmla="*/ 1796 h 10000"/>
                <a:gd name="connsiteX0-41" fmla="*/ 106 w 10000"/>
                <a:gd name="connsiteY0-42" fmla="*/ 804 h 10000"/>
                <a:gd name="connsiteX1-43" fmla="*/ 9911 w 10000"/>
                <a:gd name="connsiteY1-44" fmla="*/ 0 h 10000"/>
                <a:gd name="connsiteX2-45" fmla="*/ 10000 w 10000"/>
                <a:gd name="connsiteY2-46" fmla="*/ 10000 h 10000"/>
                <a:gd name="connsiteX3-47" fmla="*/ 0 w 10000"/>
                <a:gd name="connsiteY3-48" fmla="*/ 10000 h 10000"/>
                <a:gd name="connsiteX4-49" fmla="*/ 106 w 10000"/>
                <a:gd name="connsiteY4-50" fmla="*/ 804 h 10000"/>
                <a:gd name="connsiteX0-51" fmla="*/ 106 w 10000"/>
                <a:gd name="connsiteY0-52" fmla="*/ 793 h 10000"/>
                <a:gd name="connsiteX1-53" fmla="*/ 9911 w 10000"/>
                <a:gd name="connsiteY1-54" fmla="*/ 0 h 10000"/>
                <a:gd name="connsiteX2-55" fmla="*/ 10000 w 10000"/>
                <a:gd name="connsiteY2-56" fmla="*/ 10000 h 10000"/>
                <a:gd name="connsiteX3-57" fmla="*/ 0 w 10000"/>
                <a:gd name="connsiteY3-58" fmla="*/ 10000 h 10000"/>
                <a:gd name="connsiteX4-59" fmla="*/ 106 w 10000"/>
                <a:gd name="connsiteY4-60" fmla="*/ 793 h 10000"/>
                <a:gd name="connsiteX0-61" fmla="*/ 106 w 10000"/>
                <a:gd name="connsiteY0-62" fmla="*/ 758 h 10000"/>
                <a:gd name="connsiteX1-63" fmla="*/ 9911 w 10000"/>
                <a:gd name="connsiteY1-64" fmla="*/ 0 h 10000"/>
                <a:gd name="connsiteX2-65" fmla="*/ 10000 w 10000"/>
                <a:gd name="connsiteY2-66" fmla="*/ 10000 h 10000"/>
                <a:gd name="connsiteX3-67" fmla="*/ 0 w 10000"/>
                <a:gd name="connsiteY3-68" fmla="*/ 10000 h 10000"/>
                <a:gd name="connsiteX4-69" fmla="*/ 106 w 10000"/>
                <a:gd name="connsiteY4-70" fmla="*/ 758 h 10000"/>
                <a:gd name="connsiteX0-71" fmla="*/ 50 w 10000"/>
                <a:gd name="connsiteY0-72" fmla="*/ 854 h 10000"/>
                <a:gd name="connsiteX1-73" fmla="*/ 9911 w 10000"/>
                <a:gd name="connsiteY1-74" fmla="*/ 0 h 10000"/>
                <a:gd name="connsiteX2-75" fmla="*/ 10000 w 10000"/>
                <a:gd name="connsiteY2-76" fmla="*/ 10000 h 10000"/>
                <a:gd name="connsiteX3-77" fmla="*/ 0 w 10000"/>
                <a:gd name="connsiteY3-78" fmla="*/ 10000 h 10000"/>
                <a:gd name="connsiteX4-79" fmla="*/ 50 w 10000"/>
                <a:gd name="connsiteY4-80" fmla="*/ 854 h 100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0000" h="10000">
                  <a:moveTo>
                    <a:pt x="50" y="854"/>
                  </a:moveTo>
                  <a:lnTo>
                    <a:pt x="9911" y="0"/>
                  </a:lnTo>
                  <a:cubicBezTo>
                    <a:pt x="9941" y="3334"/>
                    <a:pt x="9970" y="6666"/>
                    <a:pt x="10000" y="10000"/>
                  </a:cubicBezTo>
                  <a:lnTo>
                    <a:pt x="0" y="10000"/>
                  </a:lnTo>
                  <a:cubicBezTo>
                    <a:pt x="35" y="6935"/>
                    <a:pt x="15" y="3919"/>
                    <a:pt x="50" y="854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55">
                <a:latin typeface="+mn-ea"/>
                <a:cs typeface="Arial" panose="020B0604020202020204" pitchFamily="34" charset="0"/>
              </a:endParaRPr>
            </a:p>
          </p:txBody>
        </p:sp>
        <p:grpSp>
          <p:nvGrpSpPr>
            <p:cNvPr id="17" name="组合 16"/>
            <p:cNvGrpSpPr/>
            <p:nvPr/>
          </p:nvGrpSpPr>
          <p:grpSpPr>
            <a:xfrm>
              <a:off x="722008" y="1303131"/>
              <a:ext cx="546594" cy="475865"/>
              <a:chOff x="708742" y="1296102"/>
              <a:chExt cx="454744" cy="283828"/>
            </a:xfrm>
          </p:grpSpPr>
          <p:sp>
            <p:nvSpPr>
              <p:cNvPr id="20" name="平行四边形 19"/>
              <p:cNvSpPr/>
              <p:nvPr/>
            </p:nvSpPr>
            <p:spPr>
              <a:xfrm>
                <a:off x="708742" y="1296103"/>
                <a:ext cx="351872" cy="283827"/>
              </a:xfrm>
              <a:prstGeom prst="parallelogram">
                <a:avLst>
                  <a:gd name="adj" fmla="val 80822"/>
                </a:avLst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985"/>
              </a:p>
            </p:txBody>
          </p:sp>
          <p:sp>
            <p:nvSpPr>
              <p:cNvPr id="21" name="平行四边形 20"/>
              <p:cNvSpPr/>
              <p:nvPr/>
            </p:nvSpPr>
            <p:spPr>
              <a:xfrm>
                <a:off x="811614" y="1296102"/>
                <a:ext cx="351872" cy="283827"/>
              </a:xfrm>
              <a:prstGeom prst="parallelogram">
                <a:avLst>
                  <a:gd name="adj" fmla="val 80822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985"/>
              </a:p>
            </p:txBody>
          </p:sp>
        </p:grpSp>
        <p:sp>
          <p:nvSpPr>
            <p:cNvPr id="19" name="Text Box 79"/>
            <p:cNvSpPr txBox="1">
              <a:spLocks noChangeArrowheads="1"/>
            </p:cNvSpPr>
            <p:nvPr/>
          </p:nvSpPr>
          <p:spPr bwMode="auto">
            <a:xfrm>
              <a:off x="1351237" y="1308002"/>
              <a:ext cx="1033013" cy="4701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kumimoji="1" lang="en-US" altLang="zh-CN" sz="2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TCP</a:t>
              </a: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973327" y="2130923"/>
            <a:ext cx="1104898" cy="1104898"/>
            <a:chOff x="737414" y="3164436"/>
            <a:chExt cx="1900298" cy="1900298"/>
          </a:xfrm>
        </p:grpSpPr>
        <p:grpSp>
          <p:nvGrpSpPr>
            <p:cNvPr id="23" name="组合 22"/>
            <p:cNvGrpSpPr/>
            <p:nvPr/>
          </p:nvGrpSpPr>
          <p:grpSpPr>
            <a:xfrm>
              <a:off x="737414" y="3164436"/>
              <a:ext cx="1900298" cy="1900298"/>
              <a:chOff x="795138" y="3164436"/>
              <a:chExt cx="1900298" cy="1900298"/>
            </a:xfrm>
          </p:grpSpPr>
          <p:sp>
            <p:nvSpPr>
              <p:cNvPr id="25" name="椭圆 24"/>
              <p:cNvSpPr/>
              <p:nvPr/>
            </p:nvSpPr>
            <p:spPr>
              <a:xfrm>
                <a:off x="795138" y="3164436"/>
                <a:ext cx="1900298" cy="1900298"/>
              </a:xfrm>
              <a:prstGeom prst="ellipse">
                <a:avLst/>
              </a:prstGeom>
              <a:solidFill>
                <a:srgbClr val="009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26" name="椭圆 25"/>
              <p:cNvSpPr/>
              <p:nvPr/>
            </p:nvSpPr>
            <p:spPr>
              <a:xfrm>
                <a:off x="866914" y="3240636"/>
                <a:ext cx="1747898" cy="1747898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p:grpSp>
        <p:sp>
          <p:nvSpPr>
            <p:cNvPr id="24" name="Text Box 79"/>
            <p:cNvSpPr txBox="1">
              <a:spLocks noChangeArrowheads="1"/>
            </p:cNvSpPr>
            <p:nvPr/>
          </p:nvSpPr>
          <p:spPr bwMode="auto">
            <a:xfrm>
              <a:off x="896617" y="3515556"/>
              <a:ext cx="1573043" cy="13021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90000"/>
                </a:lnSpc>
              </a:pPr>
              <a:r>
                <a:rPr kumimoji="1" lang="zh-CN" altLang="en-US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面向连接</a:t>
              </a:r>
            </a:p>
          </p:txBody>
        </p:sp>
      </p:grpSp>
      <p:sp>
        <p:nvSpPr>
          <p:cNvPr id="27" name="文本框 26"/>
          <p:cNvSpPr txBox="1"/>
          <p:nvPr/>
        </p:nvSpPr>
        <p:spPr>
          <a:xfrm>
            <a:off x="2129058" y="2378970"/>
            <a:ext cx="5706943" cy="533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在客户端和服务器进程之间需要建立连接</a:t>
            </a:r>
            <a:r>
              <a:rPr lang="zh-CN" altLang="en-US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。</a:t>
            </a:r>
          </a:p>
        </p:txBody>
      </p:sp>
      <p:grpSp>
        <p:nvGrpSpPr>
          <p:cNvPr id="37" name="组合 36"/>
          <p:cNvGrpSpPr/>
          <p:nvPr/>
        </p:nvGrpSpPr>
        <p:grpSpPr>
          <a:xfrm>
            <a:off x="973327" y="3337668"/>
            <a:ext cx="1104898" cy="1104898"/>
            <a:chOff x="737414" y="3164436"/>
            <a:chExt cx="1900298" cy="1900298"/>
          </a:xfrm>
        </p:grpSpPr>
        <p:grpSp>
          <p:nvGrpSpPr>
            <p:cNvPr id="38" name="组合 37"/>
            <p:cNvGrpSpPr/>
            <p:nvPr/>
          </p:nvGrpSpPr>
          <p:grpSpPr>
            <a:xfrm>
              <a:off x="737414" y="3164436"/>
              <a:ext cx="1900298" cy="1900298"/>
              <a:chOff x="795138" y="3164436"/>
              <a:chExt cx="1900298" cy="1900298"/>
            </a:xfrm>
          </p:grpSpPr>
          <p:sp>
            <p:nvSpPr>
              <p:cNvPr id="40" name="椭圆 39"/>
              <p:cNvSpPr/>
              <p:nvPr/>
            </p:nvSpPr>
            <p:spPr>
              <a:xfrm>
                <a:off x="795138" y="3164436"/>
                <a:ext cx="1900298" cy="1900298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41" name="椭圆 40"/>
              <p:cNvSpPr/>
              <p:nvPr/>
            </p:nvSpPr>
            <p:spPr>
              <a:xfrm>
                <a:off x="866914" y="3240636"/>
                <a:ext cx="1747898" cy="1747898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p:grpSp>
        <p:sp>
          <p:nvSpPr>
            <p:cNvPr id="39" name="Text Box 79"/>
            <p:cNvSpPr txBox="1">
              <a:spLocks noChangeArrowheads="1"/>
            </p:cNvSpPr>
            <p:nvPr/>
          </p:nvSpPr>
          <p:spPr bwMode="auto">
            <a:xfrm>
              <a:off x="896617" y="3515556"/>
              <a:ext cx="1573043" cy="13021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90000"/>
                </a:lnSpc>
              </a:pPr>
              <a:r>
                <a:rPr kumimoji="1"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可靠传输 </a:t>
              </a:r>
            </a:p>
          </p:txBody>
        </p:sp>
      </p:grpSp>
      <p:sp>
        <p:nvSpPr>
          <p:cNvPr id="42" name="文本框 41"/>
          <p:cNvSpPr txBox="1"/>
          <p:nvPr/>
        </p:nvSpPr>
        <p:spPr>
          <a:xfrm>
            <a:off x="2129059" y="3585714"/>
            <a:ext cx="3581845" cy="57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在发送和接收进程之间</a:t>
            </a:r>
            <a:r>
              <a:rPr lang="zh-CN" altLang="en-US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。</a:t>
            </a:r>
          </a:p>
        </p:txBody>
      </p:sp>
      <p:grpSp>
        <p:nvGrpSpPr>
          <p:cNvPr id="43" name="组合 42"/>
          <p:cNvGrpSpPr/>
          <p:nvPr/>
        </p:nvGrpSpPr>
        <p:grpSpPr>
          <a:xfrm>
            <a:off x="973327" y="4544411"/>
            <a:ext cx="1104898" cy="1104898"/>
            <a:chOff x="737414" y="3164436"/>
            <a:chExt cx="1900298" cy="1900298"/>
          </a:xfrm>
        </p:grpSpPr>
        <p:grpSp>
          <p:nvGrpSpPr>
            <p:cNvPr id="44" name="组合 43"/>
            <p:cNvGrpSpPr/>
            <p:nvPr/>
          </p:nvGrpSpPr>
          <p:grpSpPr>
            <a:xfrm>
              <a:off x="737414" y="3164436"/>
              <a:ext cx="1900298" cy="1900298"/>
              <a:chOff x="795138" y="3164436"/>
              <a:chExt cx="1900298" cy="1900298"/>
            </a:xfrm>
          </p:grpSpPr>
          <p:sp>
            <p:nvSpPr>
              <p:cNvPr id="46" name="椭圆 45"/>
              <p:cNvSpPr/>
              <p:nvPr/>
            </p:nvSpPr>
            <p:spPr>
              <a:xfrm>
                <a:off x="795138" y="3164436"/>
                <a:ext cx="1900298" cy="1900298"/>
              </a:xfrm>
              <a:prstGeom prst="ellipse">
                <a:avLst/>
              </a:prstGeom>
              <a:solidFill>
                <a:srgbClr val="009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47" name="椭圆 46"/>
              <p:cNvSpPr/>
              <p:nvPr/>
            </p:nvSpPr>
            <p:spPr>
              <a:xfrm>
                <a:off x="866914" y="3240636"/>
                <a:ext cx="1747898" cy="1747898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p:grpSp>
        <p:sp>
          <p:nvSpPr>
            <p:cNvPr id="45" name="Text Box 79"/>
            <p:cNvSpPr txBox="1">
              <a:spLocks noChangeArrowheads="1"/>
            </p:cNvSpPr>
            <p:nvPr/>
          </p:nvSpPr>
          <p:spPr bwMode="auto">
            <a:xfrm>
              <a:off x="896617" y="3515556"/>
              <a:ext cx="1573043" cy="13021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90000"/>
                </a:lnSpc>
              </a:pPr>
              <a:r>
                <a:rPr kumimoji="1" lang="zh-CN" altLang="en-US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流量控制</a:t>
              </a:r>
            </a:p>
          </p:txBody>
        </p:sp>
      </p:grpSp>
      <p:sp>
        <p:nvSpPr>
          <p:cNvPr id="48" name="文本框 47"/>
          <p:cNvSpPr txBox="1"/>
          <p:nvPr/>
        </p:nvSpPr>
        <p:spPr>
          <a:xfrm>
            <a:off x="2129058" y="4792458"/>
            <a:ext cx="5706943" cy="533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发送数据的速度决不超过接收的速度 </a:t>
            </a:r>
            <a:r>
              <a:rPr lang="zh-CN" altLang="en-US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。</a:t>
            </a:r>
          </a:p>
        </p:txBody>
      </p:sp>
      <p:grpSp>
        <p:nvGrpSpPr>
          <p:cNvPr id="31" name="组合 30"/>
          <p:cNvGrpSpPr/>
          <p:nvPr/>
        </p:nvGrpSpPr>
        <p:grpSpPr>
          <a:xfrm>
            <a:off x="1012256" y="2695299"/>
            <a:ext cx="1104898" cy="1104898"/>
            <a:chOff x="737414" y="3164436"/>
            <a:chExt cx="1900298" cy="1900298"/>
          </a:xfrm>
        </p:grpSpPr>
        <p:grpSp>
          <p:nvGrpSpPr>
            <p:cNvPr id="32" name="组合 31"/>
            <p:cNvGrpSpPr/>
            <p:nvPr/>
          </p:nvGrpSpPr>
          <p:grpSpPr>
            <a:xfrm>
              <a:off x="737414" y="3164436"/>
              <a:ext cx="1900298" cy="1900298"/>
              <a:chOff x="795138" y="3164436"/>
              <a:chExt cx="1900298" cy="1900298"/>
            </a:xfrm>
          </p:grpSpPr>
          <p:sp>
            <p:nvSpPr>
              <p:cNvPr id="34" name="椭圆 33"/>
              <p:cNvSpPr/>
              <p:nvPr/>
            </p:nvSpPr>
            <p:spPr>
              <a:xfrm>
                <a:off x="795138" y="3164436"/>
                <a:ext cx="1900298" cy="1900298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35" name="椭圆 34"/>
              <p:cNvSpPr/>
              <p:nvPr/>
            </p:nvSpPr>
            <p:spPr>
              <a:xfrm>
                <a:off x="866914" y="3240636"/>
                <a:ext cx="1747898" cy="1747898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p:grpSp>
        <p:sp>
          <p:nvSpPr>
            <p:cNvPr id="33" name="Text Box 79"/>
            <p:cNvSpPr txBox="1">
              <a:spLocks noChangeArrowheads="1"/>
            </p:cNvSpPr>
            <p:nvPr/>
          </p:nvSpPr>
          <p:spPr bwMode="auto">
            <a:xfrm>
              <a:off x="896617" y="3515556"/>
              <a:ext cx="1573043" cy="13021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90000"/>
                </a:lnSpc>
              </a:pPr>
              <a:r>
                <a:rPr kumimoji="1"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拥塞控制</a:t>
              </a:r>
            </a:p>
          </p:txBody>
        </p:sp>
      </p:grpSp>
      <p:sp>
        <p:nvSpPr>
          <p:cNvPr id="36" name="文本框 35"/>
          <p:cNvSpPr txBox="1"/>
          <p:nvPr/>
        </p:nvSpPr>
        <p:spPr>
          <a:xfrm>
            <a:off x="2167988" y="2941502"/>
            <a:ext cx="7688934" cy="525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当网络超负荷时，束紧发送端口，减缓发送速度</a:t>
            </a:r>
            <a:r>
              <a:rPr lang="zh-CN" altLang="en-US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。</a:t>
            </a:r>
          </a:p>
        </p:txBody>
      </p:sp>
      <p:grpSp>
        <p:nvGrpSpPr>
          <p:cNvPr id="49" name="组合 48"/>
          <p:cNvGrpSpPr/>
          <p:nvPr/>
        </p:nvGrpSpPr>
        <p:grpSpPr>
          <a:xfrm>
            <a:off x="963265" y="4297791"/>
            <a:ext cx="1123451" cy="1104898"/>
            <a:chOff x="705505" y="3164436"/>
            <a:chExt cx="1932207" cy="1900298"/>
          </a:xfrm>
        </p:grpSpPr>
        <p:grpSp>
          <p:nvGrpSpPr>
            <p:cNvPr id="50" name="组合 49"/>
            <p:cNvGrpSpPr/>
            <p:nvPr/>
          </p:nvGrpSpPr>
          <p:grpSpPr>
            <a:xfrm>
              <a:off x="737414" y="3164436"/>
              <a:ext cx="1900298" cy="1900298"/>
              <a:chOff x="795138" y="3164436"/>
              <a:chExt cx="1900298" cy="1900298"/>
            </a:xfrm>
          </p:grpSpPr>
          <p:sp>
            <p:nvSpPr>
              <p:cNvPr id="52" name="椭圆 51"/>
              <p:cNvSpPr/>
              <p:nvPr/>
            </p:nvSpPr>
            <p:spPr>
              <a:xfrm>
                <a:off x="795138" y="3164436"/>
                <a:ext cx="1900298" cy="1900298"/>
              </a:xfrm>
              <a:prstGeom prst="ellipse">
                <a:avLst/>
              </a:prstGeom>
              <a:solidFill>
                <a:srgbClr val="009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53" name="椭圆 52"/>
              <p:cNvSpPr/>
              <p:nvPr/>
            </p:nvSpPr>
            <p:spPr>
              <a:xfrm>
                <a:off x="866914" y="3240636"/>
                <a:ext cx="1747898" cy="1747898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p:grpSp>
        <p:sp>
          <p:nvSpPr>
            <p:cNvPr id="51" name="Text Box 79"/>
            <p:cNvSpPr txBox="1">
              <a:spLocks noChangeArrowheads="1"/>
            </p:cNvSpPr>
            <p:nvPr/>
          </p:nvSpPr>
          <p:spPr bwMode="auto">
            <a:xfrm>
              <a:off x="705505" y="3778193"/>
              <a:ext cx="1900298" cy="7304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90000"/>
                </a:lnSpc>
              </a:pPr>
              <a:r>
                <a:rPr kumimoji="1" lang="zh-CN" altLang="en-US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不提供</a:t>
              </a:r>
            </a:p>
          </p:txBody>
        </p:sp>
      </p:grpSp>
      <p:sp>
        <p:nvSpPr>
          <p:cNvPr id="54" name="文本框 53"/>
          <p:cNvSpPr txBox="1"/>
          <p:nvPr/>
        </p:nvSpPr>
        <p:spPr>
          <a:xfrm>
            <a:off x="2167988" y="4545838"/>
            <a:ext cx="3471293" cy="533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实时性</a:t>
            </a:r>
            <a:r>
              <a:rPr lang="en-US" altLang="zh-CN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, </a:t>
            </a:r>
            <a:r>
              <a:rPr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最小带宽承诺</a:t>
            </a:r>
            <a:r>
              <a:rPr lang="zh-CN" altLang="en-US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000"/>
                            </p:stCondLst>
                            <p:childTnLst>
                              <p:par>
                                <p:cTn id="6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500"/>
                            </p:stCondLst>
                            <p:childTnLst>
                              <p:par>
                                <p:cTn id="73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2000"/>
                            </p:stCondLst>
                            <p:childTnLst>
                              <p:par>
                                <p:cTn id="8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7" grpId="1"/>
      <p:bldP spid="42" grpId="0"/>
      <p:bldP spid="42" grpId="1"/>
      <p:bldP spid="48" grpId="0"/>
      <p:bldP spid="48" grpId="1"/>
      <p:bldP spid="36" grpId="0"/>
      <p:bldP spid="5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/>
          <p:cNvGrpSpPr/>
          <p:nvPr/>
        </p:nvGrpSpPr>
        <p:grpSpPr>
          <a:xfrm>
            <a:off x="755247" y="1438790"/>
            <a:ext cx="1740882" cy="501943"/>
            <a:chOff x="722008" y="1303131"/>
            <a:chExt cx="1662245" cy="479269"/>
          </a:xfrm>
        </p:grpSpPr>
        <p:sp>
          <p:nvSpPr>
            <p:cNvPr id="26" name="流程图: 手动输入 6"/>
            <p:cNvSpPr/>
            <p:nvPr/>
          </p:nvSpPr>
          <p:spPr>
            <a:xfrm rot="5400000" flipV="1">
              <a:off x="1448494" y="846642"/>
              <a:ext cx="475861" cy="1395656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-1" fmla="*/ 0 w 10000"/>
                <a:gd name="connsiteY0-2" fmla="*/ 1050 h 10000"/>
                <a:gd name="connsiteX1-3" fmla="*/ 10000 w 10000"/>
                <a:gd name="connsiteY1-4" fmla="*/ 0 h 10000"/>
                <a:gd name="connsiteX2-5" fmla="*/ 10000 w 10000"/>
                <a:gd name="connsiteY2-6" fmla="*/ 10000 h 10000"/>
                <a:gd name="connsiteX3-7" fmla="*/ 0 w 10000"/>
                <a:gd name="connsiteY3-8" fmla="*/ 10000 h 10000"/>
                <a:gd name="connsiteX4-9" fmla="*/ 0 w 10000"/>
                <a:gd name="connsiteY4-10" fmla="*/ 1050 h 10000"/>
                <a:gd name="connsiteX0-11" fmla="*/ 0 w 10000"/>
                <a:gd name="connsiteY0-12" fmla="*/ 988 h 9938"/>
                <a:gd name="connsiteX1-13" fmla="*/ 9911 w 10000"/>
                <a:gd name="connsiteY1-14" fmla="*/ 0 h 9938"/>
                <a:gd name="connsiteX2-15" fmla="*/ 10000 w 10000"/>
                <a:gd name="connsiteY2-16" fmla="*/ 9938 h 9938"/>
                <a:gd name="connsiteX3-17" fmla="*/ 0 w 10000"/>
                <a:gd name="connsiteY3-18" fmla="*/ 9938 h 9938"/>
                <a:gd name="connsiteX4-19" fmla="*/ 0 w 10000"/>
                <a:gd name="connsiteY4-20" fmla="*/ 988 h 9938"/>
                <a:gd name="connsiteX0-21" fmla="*/ 0 w 10000"/>
                <a:gd name="connsiteY0-22" fmla="*/ 1853 h 10000"/>
                <a:gd name="connsiteX1-23" fmla="*/ 9911 w 10000"/>
                <a:gd name="connsiteY1-24" fmla="*/ 0 h 10000"/>
                <a:gd name="connsiteX2-25" fmla="*/ 10000 w 10000"/>
                <a:gd name="connsiteY2-26" fmla="*/ 10000 h 10000"/>
                <a:gd name="connsiteX3-27" fmla="*/ 0 w 10000"/>
                <a:gd name="connsiteY3-28" fmla="*/ 10000 h 10000"/>
                <a:gd name="connsiteX4-29" fmla="*/ 0 w 10000"/>
                <a:gd name="connsiteY4-30" fmla="*/ 1853 h 10000"/>
                <a:gd name="connsiteX0-31" fmla="*/ 0 w 10000"/>
                <a:gd name="connsiteY0-32" fmla="*/ 1796 h 10000"/>
                <a:gd name="connsiteX1-33" fmla="*/ 9911 w 10000"/>
                <a:gd name="connsiteY1-34" fmla="*/ 0 h 10000"/>
                <a:gd name="connsiteX2-35" fmla="*/ 10000 w 10000"/>
                <a:gd name="connsiteY2-36" fmla="*/ 10000 h 10000"/>
                <a:gd name="connsiteX3-37" fmla="*/ 0 w 10000"/>
                <a:gd name="connsiteY3-38" fmla="*/ 10000 h 10000"/>
                <a:gd name="connsiteX4-39" fmla="*/ 0 w 10000"/>
                <a:gd name="connsiteY4-40" fmla="*/ 1796 h 10000"/>
                <a:gd name="connsiteX0-41" fmla="*/ 106 w 10000"/>
                <a:gd name="connsiteY0-42" fmla="*/ 804 h 10000"/>
                <a:gd name="connsiteX1-43" fmla="*/ 9911 w 10000"/>
                <a:gd name="connsiteY1-44" fmla="*/ 0 h 10000"/>
                <a:gd name="connsiteX2-45" fmla="*/ 10000 w 10000"/>
                <a:gd name="connsiteY2-46" fmla="*/ 10000 h 10000"/>
                <a:gd name="connsiteX3-47" fmla="*/ 0 w 10000"/>
                <a:gd name="connsiteY3-48" fmla="*/ 10000 h 10000"/>
                <a:gd name="connsiteX4-49" fmla="*/ 106 w 10000"/>
                <a:gd name="connsiteY4-50" fmla="*/ 804 h 10000"/>
                <a:gd name="connsiteX0-51" fmla="*/ 106 w 10000"/>
                <a:gd name="connsiteY0-52" fmla="*/ 793 h 10000"/>
                <a:gd name="connsiteX1-53" fmla="*/ 9911 w 10000"/>
                <a:gd name="connsiteY1-54" fmla="*/ 0 h 10000"/>
                <a:gd name="connsiteX2-55" fmla="*/ 10000 w 10000"/>
                <a:gd name="connsiteY2-56" fmla="*/ 10000 h 10000"/>
                <a:gd name="connsiteX3-57" fmla="*/ 0 w 10000"/>
                <a:gd name="connsiteY3-58" fmla="*/ 10000 h 10000"/>
                <a:gd name="connsiteX4-59" fmla="*/ 106 w 10000"/>
                <a:gd name="connsiteY4-60" fmla="*/ 793 h 10000"/>
                <a:gd name="connsiteX0-61" fmla="*/ 106 w 10000"/>
                <a:gd name="connsiteY0-62" fmla="*/ 758 h 10000"/>
                <a:gd name="connsiteX1-63" fmla="*/ 9911 w 10000"/>
                <a:gd name="connsiteY1-64" fmla="*/ 0 h 10000"/>
                <a:gd name="connsiteX2-65" fmla="*/ 10000 w 10000"/>
                <a:gd name="connsiteY2-66" fmla="*/ 10000 h 10000"/>
                <a:gd name="connsiteX3-67" fmla="*/ 0 w 10000"/>
                <a:gd name="connsiteY3-68" fmla="*/ 10000 h 10000"/>
                <a:gd name="connsiteX4-69" fmla="*/ 106 w 10000"/>
                <a:gd name="connsiteY4-70" fmla="*/ 758 h 10000"/>
                <a:gd name="connsiteX0-71" fmla="*/ 50 w 10000"/>
                <a:gd name="connsiteY0-72" fmla="*/ 854 h 10000"/>
                <a:gd name="connsiteX1-73" fmla="*/ 9911 w 10000"/>
                <a:gd name="connsiteY1-74" fmla="*/ 0 h 10000"/>
                <a:gd name="connsiteX2-75" fmla="*/ 10000 w 10000"/>
                <a:gd name="connsiteY2-76" fmla="*/ 10000 h 10000"/>
                <a:gd name="connsiteX3-77" fmla="*/ 0 w 10000"/>
                <a:gd name="connsiteY3-78" fmla="*/ 10000 h 10000"/>
                <a:gd name="connsiteX4-79" fmla="*/ 50 w 10000"/>
                <a:gd name="connsiteY4-80" fmla="*/ 854 h 100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0000" h="10000">
                  <a:moveTo>
                    <a:pt x="50" y="854"/>
                  </a:moveTo>
                  <a:lnTo>
                    <a:pt x="9911" y="0"/>
                  </a:lnTo>
                  <a:cubicBezTo>
                    <a:pt x="9941" y="3334"/>
                    <a:pt x="9970" y="6666"/>
                    <a:pt x="10000" y="10000"/>
                  </a:cubicBezTo>
                  <a:lnTo>
                    <a:pt x="0" y="10000"/>
                  </a:lnTo>
                  <a:cubicBezTo>
                    <a:pt x="35" y="6935"/>
                    <a:pt x="15" y="3919"/>
                    <a:pt x="50" y="854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55">
                <a:latin typeface="+mn-ea"/>
                <a:cs typeface="Arial" panose="020B0604020202020204" pitchFamily="34" charset="0"/>
              </a:endParaRPr>
            </a:p>
          </p:txBody>
        </p:sp>
        <p:grpSp>
          <p:nvGrpSpPr>
            <p:cNvPr id="27" name="组合 26"/>
            <p:cNvGrpSpPr/>
            <p:nvPr/>
          </p:nvGrpSpPr>
          <p:grpSpPr>
            <a:xfrm>
              <a:off x="722008" y="1303131"/>
              <a:ext cx="546594" cy="475865"/>
              <a:chOff x="708742" y="1296102"/>
              <a:chExt cx="454744" cy="283828"/>
            </a:xfrm>
          </p:grpSpPr>
          <p:sp>
            <p:nvSpPr>
              <p:cNvPr id="29" name="平行四边形 28"/>
              <p:cNvSpPr/>
              <p:nvPr/>
            </p:nvSpPr>
            <p:spPr>
              <a:xfrm>
                <a:off x="708742" y="1296103"/>
                <a:ext cx="351872" cy="283827"/>
              </a:xfrm>
              <a:prstGeom prst="parallelogram">
                <a:avLst>
                  <a:gd name="adj" fmla="val 80822"/>
                </a:avLst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985"/>
              </a:p>
            </p:txBody>
          </p:sp>
          <p:sp>
            <p:nvSpPr>
              <p:cNvPr id="30" name="平行四边形 29"/>
              <p:cNvSpPr/>
              <p:nvPr/>
            </p:nvSpPr>
            <p:spPr>
              <a:xfrm>
                <a:off x="811614" y="1296102"/>
                <a:ext cx="351872" cy="283827"/>
              </a:xfrm>
              <a:prstGeom prst="parallelogram">
                <a:avLst>
                  <a:gd name="adj" fmla="val 80822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985"/>
              </a:p>
            </p:txBody>
          </p:sp>
        </p:grpSp>
        <p:sp>
          <p:nvSpPr>
            <p:cNvPr id="28" name="Text Box 79"/>
            <p:cNvSpPr txBox="1">
              <a:spLocks noChangeArrowheads="1"/>
            </p:cNvSpPr>
            <p:nvPr/>
          </p:nvSpPr>
          <p:spPr bwMode="auto">
            <a:xfrm>
              <a:off x="1351237" y="1308001"/>
              <a:ext cx="1033013" cy="4701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kumimoji="1" lang="en-US" altLang="zh-CN" sz="2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UDP</a:t>
              </a: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761707" y="2223169"/>
            <a:ext cx="9978618" cy="580865"/>
            <a:chOff x="1403750" y="3494650"/>
            <a:chExt cx="9978618" cy="580865"/>
          </a:xfrm>
        </p:grpSpPr>
        <p:grpSp>
          <p:nvGrpSpPr>
            <p:cNvPr id="32" name="组合 31"/>
            <p:cNvGrpSpPr/>
            <p:nvPr/>
          </p:nvGrpSpPr>
          <p:grpSpPr>
            <a:xfrm>
              <a:off x="1403750" y="3593123"/>
              <a:ext cx="490436" cy="476221"/>
              <a:chOff x="1403750" y="3593123"/>
              <a:chExt cx="808892" cy="785446"/>
            </a:xfrm>
          </p:grpSpPr>
          <p:sp>
            <p:nvSpPr>
              <p:cNvPr id="34" name="对话气泡: 椭圆形 33"/>
              <p:cNvSpPr/>
              <p:nvPr/>
            </p:nvSpPr>
            <p:spPr>
              <a:xfrm>
                <a:off x="1403750" y="3593123"/>
                <a:ext cx="808892" cy="785446"/>
              </a:xfrm>
              <a:prstGeom prst="wedgeEllipseCallout">
                <a:avLst>
                  <a:gd name="adj1" fmla="val 66124"/>
                  <a:gd name="adj2" fmla="val 2799"/>
                </a:avLst>
              </a:prstGeom>
              <a:solidFill>
                <a:srgbClr val="009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endParaRPr lang="zh-CN" altLang="en-US"/>
              </a:p>
            </p:txBody>
          </p:sp>
          <p:sp>
            <p:nvSpPr>
              <p:cNvPr id="35" name="round-web-cam_17861"/>
              <p:cNvSpPr>
                <a:spLocks noChangeAspect="1"/>
              </p:cNvSpPr>
              <p:nvPr/>
            </p:nvSpPr>
            <p:spPr bwMode="auto">
              <a:xfrm>
                <a:off x="1567764" y="3705353"/>
                <a:ext cx="480863" cy="560986"/>
              </a:xfrm>
              <a:custGeom>
                <a:avLst/>
                <a:gdLst>
                  <a:gd name="connsiteX0" fmla="*/ 382866 w 517527"/>
                  <a:gd name="connsiteY0" fmla="*/ 485037 h 603758"/>
                  <a:gd name="connsiteX1" fmla="*/ 258763 w 517527"/>
                  <a:gd name="connsiteY1" fmla="*/ 516800 h 603758"/>
                  <a:gd name="connsiteX2" fmla="*/ 136617 w 517527"/>
                  <a:gd name="connsiteY2" fmla="*/ 486079 h 603758"/>
                  <a:gd name="connsiteX3" fmla="*/ 81214 w 517527"/>
                  <a:gd name="connsiteY3" fmla="*/ 525522 h 603758"/>
                  <a:gd name="connsiteX4" fmla="*/ 261371 w 517527"/>
                  <a:gd name="connsiteY4" fmla="*/ 581888 h 603758"/>
                  <a:gd name="connsiteX5" fmla="*/ 441658 w 517527"/>
                  <a:gd name="connsiteY5" fmla="*/ 525522 h 603758"/>
                  <a:gd name="connsiteX6" fmla="*/ 382866 w 517527"/>
                  <a:gd name="connsiteY6" fmla="*/ 485037 h 603758"/>
                  <a:gd name="connsiteX7" fmla="*/ 258870 w 517527"/>
                  <a:gd name="connsiteY7" fmla="*/ 184740 h 603758"/>
                  <a:gd name="connsiteX8" fmla="*/ 332717 w 517527"/>
                  <a:gd name="connsiteY8" fmla="*/ 258481 h 603758"/>
                  <a:gd name="connsiteX9" fmla="*/ 258870 w 517527"/>
                  <a:gd name="connsiteY9" fmla="*/ 332222 h 603758"/>
                  <a:gd name="connsiteX10" fmla="*/ 185023 w 517527"/>
                  <a:gd name="connsiteY10" fmla="*/ 258481 h 603758"/>
                  <a:gd name="connsiteX11" fmla="*/ 258870 w 517527"/>
                  <a:gd name="connsiteY11" fmla="*/ 184740 h 603758"/>
                  <a:gd name="connsiteX12" fmla="*/ 258763 w 517527"/>
                  <a:gd name="connsiteY12" fmla="*/ 147620 h 603758"/>
                  <a:gd name="connsiteX13" fmla="*/ 147697 w 517527"/>
                  <a:gd name="connsiteY13" fmla="*/ 258400 h 603758"/>
                  <a:gd name="connsiteX14" fmla="*/ 258763 w 517527"/>
                  <a:gd name="connsiteY14" fmla="*/ 369310 h 603758"/>
                  <a:gd name="connsiteX15" fmla="*/ 369830 w 517527"/>
                  <a:gd name="connsiteY15" fmla="*/ 258400 h 603758"/>
                  <a:gd name="connsiteX16" fmla="*/ 258763 w 517527"/>
                  <a:gd name="connsiteY16" fmla="*/ 147620 h 603758"/>
                  <a:gd name="connsiteX17" fmla="*/ 258112 w 517527"/>
                  <a:gd name="connsiteY17" fmla="*/ 80189 h 603758"/>
                  <a:gd name="connsiteX18" fmla="*/ 236342 w 517527"/>
                  <a:gd name="connsiteY18" fmla="*/ 102058 h 603758"/>
                  <a:gd name="connsiteX19" fmla="*/ 258112 w 517527"/>
                  <a:gd name="connsiteY19" fmla="*/ 123798 h 603758"/>
                  <a:gd name="connsiteX20" fmla="*/ 280012 w 517527"/>
                  <a:gd name="connsiteY20" fmla="*/ 102058 h 603758"/>
                  <a:gd name="connsiteX21" fmla="*/ 258112 w 517527"/>
                  <a:gd name="connsiteY21" fmla="*/ 80189 h 603758"/>
                  <a:gd name="connsiteX22" fmla="*/ 258763 w 517527"/>
                  <a:gd name="connsiteY22" fmla="*/ 0 h 603758"/>
                  <a:gd name="connsiteX23" fmla="*/ 517527 w 517527"/>
                  <a:gd name="connsiteY23" fmla="*/ 258400 h 603758"/>
                  <a:gd name="connsiteX24" fmla="*/ 406852 w 517527"/>
                  <a:gd name="connsiteY24" fmla="*/ 470197 h 603758"/>
                  <a:gd name="connsiteX25" fmla="*/ 463428 w 517527"/>
                  <a:gd name="connsiteY25" fmla="*/ 525522 h 603758"/>
                  <a:gd name="connsiteX26" fmla="*/ 261371 w 517527"/>
                  <a:gd name="connsiteY26" fmla="*/ 603758 h 603758"/>
                  <a:gd name="connsiteX27" fmla="*/ 59314 w 517527"/>
                  <a:gd name="connsiteY27" fmla="*/ 525522 h 603758"/>
                  <a:gd name="connsiteX28" fmla="*/ 112631 w 517527"/>
                  <a:gd name="connsiteY28" fmla="*/ 471499 h 603758"/>
                  <a:gd name="connsiteX29" fmla="*/ 0 w 517527"/>
                  <a:gd name="connsiteY29" fmla="*/ 258400 h 603758"/>
                  <a:gd name="connsiteX30" fmla="*/ 258763 w 517527"/>
                  <a:gd name="connsiteY30" fmla="*/ 0 h 603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517527" h="603758">
                    <a:moveTo>
                      <a:pt x="382866" y="485037"/>
                    </a:moveTo>
                    <a:cubicBezTo>
                      <a:pt x="345974" y="505345"/>
                      <a:pt x="303737" y="516800"/>
                      <a:pt x="258763" y="516800"/>
                    </a:cubicBezTo>
                    <a:cubicBezTo>
                      <a:pt x="214572" y="516800"/>
                      <a:pt x="172987" y="505735"/>
                      <a:pt x="136617" y="486079"/>
                    </a:cubicBezTo>
                    <a:cubicBezTo>
                      <a:pt x="102463" y="497013"/>
                      <a:pt x="81214" y="511984"/>
                      <a:pt x="81214" y="525522"/>
                    </a:cubicBezTo>
                    <a:cubicBezTo>
                      <a:pt x="81214" y="549084"/>
                      <a:pt x="149783" y="581888"/>
                      <a:pt x="261371" y="581888"/>
                    </a:cubicBezTo>
                    <a:cubicBezTo>
                      <a:pt x="373089" y="581888"/>
                      <a:pt x="441658" y="549084"/>
                      <a:pt x="441658" y="525522"/>
                    </a:cubicBezTo>
                    <a:cubicBezTo>
                      <a:pt x="441658" y="511593"/>
                      <a:pt x="418584" y="495972"/>
                      <a:pt x="382866" y="485037"/>
                    </a:cubicBezTo>
                    <a:close/>
                    <a:moveTo>
                      <a:pt x="258870" y="184740"/>
                    </a:moveTo>
                    <a:cubicBezTo>
                      <a:pt x="299655" y="184740"/>
                      <a:pt x="332717" y="217755"/>
                      <a:pt x="332717" y="258481"/>
                    </a:cubicBezTo>
                    <a:cubicBezTo>
                      <a:pt x="332717" y="299207"/>
                      <a:pt x="299655" y="332222"/>
                      <a:pt x="258870" y="332222"/>
                    </a:cubicBezTo>
                    <a:cubicBezTo>
                      <a:pt x="218085" y="332222"/>
                      <a:pt x="185023" y="299207"/>
                      <a:pt x="185023" y="258481"/>
                    </a:cubicBezTo>
                    <a:cubicBezTo>
                      <a:pt x="185023" y="217755"/>
                      <a:pt x="218085" y="184740"/>
                      <a:pt x="258870" y="184740"/>
                    </a:cubicBezTo>
                    <a:close/>
                    <a:moveTo>
                      <a:pt x="258763" y="147620"/>
                    </a:moveTo>
                    <a:cubicBezTo>
                      <a:pt x="197495" y="147620"/>
                      <a:pt x="147697" y="197347"/>
                      <a:pt x="147697" y="258400"/>
                    </a:cubicBezTo>
                    <a:cubicBezTo>
                      <a:pt x="147697" y="319583"/>
                      <a:pt x="197495" y="369310"/>
                      <a:pt x="258763" y="369310"/>
                    </a:cubicBezTo>
                    <a:cubicBezTo>
                      <a:pt x="320032" y="369310"/>
                      <a:pt x="369830" y="319453"/>
                      <a:pt x="369830" y="258400"/>
                    </a:cubicBezTo>
                    <a:cubicBezTo>
                      <a:pt x="369830" y="197347"/>
                      <a:pt x="320032" y="147620"/>
                      <a:pt x="258763" y="147620"/>
                    </a:cubicBezTo>
                    <a:close/>
                    <a:moveTo>
                      <a:pt x="258112" y="80189"/>
                    </a:moveTo>
                    <a:cubicBezTo>
                      <a:pt x="246119" y="80189"/>
                      <a:pt x="236342" y="89952"/>
                      <a:pt x="236342" y="102058"/>
                    </a:cubicBezTo>
                    <a:cubicBezTo>
                      <a:pt x="236342" y="114034"/>
                      <a:pt x="246119" y="123798"/>
                      <a:pt x="258112" y="123798"/>
                    </a:cubicBezTo>
                    <a:cubicBezTo>
                      <a:pt x="270235" y="123798"/>
                      <a:pt x="280012" y="114034"/>
                      <a:pt x="280012" y="102058"/>
                    </a:cubicBezTo>
                    <a:cubicBezTo>
                      <a:pt x="280012" y="89952"/>
                      <a:pt x="270235" y="80189"/>
                      <a:pt x="258112" y="80189"/>
                    </a:cubicBezTo>
                    <a:close/>
                    <a:moveTo>
                      <a:pt x="258763" y="0"/>
                    </a:moveTo>
                    <a:cubicBezTo>
                      <a:pt x="401507" y="0"/>
                      <a:pt x="517527" y="115857"/>
                      <a:pt x="517527" y="258400"/>
                    </a:cubicBezTo>
                    <a:cubicBezTo>
                      <a:pt x="517527" y="346009"/>
                      <a:pt x="473726" y="423464"/>
                      <a:pt x="406852" y="470197"/>
                    </a:cubicBezTo>
                    <a:cubicBezTo>
                      <a:pt x="443483" y="484386"/>
                      <a:pt x="463428" y="503652"/>
                      <a:pt x="463428" y="525522"/>
                    </a:cubicBezTo>
                    <a:cubicBezTo>
                      <a:pt x="463428" y="576291"/>
                      <a:pt x="359401" y="603758"/>
                      <a:pt x="261371" y="603758"/>
                    </a:cubicBezTo>
                    <a:cubicBezTo>
                      <a:pt x="163471" y="603758"/>
                      <a:pt x="59314" y="576291"/>
                      <a:pt x="59314" y="525522"/>
                    </a:cubicBezTo>
                    <a:cubicBezTo>
                      <a:pt x="59314" y="504434"/>
                      <a:pt x="78085" y="485688"/>
                      <a:pt x="112631" y="471499"/>
                    </a:cubicBezTo>
                    <a:cubicBezTo>
                      <a:pt x="44713" y="424896"/>
                      <a:pt x="0" y="346790"/>
                      <a:pt x="0" y="258400"/>
                    </a:cubicBezTo>
                    <a:cubicBezTo>
                      <a:pt x="0" y="115857"/>
                      <a:pt x="116020" y="0"/>
                      <a:pt x="25876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</p:sp>
        </p:grpSp>
        <p:sp>
          <p:nvSpPr>
            <p:cNvPr id="33" name="Text Box 79"/>
            <p:cNvSpPr txBox="1">
              <a:spLocks noChangeArrowheads="1"/>
            </p:cNvSpPr>
            <p:nvPr/>
          </p:nvSpPr>
          <p:spPr bwMode="auto">
            <a:xfrm>
              <a:off x="1985931" y="3494650"/>
              <a:ext cx="9396437" cy="5808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kumimoji="1"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在客户端和服务器进程之间实现“不可靠的”数据传输。</a:t>
              </a:r>
            </a:p>
          </p:txBody>
        </p:sp>
      </p:grpSp>
      <p:grpSp>
        <p:nvGrpSpPr>
          <p:cNvPr id="53" name="组合 52"/>
          <p:cNvGrpSpPr/>
          <p:nvPr/>
        </p:nvGrpSpPr>
        <p:grpSpPr>
          <a:xfrm>
            <a:off x="761707" y="3646622"/>
            <a:ext cx="1123451" cy="1104898"/>
            <a:chOff x="705505" y="3164436"/>
            <a:chExt cx="1932207" cy="1900298"/>
          </a:xfrm>
        </p:grpSpPr>
        <p:grpSp>
          <p:nvGrpSpPr>
            <p:cNvPr id="54" name="组合 53"/>
            <p:cNvGrpSpPr/>
            <p:nvPr/>
          </p:nvGrpSpPr>
          <p:grpSpPr>
            <a:xfrm>
              <a:off x="737414" y="3164436"/>
              <a:ext cx="1900298" cy="1900298"/>
              <a:chOff x="795138" y="3164436"/>
              <a:chExt cx="1900298" cy="1900298"/>
            </a:xfrm>
          </p:grpSpPr>
          <p:sp>
            <p:nvSpPr>
              <p:cNvPr id="56" name="椭圆 55"/>
              <p:cNvSpPr/>
              <p:nvPr/>
            </p:nvSpPr>
            <p:spPr>
              <a:xfrm>
                <a:off x="795138" y="3164436"/>
                <a:ext cx="1900298" cy="1900298"/>
              </a:xfrm>
              <a:prstGeom prst="ellipse">
                <a:avLst/>
              </a:prstGeom>
              <a:solidFill>
                <a:srgbClr val="009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57" name="椭圆 56"/>
              <p:cNvSpPr/>
              <p:nvPr/>
            </p:nvSpPr>
            <p:spPr>
              <a:xfrm>
                <a:off x="866914" y="3240636"/>
                <a:ext cx="1747898" cy="1747898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p:grpSp>
        <p:sp>
          <p:nvSpPr>
            <p:cNvPr id="55" name="Text Box 79"/>
            <p:cNvSpPr txBox="1">
              <a:spLocks noChangeArrowheads="1"/>
            </p:cNvSpPr>
            <p:nvPr/>
          </p:nvSpPr>
          <p:spPr bwMode="auto">
            <a:xfrm>
              <a:off x="705505" y="3778193"/>
              <a:ext cx="1900298" cy="7304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90000"/>
                </a:lnSpc>
              </a:pPr>
              <a:r>
                <a:rPr kumimoji="1" lang="zh-CN" altLang="en-US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不提供</a:t>
              </a:r>
            </a:p>
          </p:txBody>
        </p:sp>
      </p:grpSp>
      <p:sp>
        <p:nvSpPr>
          <p:cNvPr id="58" name="文本框 57"/>
          <p:cNvSpPr txBox="1"/>
          <p:nvPr/>
        </p:nvSpPr>
        <p:spPr>
          <a:xfrm>
            <a:off x="1955184" y="3902748"/>
            <a:ext cx="9765229" cy="5254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连接建立，</a:t>
            </a:r>
            <a:r>
              <a:rPr lang="en-US" altLang="zh-CN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可靠性保证，流量控制，拥塞控制，实时性，最小带宽承诺。</a:t>
            </a:r>
            <a:endParaRPr lang="zh-CN" altLang="en-US" sz="24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/>
          <p:cNvGrpSpPr/>
          <p:nvPr/>
        </p:nvGrpSpPr>
        <p:grpSpPr>
          <a:xfrm>
            <a:off x="291667" y="0"/>
            <a:ext cx="8730412" cy="1524000"/>
            <a:chOff x="551030" y="-368704"/>
            <a:chExt cx="8730412" cy="1524000"/>
          </a:xfrm>
        </p:grpSpPr>
        <p:grpSp>
          <p:nvGrpSpPr>
            <p:cNvPr id="29" name="组合 28"/>
            <p:cNvGrpSpPr/>
            <p:nvPr/>
          </p:nvGrpSpPr>
          <p:grpSpPr>
            <a:xfrm>
              <a:off x="1201631" y="303926"/>
              <a:ext cx="8079811" cy="851370"/>
              <a:chOff x="1839058" y="967770"/>
              <a:chExt cx="8079811" cy="851370"/>
            </a:xfrm>
          </p:grpSpPr>
          <p:sp>
            <p:nvSpPr>
              <p:cNvPr id="31" name="矩形: 圆角 30"/>
              <p:cNvSpPr/>
              <p:nvPr/>
            </p:nvSpPr>
            <p:spPr>
              <a:xfrm>
                <a:off x="1839058" y="967770"/>
                <a:ext cx="7510851" cy="851370"/>
              </a:xfrm>
              <a:prstGeom prst="roundRect">
                <a:avLst>
                  <a:gd name="adj" fmla="val 50000"/>
                </a:avLst>
              </a:prstGeom>
              <a:solidFill>
                <a:srgbClr val="009FF6"/>
              </a:solidFill>
              <a:ln>
                <a:solidFill>
                  <a:schemeClr val="bg1"/>
                </a:solidFill>
              </a:ln>
              <a:effectLst>
                <a:outerShdw blurRad="63500" sx="101000" sy="101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solidFill>
                    <a:srgbClr val="00A3F8"/>
                  </a:solidFill>
                </a:endParaRPr>
              </a:p>
            </p:txBody>
          </p:sp>
          <p:sp>
            <p:nvSpPr>
              <p:cNvPr id="32" name="文本框 31"/>
              <p:cNvSpPr txBox="1"/>
              <p:nvPr/>
            </p:nvSpPr>
            <p:spPr>
              <a:xfrm>
                <a:off x="2633688" y="1092565"/>
                <a:ext cx="728518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3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因特网常见应用采用的传输协议</a:t>
                </a:r>
              </a:p>
            </p:txBody>
          </p:sp>
        </p:grpSp>
        <p:pic>
          <p:nvPicPr>
            <p:cNvPr id="30" name="图片 29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111"/>
            <a:stretch>
              <a:fillRect/>
            </a:stretch>
          </p:blipFill>
          <p:spPr>
            <a:xfrm>
              <a:off x="551030" y="-368704"/>
              <a:ext cx="1607162" cy="1428589"/>
            </a:xfrm>
            <a:prstGeom prst="rect">
              <a:avLst/>
            </a:prstGeom>
          </p:spPr>
        </p:pic>
      </p:grpSp>
      <p:cxnSp>
        <p:nvCxnSpPr>
          <p:cNvPr id="3" name="直接连接符 2"/>
          <p:cNvCxnSpPr/>
          <p:nvPr/>
        </p:nvCxnSpPr>
        <p:spPr>
          <a:xfrm>
            <a:off x="1265274" y="2892056"/>
            <a:ext cx="912273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3593805" y="2392326"/>
            <a:ext cx="0" cy="31168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Box 4"/>
          <p:cNvSpPr txBox="1">
            <a:spLocks noChangeArrowheads="1"/>
          </p:cNvSpPr>
          <p:nvPr/>
        </p:nvSpPr>
        <p:spPr bwMode="auto">
          <a:xfrm>
            <a:off x="1265274" y="2308779"/>
            <a:ext cx="1990725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/>
            <a:r>
              <a:rPr kumimoji="1" lang="zh-CN" alt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应用</a:t>
            </a:r>
          </a:p>
          <a:p>
            <a:pPr algn="r"/>
            <a:endParaRPr lang="zh-CN" altLang="en-US" sz="2000" b="1" dirty="0">
              <a:solidFill>
                <a:srgbClr val="0000FF"/>
              </a:solidFill>
              <a:ea typeface="楷体" panose="02010609060101010101" pitchFamily="49" charset="-122"/>
              <a:cs typeface="Arial" panose="020B0604020202020204" pitchFamily="34" charset="0"/>
            </a:endParaRPr>
          </a:p>
          <a:p>
            <a:pPr algn="r"/>
            <a:r>
              <a:rPr lang="en-US" altLang="zh-CN" sz="2000" b="1" dirty="0">
                <a:ea typeface="楷体" panose="02010609060101010101" pitchFamily="49" charset="-122"/>
                <a:cs typeface="Arial" panose="020B0604020202020204" pitchFamily="34" charset="0"/>
              </a:rPr>
              <a:t>e-mail</a:t>
            </a:r>
          </a:p>
          <a:p>
            <a:pPr algn="r"/>
            <a:r>
              <a:rPr lang="zh-CN" altLang="en-US" sz="2000" b="1" dirty="0">
                <a:ea typeface="楷体" panose="02010609060101010101" pitchFamily="49" charset="-122"/>
                <a:cs typeface="Arial" panose="020B0604020202020204" pitchFamily="34" charset="0"/>
              </a:rPr>
              <a:t>远程终端访问</a:t>
            </a:r>
          </a:p>
          <a:p>
            <a:pPr algn="r"/>
            <a:r>
              <a:rPr lang="en-US" altLang="zh-CN" sz="2000" b="1" dirty="0">
                <a:ea typeface="楷体" panose="02010609060101010101" pitchFamily="49" charset="-122"/>
                <a:cs typeface="Arial" panose="020B0604020202020204" pitchFamily="34" charset="0"/>
              </a:rPr>
              <a:t>Web </a:t>
            </a:r>
          </a:p>
          <a:p>
            <a:pPr algn="r"/>
            <a:r>
              <a:rPr lang="zh-CN" altLang="en-US" sz="2000" b="1" dirty="0">
                <a:ea typeface="楷体" panose="02010609060101010101" pitchFamily="49" charset="-122"/>
                <a:cs typeface="Arial" panose="020B0604020202020204" pitchFamily="34" charset="0"/>
              </a:rPr>
              <a:t>文件传输</a:t>
            </a:r>
          </a:p>
          <a:p>
            <a:pPr algn="r"/>
            <a:r>
              <a:rPr lang="zh-CN" altLang="en-US" sz="2000" b="1" dirty="0">
                <a:ea typeface="楷体" panose="02010609060101010101" pitchFamily="49" charset="-122"/>
                <a:cs typeface="Arial" panose="020B0604020202020204" pitchFamily="34" charset="0"/>
              </a:rPr>
              <a:t>流媒体</a:t>
            </a:r>
          </a:p>
          <a:p>
            <a:pPr algn="r"/>
            <a:endParaRPr lang="zh-CN" altLang="en-US" sz="2000" b="1" dirty="0">
              <a:ea typeface="楷体" panose="02010609060101010101" pitchFamily="49" charset="-122"/>
              <a:cs typeface="Arial" panose="020B0604020202020204" pitchFamily="34" charset="0"/>
            </a:endParaRPr>
          </a:p>
          <a:p>
            <a:pPr algn="r"/>
            <a:r>
              <a:rPr lang="zh-CN" altLang="en-US" sz="2000" b="1" dirty="0">
                <a:ea typeface="楷体" panose="02010609060101010101" pitchFamily="49" charset="-122"/>
                <a:cs typeface="Arial" panose="020B0604020202020204" pitchFamily="34" charset="0"/>
              </a:rPr>
              <a:t>远程文件服务器</a:t>
            </a:r>
          </a:p>
          <a:p>
            <a:pPr algn="r"/>
            <a:r>
              <a:rPr lang="en-US" altLang="zh-CN" sz="2000" b="1" dirty="0">
                <a:ea typeface="楷体" panose="02010609060101010101" pitchFamily="49" charset="-122"/>
                <a:cs typeface="Arial" panose="020B0604020202020204" pitchFamily="34" charset="0"/>
              </a:rPr>
              <a:t>IP</a:t>
            </a:r>
            <a:r>
              <a:rPr lang="zh-CN" altLang="en-US" sz="2000" b="1" dirty="0">
                <a:ea typeface="楷体" panose="02010609060101010101" pitchFamily="49" charset="-122"/>
                <a:cs typeface="Arial" panose="020B0604020202020204" pitchFamily="34" charset="0"/>
              </a:rPr>
              <a:t>电话</a:t>
            </a:r>
          </a:p>
          <a:p>
            <a:pPr algn="r"/>
            <a:endParaRPr lang="en-US" altLang="zh-CN" sz="2400" dirty="0">
              <a:ea typeface="楷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14" name="Text Box 5"/>
          <p:cNvSpPr txBox="1">
            <a:spLocks noChangeArrowheads="1"/>
          </p:cNvSpPr>
          <p:nvPr/>
        </p:nvSpPr>
        <p:spPr bwMode="auto">
          <a:xfrm>
            <a:off x="3834079" y="1946780"/>
            <a:ext cx="2449513" cy="3908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en-US" altLang="zh-CN" sz="2400" u="sng" dirty="0">
              <a:solidFill>
                <a:schemeClr val="accent2"/>
              </a:solidFill>
              <a:ea typeface="楷体" panose="02010609060101010101" pitchFamily="49" charset="-122"/>
              <a:cs typeface="Arial" panose="020B0604020202020204" pitchFamily="34" charset="0"/>
            </a:endParaRPr>
          </a:p>
          <a:p>
            <a:r>
              <a:rPr kumimoji="1" lang="zh-CN" alt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应用协议</a:t>
            </a:r>
          </a:p>
          <a:p>
            <a:endParaRPr lang="zh-CN" altLang="en-US" sz="2000" dirty="0">
              <a:solidFill>
                <a:srgbClr val="0000FF"/>
              </a:solidFill>
              <a:ea typeface="楷体" panose="02010609060101010101" pitchFamily="49" charset="-122"/>
              <a:cs typeface="Arial" panose="020B0604020202020204" pitchFamily="34" charset="0"/>
            </a:endParaRPr>
          </a:p>
          <a:p>
            <a:r>
              <a:rPr lang="en-US" altLang="zh-CN" sz="2000" dirty="0">
                <a:ea typeface="楷体" panose="02010609060101010101" pitchFamily="49" charset="-122"/>
                <a:cs typeface="Arial" panose="020B0604020202020204" pitchFamily="34" charset="0"/>
              </a:rPr>
              <a:t>smtp [RFC 821]</a:t>
            </a:r>
          </a:p>
          <a:p>
            <a:r>
              <a:rPr lang="en-US" altLang="zh-CN" sz="2000" dirty="0">
                <a:ea typeface="楷体" panose="02010609060101010101" pitchFamily="49" charset="-122"/>
                <a:cs typeface="Arial" panose="020B0604020202020204" pitchFamily="34" charset="0"/>
              </a:rPr>
              <a:t>telnet [RFC 854]</a:t>
            </a:r>
          </a:p>
          <a:p>
            <a:r>
              <a:rPr lang="en-US" altLang="zh-CN" sz="2000" dirty="0">
                <a:ea typeface="楷体" panose="02010609060101010101" pitchFamily="49" charset="-122"/>
                <a:cs typeface="Arial" panose="020B0604020202020204" pitchFamily="34" charset="0"/>
              </a:rPr>
              <a:t>http [RFC 2068]</a:t>
            </a:r>
          </a:p>
          <a:p>
            <a:r>
              <a:rPr lang="en-US" altLang="zh-CN" sz="2000" dirty="0">
                <a:ea typeface="楷体" panose="02010609060101010101" pitchFamily="49" charset="-122"/>
                <a:cs typeface="Arial" panose="020B0604020202020204" pitchFamily="34" charset="0"/>
              </a:rPr>
              <a:t>ftp [RFC 959]</a:t>
            </a:r>
          </a:p>
          <a:p>
            <a:r>
              <a:rPr lang="zh-CN" altLang="en-US" sz="2000" b="1" dirty="0">
                <a:ea typeface="楷体" panose="02010609060101010101" pitchFamily="49" charset="-122"/>
                <a:cs typeface="Arial" panose="020B0604020202020204" pitchFamily="34" charset="0"/>
              </a:rPr>
              <a:t>专有协议</a:t>
            </a:r>
          </a:p>
          <a:p>
            <a:r>
              <a:rPr lang="en-US" altLang="zh-CN" sz="2000" dirty="0">
                <a:ea typeface="楷体" panose="02010609060101010101" pitchFamily="49" charset="-122"/>
                <a:cs typeface="Arial" panose="020B0604020202020204" pitchFamily="34" charset="0"/>
              </a:rPr>
              <a:t>(e.g. RealNetworks)</a:t>
            </a:r>
          </a:p>
          <a:p>
            <a:r>
              <a:rPr lang="en-US" altLang="zh-CN" sz="2000" dirty="0">
                <a:ea typeface="楷体" panose="02010609060101010101" pitchFamily="49" charset="-122"/>
                <a:cs typeface="Arial" panose="020B0604020202020204" pitchFamily="34" charset="0"/>
              </a:rPr>
              <a:t>NFS</a:t>
            </a:r>
          </a:p>
          <a:p>
            <a:r>
              <a:rPr lang="zh-CN" altLang="en-US" sz="2000" b="1" dirty="0">
                <a:ea typeface="楷体" panose="02010609060101010101" pitchFamily="49" charset="-122"/>
                <a:cs typeface="Arial" panose="020B0604020202020204" pitchFamily="34" charset="0"/>
              </a:rPr>
              <a:t>专有协议</a:t>
            </a:r>
          </a:p>
          <a:p>
            <a:r>
              <a:rPr lang="en-US" altLang="zh-CN" sz="2000" dirty="0">
                <a:ea typeface="楷体" panose="02010609060101010101" pitchFamily="49" charset="-122"/>
                <a:cs typeface="Arial" panose="020B0604020202020204" pitchFamily="34" charset="0"/>
              </a:rPr>
              <a:t>(e.g., </a:t>
            </a:r>
            <a:r>
              <a:rPr lang="en-US" altLang="zh-CN" sz="2000" dirty="0" err="1">
                <a:ea typeface="楷体" panose="02010609060101010101" pitchFamily="49" charset="-122"/>
                <a:cs typeface="Arial" panose="020B0604020202020204" pitchFamily="34" charset="0"/>
              </a:rPr>
              <a:t>Vocaltec</a:t>
            </a:r>
            <a:r>
              <a:rPr lang="en-US" altLang="zh-CN" sz="2000" dirty="0">
                <a:ea typeface="楷体" panose="02010609060101010101" pitchFamily="49" charset="-122"/>
                <a:cs typeface="Arial" panose="020B0604020202020204" pitchFamily="34" charset="0"/>
              </a:rPr>
              <a:t>)</a:t>
            </a:r>
          </a:p>
        </p:txBody>
      </p:sp>
      <p:sp>
        <p:nvSpPr>
          <p:cNvPr id="15" name="Text Box 6"/>
          <p:cNvSpPr txBox="1">
            <a:spLocks noChangeArrowheads="1"/>
          </p:cNvSpPr>
          <p:nvPr/>
        </p:nvSpPr>
        <p:spPr bwMode="auto">
          <a:xfrm>
            <a:off x="6523866" y="2308779"/>
            <a:ext cx="2624138" cy="32316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所依赖的传输协议</a:t>
            </a:r>
          </a:p>
          <a:p>
            <a:endParaRPr lang="zh-CN" altLang="en-US" sz="2000" b="1" dirty="0">
              <a:ea typeface="楷体" panose="02010609060101010101" pitchFamily="49" charset="-122"/>
              <a:cs typeface="Arial" panose="020B0604020202020204" pitchFamily="34" charset="0"/>
            </a:endParaRPr>
          </a:p>
          <a:p>
            <a:r>
              <a:rPr lang="en-US" altLang="zh-CN" sz="2000" dirty="0">
                <a:ea typeface="楷体" panose="02010609060101010101" pitchFamily="49" charset="-122"/>
                <a:cs typeface="Arial" panose="020B0604020202020204" pitchFamily="34" charset="0"/>
              </a:rPr>
              <a:t>TCP</a:t>
            </a:r>
          </a:p>
          <a:p>
            <a:r>
              <a:rPr lang="en-US" altLang="zh-CN" sz="2000" dirty="0">
                <a:ea typeface="楷体" panose="02010609060101010101" pitchFamily="49" charset="-122"/>
                <a:cs typeface="Arial" panose="020B0604020202020204" pitchFamily="34" charset="0"/>
              </a:rPr>
              <a:t>TCP</a:t>
            </a:r>
          </a:p>
          <a:p>
            <a:r>
              <a:rPr lang="en-US" altLang="zh-CN" sz="2000" dirty="0">
                <a:ea typeface="楷体" panose="02010609060101010101" pitchFamily="49" charset="-122"/>
                <a:cs typeface="Arial" panose="020B0604020202020204" pitchFamily="34" charset="0"/>
              </a:rPr>
              <a:t>TCP</a:t>
            </a:r>
          </a:p>
          <a:p>
            <a:r>
              <a:rPr lang="en-US" altLang="zh-CN" sz="2000" dirty="0">
                <a:ea typeface="楷体" panose="02010609060101010101" pitchFamily="49" charset="-122"/>
                <a:cs typeface="Arial" panose="020B0604020202020204" pitchFamily="34" charset="0"/>
              </a:rPr>
              <a:t>TCP</a:t>
            </a:r>
          </a:p>
          <a:p>
            <a:r>
              <a:rPr lang="en-US" altLang="zh-CN" sz="2000" dirty="0">
                <a:ea typeface="楷体" panose="02010609060101010101" pitchFamily="49" charset="-122"/>
                <a:cs typeface="Arial" panose="020B0604020202020204" pitchFamily="34" charset="0"/>
              </a:rPr>
              <a:t>TCP or UDP</a:t>
            </a:r>
          </a:p>
          <a:p>
            <a:endParaRPr lang="en-US" altLang="zh-CN" sz="2000" dirty="0">
              <a:ea typeface="楷体" panose="02010609060101010101" pitchFamily="49" charset="-122"/>
              <a:cs typeface="Arial" panose="020B0604020202020204" pitchFamily="34" charset="0"/>
            </a:endParaRPr>
          </a:p>
          <a:p>
            <a:r>
              <a:rPr lang="en-US" altLang="zh-CN" sz="2000" dirty="0">
                <a:ea typeface="楷体" panose="02010609060101010101" pitchFamily="49" charset="-122"/>
                <a:cs typeface="Arial" panose="020B0604020202020204" pitchFamily="34" charset="0"/>
              </a:rPr>
              <a:t>TCP or UDP</a:t>
            </a:r>
          </a:p>
          <a:p>
            <a:r>
              <a:rPr lang="en-US" altLang="zh-CN" sz="2000" dirty="0">
                <a:ea typeface="楷体" panose="02010609060101010101" pitchFamily="49" charset="-122"/>
                <a:cs typeface="Arial" panose="020B0604020202020204" pitchFamily="34" charset="0"/>
              </a:rPr>
              <a:t>typically UDP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/>
        </p:nvGrpSpPr>
        <p:grpSpPr>
          <a:xfrm>
            <a:off x="430213" y="0"/>
            <a:ext cx="3684588" cy="1428589"/>
            <a:chOff x="551030" y="-368704"/>
            <a:chExt cx="3684588" cy="1428589"/>
          </a:xfrm>
        </p:grpSpPr>
        <p:grpSp>
          <p:nvGrpSpPr>
            <p:cNvPr id="27" name="组合 26"/>
            <p:cNvGrpSpPr/>
            <p:nvPr/>
          </p:nvGrpSpPr>
          <p:grpSpPr>
            <a:xfrm>
              <a:off x="1201632" y="303925"/>
              <a:ext cx="3033986" cy="687997"/>
              <a:chOff x="1839059" y="967769"/>
              <a:chExt cx="3033986" cy="687997"/>
            </a:xfrm>
          </p:grpSpPr>
          <p:sp>
            <p:nvSpPr>
              <p:cNvPr id="34" name="矩形: 圆角 33"/>
              <p:cNvSpPr/>
              <p:nvPr/>
            </p:nvSpPr>
            <p:spPr>
              <a:xfrm>
                <a:off x="1839059" y="967769"/>
                <a:ext cx="3033986" cy="675443"/>
              </a:xfrm>
              <a:prstGeom prst="roundRect">
                <a:avLst>
                  <a:gd name="adj" fmla="val 50000"/>
                </a:avLst>
              </a:prstGeom>
              <a:solidFill>
                <a:srgbClr val="009FF6"/>
              </a:solidFill>
              <a:ln>
                <a:solidFill>
                  <a:schemeClr val="bg1"/>
                </a:solidFill>
              </a:ln>
              <a:effectLst>
                <a:outerShdw blurRad="63500" sx="101000" sy="101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solidFill>
                    <a:srgbClr val="00A3F8"/>
                  </a:solidFill>
                </a:endParaRPr>
              </a:p>
            </p:txBody>
          </p:sp>
          <p:sp>
            <p:nvSpPr>
              <p:cNvPr id="35" name="文本框 34"/>
              <p:cNvSpPr txBox="1"/>
              <p:nvPr/>
            </p:nvSpPr>
            <p:spPr>
              <a:xfrm>
                <a:off x="2786093" y="1009435"/>
                <a:ext cx="191761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3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安全性</a:t>
                </a:r>
              </a:p>
            </p:txBody>
          </p:sp>
        </p:grpSp>
        <p:pic>
          <p:nvPicPr>
            <p:cNvPr id="33" name="图片 32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111"/>
            <a:stretch>
              <a:fillRect/>
            </a:stretch>
          </p:blipFill>
          <p:spPr>
            <a:xfrm>
              <a:off x="551030" y="-368704"/>
              <a:ext cx="1607162" cy="1428589"/>
            </a:xfrm>
            <a:prstGeom prst="rect">
              <a:avLst/>
            </a:prstGeom>
          </p:spPr>
        </p:pic>
      </p:grpSp>
      <p:grpSp>
        <p:nvGrpSpPr>
          <p:cNvPr id="41" name="组合 40"/>
          <p:cNvGrpSpPr/>
          <p:nvPr/>
        </p:nvGrpSpPr>
        <p:grpSpPr>
          <a:xfrm>
            <a:off x="515938" y="1514317"/>
            <a:ext cx="5173661" cy="526730"/>
            <a:chOff x="722008" y="1303131"/>
            <a:chExt cx="4939963" cy="502938"/>
          </a:xfrm>
        </p:grpSpPr>
        <p:grpSp>
          <p:nvGrpSpPr>
            <p:cNvPr id="42" name="组合 41"/>
            <p:cNvGrpSpPr/>
            <p:nvPr/>
          </p:nvGrpSpPr>
          <p:grpSpPr>
            <a:xfrm>
              <a:off x="722008" y="1303131"/>
              <a:ext cx="546594" cy="475865"/>
              <a:chOff x="708742" y="1296102"/>
              <a:chExt cx="454744" cy="283828"/>
            </a:xfrm>
          </p:grpSpPr>
          <p:sp>
            <p:nvSpPr>
              <p:cNvPr id="45" name="平行四边形 44"/>
              <p:cNvSpPr/>
              <p:nvPr/>
            </p:nvSpPr>
            <p:spPr>
              <a:xfrm>
                <a:off x="708742" y="1296103"/>
                <a:ext cx="351872" cy="283827"/>
              </a:xfrm>
              <a:prstGeom prst="parallelogram">
                <a:avLst>
                  <a:gd name="adj" fmla="val 80822"/>
                </a:avLst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985"/>
              </a:p>
            </p:txBody>
          </p:sp>
          <p:sp>
            <p:nvSpPr>
              <p:cNvPr id="46" name="平行四边形 45"/>
              <p:cNvSpPr/>
              <p:nvPr/>
            </p:nvSpPr>
            <p:spPr>
              <a:xfrm>
                <a:off x="811614" y="1296102"/>
                <a:ext cx="351872" cy="283827"/>
              </a:xfrm>
              <a:prstGeom prst="parallelogram">
                <a:avLst>
                  <a:gd name="adj" fmla="val 80822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985"/>
              </a:p>
            </p:txBody>
          </p:sp>
        </p:grpSp>
        <p:sp>
          <p:nvSpPr>
            <p:cNvPr id="43" name="流程图: 手动输入 6"/>
            <p:cNvSpPr/>
            <p:nvPr/>
          </p:nvSpPr>
          <p:spPr>
            <a:xfrm rot="5400000" flipV="1">
              <a:off x="3071185" y="-776051"/>
              <a:ext cx="475861" cy="4641039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-1" fmla="*/ 0 w 10000"/>
                <a:gd name="connsiteY0-2" fmla="*/ 1050 h 10000"/>
                <a:gd name="connsiteX1-3" fmla="*/ 10000 w 10000"/>
                <a:gd name="connsiteY1-4" fmla="*/ 0 h 10000"/>
                <a:gd name="connsiteX2-5" fmla="*/ 10000 w 10000"/>
                <a:gd name="connsiteY2-6" fmla="*/ 10000 h 10000"/>
                <a:gd name="connsiteX3-7" fmla="*/ 0 w 10000"/>
                <a:gd name="connsiteY3-8" fmla="*/ 10000 h 10000"/>
                <a:gd name="connsiteX4-9" fmla="*/ 0 w 10000"/>
                <a:gd name="connsiteY4-10" fmla="*/ 1050 h 10000"/>
                <a:gd name="connsiteX0-11" fmla="*/ 0 w 10000"/>
                <a:gd name="connsiteY0-12" fmla="*/ 988 h 9938"/>
                <a:gd name="connsiteX1-13" fmla="*/ 9911 w 10000"/>
                <a:gd name="connsiteY1-14" fmla="*/ 0 h 9938"/>
                <a:gd name="connsiteX2-15" fmla="*/ 10000 w 10000"/>
                <a:gd name="connsiteY2-16" fmla="*/ 9938 h 9938"/>
                <a:gd name="connsiteX3-17" fmla="*/ 0 w 10000"/>
                <a:gd name="connsiteY3-18" fmla="*/ 9938 h 9938"/>
                <a:gd name="connsiteX4-19" fmla="*/ 0 w 10000"/>
                <a:gd name="connsiteY4-20" fmla="*/ 988 h 9938"/>
                <a:gd name="connsiteX0-21" fmla="*/ 0 w 10000"/>
                <a:gd name="connsiteY0-22" fmla="*/ 1853 h 10000"/>
                <a:gd name="connsiteX1-23" fmla="*/ 9911 w 10000"/>
                <a:gd name="connsiteY1-24" fmla="*/ 0 h 10000"/>
                <a:gd name="connsiteX2-25" fmla="*/ 10000 w 10000"/>
                <a:gd name="connsiteY2-26" fmla="*/ 10000 h 10000"/>
                <a:gd name="connsiteX3-27" fmla="*/ 0 w 10000"/>
                <a:gd name="connsiteY3-28" fmla="*/ 10000 h 10000"/>
                <a:gd name="connsiteX4-29" fmla="*/ 0 w 10000"/>
                <a:gd name="connsiteY4-30" fmla="*/ 1853 h 10000"/>
                <a:gd name="connsiteX0-31" fmla="*/ 0 w 10000"/>
                <a:gd name="connsiteY0-32" fmla="*/ 1796 h 10000"/>
                <a:gd name="connsiteX1-33" fmla="*/ 9911 w 10000"/>
                <a:gd name="connsiteY1-34" fmla="*/ 0 h 10000"/>
                <a:gd name="connsiteX2-35" fmla="*/ 10000 w 10000"/>
                <a:gd name="connsiteY2-36" fmla="*/ 10000 h 10000"/>
                <a:gd name="connsiteX3-37" fmla="*/ 0 w 10000"/>
                <a:gd name="connsiteY3-38" fmla="*/ 10000 h 10000"/>
                <a:gd name="connsiteX4-39" fmla="*/ 0 w 10000"/>
                <a:gd name="connsiteY4-40" fmla="*/ 1796 h 10000"/>
                <a:gd name="connsiteX0-41" fmla="*/ 106 w 10000"/>
                <a:gd name="connsiteY0-42" fmla="*/ 804 h 10000"/>
                <a:gd name="connsiteX1-43" fmla="*/ 9911 w 10000"/>
                <a:gd name="connsiteY1-44" fmla="*/ 0 h 10000"/>
                <a:gd name="connsiteX2-45" fmla="*/ 10000 w 10000"/>
                <a:gd name="connsiteY2-46" fmla="*/ 10000 h 10000"/>
                <a:gd name="connsiteX3-47" fmla="*/ 0 w 10000"/>
                <a:gd name="connsiteY3-48" fmla="*/ 10000 h 10000"/>
                <a:gd name="connsiteX4-49" fmla="*/ 106 w 10000"/>
                <a:gd name="connsiteY4-50" fmla="*/ 804 h 10000"/>
                <a:gd name="connsiteX0-51" fmla="*/ 106 w 10000"/>
                <a:gd name="connsiteY0-52" fmla="*/ 793 h 10000"/>
                <a:gd name="connsiteX1-53" fmla="*/ 9911 w 10000"/>
                <a:gd name="connsiteY1-54" fmla="*/ 0 h 10000"/>
                <a:gd name="connsiteX2-55" fmla="*/ 10000 w 10000"/>
                <a:gd name="connsiteY2-56" fmla="*/ 10000 h 10000"/>
                <a:gd name="connsiteX3-57" fmla="*/ 0 w 10000"/>
                <a:gd name="connsiteY3-58" fmla="*/ 10000 h 10000"/>
                <a:gd name="connsiteX4-59" fmla="*/ 106 w 10000"/>
                <a:gd name="connsiteY4-60" fmla="*/ 793 h 10000"/>
                <a:gd name="connsiteX0-61" fmla="*/ 106 w 10000"/>
                <a:gd name="connsiteY0-62" fmla="*/ 758 h 10000"/>
                <a:gd name="connsiteX1-63" fmla="*/ 9911 w 10000"/>
                <a:gd name="connsiteY1-64" fmla="*/ 0 h 10000"/>
                <a:gd name="connsiteX2-65" fmla="*/ 10000 w 10000"/>
                <a:gd name="connsiteY2-66" fmla="*/ 10000 h 10000"/>
                <a:gd name="connsiteX3-67" fmla="*/ 0 w 10000"/>
                <a:gd name="connsiteY3-68" fmla="*/ 10000 h 10000"/>
                <a:gd name="connsiteX4-69" fmla="*/ 106 w 10000"/>
                <a:gd name="connsiteY4-70" fmla="*/ 758 h 10000"/>
                <a:gd name="connsiteX0-71" fmla="*/ 50 w 10000"/>
                <a:gd name="connsiteY0-72" fmla="*/ 854 h 10000"/>
                <a:gd name="connsiteX1-73" fmla="*/ 9911 w 10000"/>
                <a:gd name="connsiteY1-74" fmla="*/ 0 h 10000"/>
                <a:gd name="connsiteX2-75" fmla="*/ 10000 w 10000"/>
                <a:gd name="connsiteY2-76" fmla="*/ 10000 h 10000"/>
                <a:gd name="connsiteX3-77" fmla="*/ 0 w 10000"/>
                <a:gd name="connsiteY3-78" fmla="*/ 10000 h 10000"/>
                <a:gd name="connsiteX4-79" fmla="*/ 50 w 10000"/>
                <a:gd name="connsiteY4-80" fmla="*/ 854 h 100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0000" h="10000">
                  <a:moveTo>
                    <a:pt x="50" y="854"/>
                  </a:moveTo>
                  <a:lnTo>
                    <a:pt x="9911" y="0"/>
                  </a:lnTo>
                  <a:cubicBezTo>
                    <a:pt x="9941" y="3334"/>
                    <a:pt x="9970" y="6666"/>
                    <a:pt x="10000" y="10000"/>
                  </a:cubicBezTo>
                  <a:lnTo>
                    <a:pt x="0" y="10000"/>
                  </a:lnTo>
                  <a:cubicBezTo>
                    <a:pt x="35" y="6935"/>
                    <a:pt x="15" y="3919"/>
                    <a:pt x="50" y="854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55">
                <a:latin typeface="+mn-ea"/>
                <a:cs typeface="Arial" panose="020B0604020202020204" pitchFamily="34" charset="0"/>
              </a:endParaRPr>
            </a:p>
          </p:txBody>
        </p:sp>
        <p:sp>
          <p:nvSpPr>
            <p:cNvPr id="44" name="Text Box 79"/>
            <p:cNvSpPr txBox="1">
              <a:spLocks noChangeArrowheads="1"/>
            </p:cNvSpPr>
            <p:nvPr/>
          </p:nvSpPr>
          <p:spPr bwMode="auto">
            <a:xfrm>
              <a:off x="1383571" y="1335869"/>
              <a:ext cx="4278400" cy="470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kumimoji="1" lang="en-US" altLang="zh-CN" sz="2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TCP/UDP</a:t>
              </a:r>
              <a:r>
                <a:rPr kumimoji="1" lang="zh-CN" altLang="en-US" sz="2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天生不具备安全性</a:t>
              </a:r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737414" y="2040236"/>
            <a:ext cx="11242776" cy="580865"/>
            <a:chOff x="1403750" y="3494650"/>
            <a:chExt cx="11242776" cy="580865"/>
          </a:xfrm>
        </p:grpSpPr>
        <p:grpSp>
          <p:nvGrpSpPr>
            <p:cNvPr id="48" name="组合 47"/>
            <p:cNvGrpSpPr/>
            <p:nvPr/>
          </p:nvGrpSpPr>
          <p:grpSpPr>
            <a:xfrm>
              <a:off x="1403750" y="3593123"/>
              <a:ext cx="490436" cy="476221"/>
              <a:chOff x="1403750" y="3593123"/>
              <a:chExt cx="808892" cy="785446"/>
            </a:xfrm>
          </p:grpSpPr>
          <p:sp>
            <p:nvSpPr>
              <p:cNvPr id="50" name="对话气泡: 椭圆形 49"/>
              <p:cNvSpPr/>
              <p:nvPr/>
            </p:nvSpPr>
            <p:spPr>
              <a:xfrm>
                <a:off x="1403750" y="3593123"/>
                <a:ext cx="808892" cy="785446"/>
              </a:xfrm>
              <a:prstGeom prst="wedgeEllipseCallout">
                <a:avLst>
                  <a:gd name="adj1" fmla="val 66124"/>
                  <a:gd name="adj2" fmla="val 2799"/>
                </a:avLst>
              </a:prstGeom>
              <a:solidFill>
                <a:srgbClr val="009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endParaRPr lang="zh-CN" altLang="en-US"/>
              </a:p>
            </p:txBody>
          </p:sp>
          <p:sp>
            <p:nvSpPr>
              <p:cNvPr id="51" name="round-web-cam_17861"/>
              <p:cNvSpPr>
                <a:spLocks noChangeAspect="1"/>
              </p:cNvSpPr>
              <p:nvPr/>
            </p:nvSpPr>
            <p:spPr bwMode="auto">
              <a:xfrm>
                <a:off x="1567764" y="3705353"/>
                <a:ext cx="480863" cy="560986"/>
              </a:xfrm>
              <a:custGeom>
                <a:avLst/>
                <a:gdLst>
                  <a:gd name="connsiteX0" fmla="*/ 382866 w 517527"/>
                  <a:gd name="connsiteY0" fmla="*/ 485037 h 603758"/>
                  <a:gd name="connsiteX1" fmla="*/ 258763 w 517527"/>
                  <a:gd name="connsiteY1" fmla="*/ 516800 h 603758"/>
                  <a:gd name="connsiteX2" fmla="*/ 136617 w 517527"/>
                  <a:gd name="connsiteY2" fmla="*/ 486079 h 603758"/>
                  <a:gd name="connsiteX3" fmla="*/ 81214 w 517527"/>
                  <a:gd name="connsiteY3" fmla="*/ 525522 h 603758"/>
                  <a:gd name="connsiteX4" fmla="*/ 261371 w 517527"/>
                  <a:gd name="connsiteY4" fmla="*/ 581888 h 603758"/>
                  <a:gd name="connsiteX5" fmla="*/ 441658 w 517527"/>
                  <a:gd name="connsiteY5" fmla="*/ 525522 h 603758"/>
                  <a:gd name="connsiteX6" fmla="*/ 382866 w 517527"/>
                  <a:gd name="connsiteY6" fmla="*/ 485037 h 603758"/>
                  <a:gd name="connsiteX7" fmla="*/ 258870 w 517527"/>
                  <a:gd name="connsiteY7" fmla="*/ 184740 h 603758"/>
                  <a:gd name="connsiteX8" fmla="*/ 332717 w 517527"/>
                  <a:gd name="connsiteY8" fmla="*/ 258481 h 603758"/>
                  <a:gd name="connsiteX9" fmla="*/ 258870 w 517527"/>
                  <a:gd name="connsiteY9" fmla="*/ 332222 h 603758"/>
                  <a:gd name="connsiteX10" fmla="*/ 185023 w 517527"/>
                  <a:gd name="connsiteY10" fmla="*/ 258481 h 603758"/>
                  <a:gd name="connsiteX11" fmla="*/ 258870 w 517527"/>
                  <a:gd name="connsiteY11" fmla="*/ 184740 h 603758"/>
                  <a:gd name="connsiteX12" fmla="*/ 258763 w 517527"/>
                  <a:gd name="connsiteY12" fmla="*/ 147620 h 603758"/>
                  <a:gd name="connsiteX13" fmla="*/ 147697 w 517527"/>
                  <a:gd name="connsiteY13" fmla="*/ 258400 h 603758"/>
                  <a:gd name="connsiteX14" fmla="*/ 258763 w 517527"/>
                  <a:gd name="connsiteY14" fmla="*/ 369310 h 603758"/>
                  <a:gd name="connsiteX15" fmla="*/ 369830 w 517527"/>
                  <a:gd name="connsiteY15" fmla="*/ 258400 h 603758"/>
                  <a:gd name="connsiteX16" fmla="*/ 258763 w 517527"/>
                  <a:gd name="connsiteY16" fmla="*/ 147620 h 603758"/>
                  <a:gd name="connsiteX17" fmla="*/ 258112 w 517527"/>
                  <a:gd name="connsiteY17" fmla="*/ 80189 h 603758"/>
                  <a:gd name="connsiteX18" fmla="*/ 236342 w 517527"/>
                  <a:gd name="connsiteY18" fmla="*/ 102058 h 603758"/>
                  <a:gd name="connsiteX19" fmla="*/ 258112 w 517527"/>
                  <a:gd name="connsiteY19" fmla="*/ 123798 h 603758"/>
                  <a:gd name="connsiteX20" fmla="*/ 280012 w 517527"/>
                  <a:gd name="connsiteY20" fmla="*/ 102058 h 603758"/>
                  <a:gd name="connsiteX21" fmla="*/ 258112 w 517527"/>
                  <a:gd name="connsiteY21" fmla="*/ 80189 h 603758"/>
                  <a:gd name="connsiteX22" fmla="*/ 258763 w 517527"/>
                  <a:gd name="connsiteY22" fmla="*/ 0 h 603758"/>
                  <a:gd name="connsiteX23" fmla="*/ 517527 w 517527"/>
                  <a:gd name="connsiteY23" fmla="*/ 258400 h 603758"/>
                  <a:gd name="connsiteX24" fmla="*/ 406852 w 517527"/>
                  <a:gd name="connsiteY24" fmla="*/ 470197 h 603758"/>
                  <a:gd name="connsiteX25" fmla="*/ 463428 w 517527"/>
                  <a:gd name="connsiteY25" fmla="*/ 525522 h 603758"/>
                  <a:gd name="connsiteX26" fmla="*/ 261371 w 517527"/>
                  <a:gd name="connsiteY26" fmla="*/ 603758 h 603758"/>
                  <a:gd name="connsiteX27" fmla="*/ 59314 w 517527"/>
                  <a:gd name="connsiteY27" fmla="*/ 525522 h 603758"/>
                  <a:gd name="connsiteX28" fmla="*/ 112631 w 517527"/>
                  <a:gd name="connsiteY28" fmla="*/ 471499 h 603758"/>
                  <a:gd name="connsiteX29" fmla="*/ 0 w 517527"/>
                  <a:gd name="connsiteY29" fmla="*/ 258400 h 603758"/>
                  <a:gd name="connsiteX30" fmla="*/ 258763 w 517527"/>
                  <a:gd name="connsiteY30" fmla="*/ 0 h 603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517527" h="603758">
                    <a:moveTo>
                      <a:pt x="382866" y="485037"/>
                    </a:moveTo>
                    <a:cubicBezTo>
                      <a:pt x="345974" y="505345"/>
                      <a:pt x="303737" y="516800"/>
                      <a:pt x="258763" y="516800"/>
                    </a:cubicBezTo>
                    <a:cubicBezTo>
                      <a:pt x="214572" y="516800"/>
                      <a:pt x="172987" y="505735"/>
                      <a:pt x="136617" y="486079"/>
                    </a:cubicBezTo>
                    <a:cubicBezTo>
                      <a:pt x="102463" y="497013"/>
                      <a:pt x="81214" y="511984"/>
                      <a:pt x="81214" y="525522"/>
                    </a:cubicBezTo>
                    <a:cubicBezTo>
                      <a:pt x="81214" y="549084"/>
                      <a:pt x="149783" y="581888"/>
                      <a:pt x="261371" y="581888"/>
                    </a:cubicBezTo>
                    <a:cubicBezTo>
                      <a:pt x="373089" y="581888"/>
                      <a:pt x="441658" y="549084"/>
                      <a:pt x="441658" y="525522"/>
                    </a:cubicBezTo>
                    <a:cubicBezTo>
                      <a:pt x="441658" y="511593"/>
                      <a:pt x="418584" y="495972"/>
                      <a:pt x="382866" y="485037"/>
                    </a:cubicBezTo>
                    <a:close/>
                    <a:moveTo>
                      <a:pt x="258870" y="184740"/>
                    </a:moveTo>
                    <a:cubicBezTo>
                      <a:pt x="299655" y="184740"/>
                      <a:pt x="332717" y="217755"/>
                      <a:pt x="332717" y="258481"/>
                    </a:cubicBezTo>
                    <a:cubicBezTo>
                      <a:pt x="332717" y="299207"/>
                      <a:pt x="299655" y="332222"/>
                      <a:pt x="258870" y="332222"/>
                    </a:cubicBezTo>
                    <a:cubicBezTo>
                      <a:pt x="218085" y="332222"/>
                      <a:pt x="185023" y="299207"/>
                      <a:pt x="185023" y="258481"/>
                    </a:cubicBezTo>
                    <a:cubicBezTo>
                      <a:pt x="185023" y="217755"/>
                      <a:pt x="218085" y="184740"/>
                      <a:pt x="258870" y="184740"/>
                    </a:cubicBezTo>
                    <a:close/>
                    <a:moveTo>
                      <a:pt x="258763" y="147620"/>
                    </a:moveTo>
                    <a:cubicBezTo>
                      <a:pt x="197495" y="147620"/>
                      <a:pt x="147697" y="197347"/>
                      <a:pt x="147697" y="258400"/>
                    </a:cubicBezTo>
                    <a:cubicBezTo>
                      <a:pt x="147697" y="319583"/>
                      <a:pt x="197495" y="369310"/>
                      <a:pt x="258763" y="369310"/>
                    </a:cubicBezTo>
                    <a:cubicBezTo>
                      <a:pt x="320032" y="369310"/>
                      <a:pt x="369830" y="319453"/>
                      <a:pt x="369830" y="258400"/>
                    </a:cubicBezTo>
                    <a:cubicBezTo>
                      <a:pt x="369830" y="197347"/>
                      <a:pt x="320032" y="147620"/>
                      <a:pt x="258763" y="147620"/>
                    </a:cubicBezTo>
                    <a:close/>
                    <a:moveTo>
                      <a:pt x="258112" y="80189"/>
                    </a:moveTo>
                    <a:cubicBezTo>
                      <a:pt x="246119" y="80189"/>
                      <a:pt x="236342" y="89952"/>
                      <a:pt x="236342" y="102058"/>
                    </a:cubicBezTo>
                    <a:cubicBezTo>
                      <a:pt x="236342" y="114034"/>
                      <a:pt x="246119" y="123798"/>
                      <a:pt x="258112" y="123798"/>
                    </a:cubicBezTo>
                    <a:cubicBezTo>
                      <a:pt x="270235" y="123798"/>
                      <a:pt x="280012" y="114034"/>
                      <a:pt x="280012" y="102058"/>
                    </a:cubicBezTo>
                    <a:cubicBezTo>
                      <a:pt x="280012" y="89952"/>
                      <a:pt x="270235" y="80189"/>
                      <a:pt x="258112" y="80189"/>
                    </a:cubicBezTo>
                    <a:close/>
                    <a:moveTo>
                      <a:pt x="258763" y="0"/>
                    </a:moveTo>
                    <a:cubicBezTo>
                      <a:pt x="401507" y="0"/>
                      <a:pt x="517527" y="115857"/>
                      <a:pt x="517527" y="258400"/>
                    </a:cubicBezTo>
                    <a:cubicBezTo>
                      <a:pt x="517527" y="346009"/>
                      <a:pt x="473726" y="423464"/>
                      <a:pt x="406852" y="470197"/>
                    </a:cubicBezTo>
                    <a:cubicBezTo>
                      <a:pt x="443483" y="484386"/>
                      <a:pt x="463428" y="503652"/>
                      <a:pt x="463428" y="525522"/>
                    </a:cubicBezTo>
                    <a:cubicBezTo>
                      <a:pt x="463428" y="576291"/>
                      <a:pt x="359401" y="603758"/>
                      <a:pt x="261371" y="603758"/>
                    </a:cubicBezTo>
                    <a:cubicBezTo>
                      <a:pt x="163471" y="603758"/>
                      <a:pt x="59314" y="576291"/>
                      <a:pt x="59314" y="525522"/>
                    </a:cubicBezTo>
                    <a:cubicBezTo>
                      <a:pt x="59314" y="504434"/>
                      <a:pt x="78085" y="485688"/>
                      <a:pt x="112631" y="471499"/>
                    </a:cubicBezTo>
                    <a:cubicBezTo>
                      <a:pt x="44713" y="424896"/>
                      <a:pt x="0" y="346790"/>
                      <a:pt x="0" y="258400"/>
                    </a:cubicBezTo>
                    <a:cubicBezTo>
                      <a:pt x="0" y="115857"/>
                      <a:pt x="116020" y="0"/>
                      <a:pt x="25876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</p:sp>
        </p:grpSp>
        <p:sp>
          <p:nvSpPr>
            <p:cNvPr id="49" name="Text Box 79"/>
            <p:cNvSpPr txBox="1">
              <a:spLocks noChangeArrowheads="1"/>
            </p:cNvSpPr>
            <p:nvPr/>
          </p:nvSpPr>
          <p:spPr bwMode="auto">
            <a:xfrm>
              <a:off x="1985932" y="3494650"/>
              <a:ext cx="10660594" cy="5808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kumimoji="1"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如果你敢把密码以明文送给</a:t>
              </a:r>
              <a:r>
                <a:rPr kumimoji="1"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TCP/UDP</a:t>
              </a:r>
              <a:r>
                <a:rPr kumimoji="1"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，</a:t>
              </a:r>
              <a:r>
                <a:rPr kumimoji="1"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TCP/UDP</a:t>
              </a:r>
              <a:r>
                <a:rPr kumimoji="1"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就敢把明文送给网络。</a:t>
              </a:r>
            </a:p>
          </p:txBody>
        </p:sp>
      </p:grpSp>
      <p:grpSp>
        <p:nvGrpSpPr>
          <p:cNvPr id="52" name="组合 51"/>
          <p:cNvGrpSpPr/>
          <p:nvPr/>
        </p:nvGrpSpPr>
        <p:grpSpPr>
          <a:xfrm>
            <a:off x="515938" y="3192095"/>
            <a:ext cx="5139795" cy="526731"/>
            <a:chOff x="722008" y="1303131"/>
            <a:chExt cx="4907627" cy="502939"/>
          </a:xfrm>
        </p:grpSpPr>
        <p:grpSp>
          <p:nvGrpSpPr>
            <p:cNvPr id="53" name="组合 52"/>
            <p:cNvGrpSpPr/>
            <p:nvPr/>
          </p:nvGrpSpPr>
          <p:grpSpPr>
            <a:xfrm>
              <a:off x="722008" y="1303131"/>
              <a:ext cx="546594" cy="475865"/>
              <a:chOff x="708742" y="1296102"/>
              <a:chExt cx="454744" cy="283828"/>
            </a:xfrm>
          </p:grpSpPr>
          <p:sp>
            <p:nvSpPr>
              <p:cNvPr id="60" name="平行四边形 59"/>
              <p:cNvSpPr/>
              <p:nvPr/>
            </p:nvSpPr>
            <p:spPr>
              <a:xfrm>
                <a:off x="708742" y="1296103"/>
                <a:ext cx="351872" cy="283827"/>
              </a:xfrm>
              <a:prstGeom prst="parallelogram">
                <a:avLst>
                  <a:gd name="adj" fmla="val 80822"/>
                </a:avLst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985"/>
              </a:p>
            </p:txBody>
          </p:sp>
          <p:sp>
            <p:nvSpPr>
              <p:cNvPr id="61" name="平行四边形 60"/>
              <p:cNvSpPr/>
              <p:nvPr/>
            </p:nvSpPr>
            <p:spPr>
              <a:xfrm>
                <a:off x="811614" y="1296102"/>
                <a:ext cx="351872" cy="283827"/>
              </a:xfrm>
              <a:prstGeom prst="parallelogram">
                <a:avLst>
                  <a:gd name="adj" fmla="val 80822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985"/>
              </a:p>
            </p:txBody>
          </p:sp>
        </p:grpSp>
        <p:sp>
          <p:nvSpPr>
            <p:cNvPr id="58" name="流程图: 手动输入 6"/>
            <p:cNvSpPr/>
            <p:nvPr/>
          </p:nvSpPr>
          <p:spPr>
            <a:xfrm rot="5400000" flipV="1">
              <a:off x="3071185" y="-776051"/>
              <a:ext cx="475861" cy="4641039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-1" fmla="*/ 0 w 10000"/>
                <a:gd name="connsiteY0-2" fmla="*/ 1050 h 10000"/>
                <a:gd name="connsiteX1-3" fmla="*/ 10000 w 10000"/>
                <a:gd name="connsiteY1-4" fmla="*/ 0 h 10000"/>
                <a:gd name="connsiteX2-5" fmla="*/ 10000 w 10000"/>
                <a:gd name="connsiteY2-6" fmla="*/ 10000 h 10000"/>
                <a:gd name="connsiteX3-7" fmla="*/ 0 w 10000"/>
                <a:gd name="connsiteY3-8" fmla="*/ 10000 h 10000"/>
                <a:gd name="connsiteX4-9" fmla="*/ 0 w 10000"/>
                <a:gd name="connsiteY4-10" fmla="*/ 1050 h 10000"/>
                <a:gd name="connsiteX0-11" fmla="*/ 0 w 10000"/>
                <a:gd name="connsiteY0-12" fmla="*/ 988 h 9938"/>
                <a:gd name="connsiteX1-13" fmla="*/ 9911 w 10000"/>
                <a:gd name="connsiteY1-14" fmla="*/ 0 h 9938"/>
                <a:gd name="connsiteX2-15" fmla="*/ 10000 w 10000"/>
                <a:gd name="connsiteY2-16" fmla="*/ 9938 h 9938"/>
                <a:gd name="connsiteX3-17" fmla="*/ 0 w 10000"/>
                <a:gd name="connsiteY3-18" fmla="*/ 9938 h 9938"/>
                <a:gd name="connsiteX4-19" fmla="*/ 0 w 10000"/>
                <a:gd name="connsiteY4-20" fmla="*/ 988 h 9938"/>
                <a:gd name="connsiteX0-21" fmla="*/ 0 w 10000"/>
                <a:gd name="connsiteY0-22" fmla="*/ 1853 h 10000"/>
                <a:gd name="connsiteX1-23" fmla="*/ 9911 w 10000"/>
                <a:gd name="connsiteY1-24" fmla="*/ 0 h 10000"/>
                <a:gd name="connsiteX2-25" fmla="*/ 10000 w 10000"/>
                <a:gd name="connsiteY2-26" fmla="*/ 10000 h 10000"/>
                <a:gd name="connsiteX3-27" fmla="*/ 0 w 10000"/>
                <a:gd name="connsiteY3-28" fmla="*/ 10000 h 10000"/>
                <a:gd name="connsiteX4-29" fmla="*/ 0 w 10000"/>
                <a:gd name="connsiteY4-30" fmla="*/ 1853 h 10000"/>
                <a:gd name="connsiteX0-31" fmla="*/ 0 w 10000"/>
                <a:gd name="connsiteY0-32" fmla="*/ 1796 h 10000"/>
                <a:gd name="connsiteX1-33" fmla="*/ 9911 w 10000"/>
                <a:gd name="connsiteY1-34" fmla="*/ 0 h 10000"/>
                <a:gd name="connsiteX2-35" fmla="*/ 10000 w 10000"/>
                <a:gd name="connsiteY2-36" fmla="*/ 10000 h 10000"/>
                <a:gd name="connsiteX3-37" fmla="*/ 0 w 10000"/>
                <a:gd name="connsiteY3-38" fmla="*/ 10000 h 10000"/>
                <a:gd name="connsiteX4-39" fmla="*/ 0 w 10000"/>
                <a:gd name="connsiteY4-40" fmla="*/ 1796 h 10000"/>
                <a:gd name="connsiteX0-41" fmla="*/ 106 w 10000"/>
                <a:gd name="connsiteY0-42" fmla="*/ 804 h 10000"/>
                <a:gd name="connsiteX1-43" fmla="*/ 9911 w 10000"/>
                <a:gd name="connsiteY1-44" fmla="*/ 0 h 10000"/>
                <a:gd name="connsiteX2-45" fmla="*/ 10000 w 10000"/>
                <a:gd name="connsiteY2-46" fmla="*/ 10000 h 10000"/>
                <a:gd name="connsiteX3-47" fmla="*/ 0 w 10000"/>
                <a:gd name="connsiteY3-48" fmla="*/ 10000 h 10000"/>
                <a:gd name="connsiteX4-49" fmla="*/ 106 w 10000"/>
                <a:gd name="connsiteY4-50" fmla="*/ 804 h 10000"/>
                <a:gd name="connsiteX0-51" fmla="*/ 106 w 10000"/>
                <a:gd name="connsiteY0-52" fmla="*/ 793 h 10000"/>
                <a:gd name="connsiteX1-53" fmla="*/ 9911 w 10000"/>
                <a:gd name="connsiteY1-54" fmla="*/ 0 h 10000"/>
                <a:gd name="connsiteX2-55" fmla="*/ 10000 w 10000"/>
                <a:gd name="connsiteY2-56" fmla="*/ 10000 h 10000"/>
                <a:gd name="connsiteX3-57" fmla="*/ 0 w 10000"/>
                <a:gd name="connsiteY3-58" fmla="*/ 10000 h 10000"/>
                <a:gd name="connsiteX4-59" fmla="*/ 106 w 10000"/>
                <a:gd name="connsiteY4-60" fmla="*/ 793 h 10000"/>
                <a:gd name="connsiteX0-61" fmla="*/ 106 w 10000"/>
                <a:gd name="connsiteY0-62" fmla="*/ 758 h 10000"/>
                <a:gd name="connsiteX1-63" fmla="*/ 9911 w 10000"/>
                <a:gd name="connsiteY1-64" fmla="*/ 0 h 10000"/>
                <a:gd name="connsiteX2-65" fmla="*/ 10000 w 10000"/>
                <a:gd name="connsiteY2-66" fmla="*/ 10000 h 10000"/>
                <a:gd name="connsiteX3-67" fmla="*/ 0 w 10000"/>
                <a:gd name="connsiteY3-68" fmla="*/ 10000 h 10000"/>
                <a:gd name="connsiteX4-69" fmla="*/ 106 w 10000"/>
                <a:gd name="connsiteY4-70" fmla="*/ 758 h 10000"/>
                <a:gd name="connsiteX0-71" fmla="*/ 50 w 10000"/>
                <a:gd name="connsiteY0-72" fmla="*/ 854 h 10000"/>
                <a:gd name="connsiteX1-73" fmla="*/ 9911 w 10000"/>
                <a:gd name="connsiteY1-74" fmla="*/ 0 h 10000"/>
                <a:gd name="connsiteX2-75" fmla="*/ 10000 w 10000"/>
                <a:gd name="connsiteY2-76" fmla="*/ 10000 h 10000"/>
                <a:gd name="connsiteX3-77" fmla="*/ 0 w 10000"/>
                <a:gd name="connsiteY3-78" fmla="*/ 10000 h 10000"/>
                <a:gd name="connsiteX4-79" fmla="*/ 50 w 10000"/>
                <a:gd name="connsiteY4-80" fmla="*/ 854 h 100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0000" h="10000">
                  <a:moveTo>
                    <a:pt x="50" y="854"/>
                  </a:moveTo>
                  <a:lnTo>
                    <a:pt x="9911" y="0"/>
                  </a:lnTo>
                  <a:cubicBezTo>
                    <a:pt x="9941" y="3334"/>
                    <a:pt x="9970" y="6666"/>
                    <a:pt x="10000" y="10000"/>
                  </a:cubicBezTo>
                  <a:lnTo>
                    <a:pt x="0" y="10000"/>
                  </a:lnTo>
                  <a:cubicBezTo>
                    <a:pt x="35" y="6935"/>
                    <a:pt x="15" y="3919"/>
                    <a:pt x="50" y="854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55">
                <a:latin typeface="+mn-ea"/>
                <a:cs typeface="Arial" panose="020B0604020202020204" pitchFamily="34" charset="0"/>
              </a:endParaRPr>
            </a:p>
          </p:txBody>
        </p:sp>
        <p:sp>
          <p:nvSpPr>
            <p:cNvPr id="59" name="Text Box 79"/>
            <p:cNvSpPr txBox="1">
              <a:spLocks noChangeArrowheads="1"/>
            </p:cNvSpPr>
            <p:nvPr/>
          </p:nvSpPr>
          <p:spPr bwMode="auto">
            <a:xfrm>
              <a:off x="1383571" y="1335870"/>
              <a:ext cx="2774737" cy="470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kumimoji="1" lang="zh-CN" altLang="en-US" sz="2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安全套接字层</a:t>
              </a:r>
              <a:r>
                <a:rPr kumimoji="1" lang="en-US" altLang="zh-CN" sz="2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SSL</a:t>
              </a:r>
            </a:p>
          </p:txBody>
        </p:sp>
      </p:grpSp>
      <p:grpSp>
        <p:nvGrpSpPr>
          <p:cNvPr id="62" name="组合 61"/>
          <p:cNvGrpSpPr/>
          <p:nvPr/>
        </p:nvGrpSpPr>
        <p:grpSpPr>
          <a:xfrm>
            <a:off x="737414" y="3733283"/>
            <a:ext cx="3817653" cy="587020"/>
            <a:chOff x="1403750" y="3494650"/>
            <a:chExt cx="3817653" cy="587020"/>
          </a:xfrm>
        </p:grpSpPr>
        <p:grpSp>
          <p:nvGrpSpPr>
            <p:cNvPr id="63" name="组合 62"/>
            <p:cNvGrpSpPr/>
            <p:nvPr/>
          </p:nvGrpSpPr>
          <p:grpSpPr>
            <a:xfrm>
              <a:off x="1403750" y="3593123"/>
              <a:ext cx="490436" cy="476221"/>
              <a:chOff x="1403750" y="3593123"/>
              <a:chExt cx="808892" cy="785446"/>
            </a:xfrm>
          </p:grpSpPr>
          <p:sp>
            <p:nvSpPr>
              <p:cNvPr id="65" name="对话气泡: 椭圆形 64"/>
              <p:cNvSpPr/>
              <p:nvPr/>
            </p:nvSpPr>
            <p:spPr>
              <a:xfrm>
                <a:off x="1403750" y="3593123"/>
                <a:ext cx="808892" cy="785446"/>
              </a:xfrm>
              <a:prstGeom prst="wedgeEllipseCallout">
                <a:avLst>
                  <a:gd name="adj1" fmla="val 66124"/>
                  <a:gd name="adj2" fmla="val 2799"/>
                </a:avLst>
              </a:prstGeom>
              <a:solidFill>
                <a:srgbClr val="009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endParaRPr lang="zh-CN" altLang="en-US"/>
              </a:p>
            </p:txBody>
          </p:sp>
          <p:sp>
            <p:nvSpPr>
              <p:cNvPr id="66" name="round-web-cam_17861"/>
              <p:cNvSpPr>
                <a:spLocks noChangeAspect="1"/>
              </p:cNvSpPr>
              <p:nvPr/>
            </p:nvSpPr>
            <p:spPr bwMode="auto">
              <a:xfrm>
                <a:off x="1567764" y="3705353"/>
                <a:ext cx="480863" cy="560986"/>
              </a:xfrm>
              <a:custGeom>
                <a:avLst/>
                <a:gdLst>
                  <a:gd name="connsiteX0" fmla="*/ 382866 w 517527"/>
                  <a:gd name="connsiteY0" fmla="*/ 485037 h 603758"/>
                  <a:gd name="connsiteX1" fmla="*/ 258763 w 517527"/>
                  <a:gd name="connsiteY1" fmla="*/ 516800 h 603758"/>
                  <a:gd name="connsiteX2" fmla="*/ 136617 w 517527"/>
                  <a:gd name="connsiteY2" fmla="*/ 486079 h 603758"/>
                  <a:gd name="connsiteX3" fmla="*/ 81214 w 517527"/>
                  <a:gd name="connsiteY3" fmla="*/ 525522 h 603758"/>
                  <a:gd name="connsiteX4" fmla="*/ 261371 w 517527"/>
                  <a:gd name="connsiteY4" fmla="*/ 581888 h 603758"/>
                  <a:gd name="connsiteX5" fmla="*/ 441658 w 517527"/>
                  <a:gd name="connsiteY5" fmla="*/ 525522 h 603758"/>
                  <a:gd name="connsiteX6" fmla="*/ 382866 w 517527"/>
                  <a:gd name="connsiteY6" fmla="*/ 485037 h 603758"/>
                  <a:gd name="connsiteX7" fmla="*/ 258870 w 517527"/>
                  <a:gd name="connsiteY7" fmla="*/ 184740 h 603758"/>
                  <a:gd name="connsiteX8" fmla="*/ 332717 w 517527"/>
                  <a:gd name="connsiteY8" fmla="*/ 258481 h 603758"/>
                  <a:gd name="connsiteX9" fmla="*/ 258870 w 517527"/>
                  <a:gd name="connsiteY9" fmla="*/ 332222 h 603758"/>
                  <a:gd name="connsiteX10" fmla="*/ 185023 w 517527"/>
                  <a:gd name="connsiteY10" fmla="*/ 258481 h 603758"/>
                  <a:gd name="connsiteX11" fmla="*/ 258870 w 517527"/>
                  <a:gd name="connsiteY11" fmla="*/ 184740 h 603758"/>
                  <a:gd name="connsiteX12" fmla="*/ 258763 w 517527"/>
                  <a:gd name="connsiteY12" fmla="*/ 147620 h 603758"/>
                  <a:gd name="connsiteX13" fmla="*/ 147697 w 517527"/>
                  <a:gd name="connsiteY13" fmla="*/ 258400 h 603758"/>
                  <a:gd name="connsiteX14" fmla="*/ 258763 w 517527"/>
                  <a:gd name="connsiteY14" fmla="*/ 369310 h 603758"/>
                  <a:gd name="connsiteX15" fmla="*/ 369830 w 517527"/>
                  <a:gd name="connsiteY15" fmla="*/ 258400 h 603758"/>
                  <a:gd name="connsiteX16" fmla="*/ 258763 w 517527"/>
                  <a:gd name="connsiteY16" fmla="*/ 147620 h 603758"/>
                  <a:gd name="connsiteX17" fmla="*/ 258112 w 517527"/>
                  <a:gd name="connsiteY17" fmla="*/ 80189 h 603758"/>
                  <a:gd name="connsiteX18" fmla="*/ 236342 w 517527"/>
                  <a:gd name="connsiteY18" fmla="*/ 102058 h 603758"/>
                  <a:gd name="connsiteX19" fmla="*/ 258112 w 517527"/>
                  <a:gd name="connsiteY19" fmla="*/ 123798 h 603758"/>
                  <a:gd name="connsiteX20" fmla="*/ 280012 w 517527"/>
                  <a:gd name="connsiteY20" fmla="*/ 102058 h 603758"/>
                  <a:gd name="connsiteX21" fmla="*/ 258112 w 517527"/>
                  <a:gd name="connsiteY21" fmla="*/ 80189 h 603758"/>
                  <a:gd name="connsiteX22" fmla="*/ 258763 w 517527"/>
                  <a:gd name="connsiteY22" fmla="*/ 0 h 603758"/>
                  <a:gd name="connsiteX23" fmla="*/ 517527 w 517527"/>
                  <a:gd name="connsiteY23" fmla="*/ 258400 h 603758"/>
                  <a:gd name="connsiteX24" fmla="*/ 406852 w 517527"/>
                  <a:gd name="connsiteY24" fmla="*/ 470197 h 603758"/>
                  <a:gd name="connsiteX25" fmla="*/ 463428 w 517527"/>
                  <a:gd name="connsiteY25" fmla="*/ 525522 h 603758"/>
                  <a:gd name="connsiteX26" fmla="*/ 261371 w 517527"/>
                  <a:gd name="connsiteY26" fmla="*/ 603758 h 603758"/>
                  <a:gd name="connsiteX27" fmla="*/ 59314 w 517527"/>
                  <a:gd name="connsiteY27" fmla="*/ 525522 h 603758"/>
                  <a:gd name="connsiteX28" fmla="*/ 112631 w 517527"/>
                  <a:gd name="connsiteY28" fmla="*/ 471499 h 603758"/>
                  <a:gd name="connsiteX29" fmla="*/ 0 w 517527"/>
                  <a:gd name="connsiteY29" fmla="*/ 258400 h 603758"/>
                  <a:gd name="connsiteX30" fmla="*/ 258763 w 517527"/>
                  <a:gd name="connsiteY30" fmla="*/ 0 h 603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517527" h="603758">
                    <a:moveTo>
                      <a:pt x="382866" y="485037"/>
                    </a:moveTo>
                    <a:cubicBezTo>
                      <a:pt x="345974" y="505345"/>
                      <a:pt x="303737" y="516800"/>
                      <a:pt x="258763" y="516800"/>
                    </a:cubicBezTo>
                    <a:cubicBezTo>
                      <a:pt x="214572" y="516800"/>
                      <a:pt x="172987" y="505735"/>
                      <a:pt x="136617" y="486079"/>
                    </a:cubicBezTo>
                    <a:cubicBezTo>
                      <a:pt x="102463" y="497013"/>
                      <a:pt x="81214" y="511984"/>
                      <a:pt x="81214" y="525522"/>
                    </a:cubicBezTo>
                    <a:cubicBezTo>
                      <a:pt x="81214" y="549084"/>
                      <a:pt x="149783" y="581888"/>
                      <a:pt x="261371" y="581888"/>
                    </a:cubicBezTo>
                    <a:cubicBezTo>
                      <a:pt x="373089" y="581888"/>
                      <a:pt x="441658" y="549084"/>
                      <a:pt x="441658" y="525522"/>
                    </a:cubicBezTo>
                    <a:cubicBezTo>
                      <a:pt x="441658" y="511593"/>
                      <a:pt x="418584" y="495972"/>
                      <a:pt x="382866" y="485037"/>
                    </a:cubicBezTo>
                    <a:close/>
                    <a:moveTo>
                      <a:pt x="258870" y="184740"/>
                    </a:moveTo>
                    <a:cubicBezTo>
                      <a:pt x="299655" y="184740"/>
                      <a:pt x="332717" y="217755"/>
                      <a:pt x="332717" y="258481"/>
                    </a:cubicBezTo>
                    <a:cubicBezTo>
                      <a:pt x="332717" y="299207"/>
                      <a:pt x="299655" y="332222"/>
                      <a:pt x="258870" y="332222"/>
                    </a:cubicBezTo>
                    <a:cubicBezTo>
                      <a:pt x="218085" y="332222"/>
                      <a:pt x="185023" y="299207"/>
                      <a:pt x="185023" y="258481"/>
                    </a:cubicBezTo>
                    <a:cubicBezTo>
                      <a:pt x="185023" y="217755"/>
                      <a:pt x="218085" y="184740"/>
                      <a:pt x="258870" y="184740"/>
                    </a:cubicBezTo>
                    <a:close/>
                    <a:moveTo>
                      <a:pt x="258763" y="147620"/>
                    </a:moveTo>
                    <a:cubicBezTo>
                      <a:pt x="197495" y="147620"/>
                      <a:pt x="147697" y="197347"/>
                      <a:pt x="147697" y="258400"/>
                    </a:cubicBezTo>
                    <a:cubicBezTo>
                      <a:pt x="147697" y="319583"/>
                      <a:pt x="197495" y="369310"/>
                      <a:pt x="258763" y="369310"/>
                    </a:cubicBezTo>
                    <a:cubicBezTo>
                      <a:pt x="320032" y="369310"/>
                      <a:pt x="369830" y="319453"/>
                      <a:pt x="369830" y="258400"/>
                    </a:cubicBezTo>
                    <a:cubicBezTo>
                      <a:pt x="369830" y="197347"/>
                      <a:pt x="320032" y="147620"/>
                      <a:pt x="258763" y="147620"/>
                    </a:cubicBezTo>
                    <a:close/>
                    <a:moveTo>
                      <a:pt x="258112" y="80189"/>
                    </a:moveTo>
                    <a:cubicBezTo>
                      <a:pt x="246119" y="80189"/>
                      <a:pt x="236342" y="89952"/>
                      <a:pt x="236342" y="102058"/>
                    </a:cubicBezTo>
                    <a:cubicBezTo>
                      <a:pt x="236342" y="114034"/>
                      <a:pt x="246119" y="123798"/>
                      <a:pt x="258112" y="123798"/>
                    </a:cubicBezTo>
                    <a:cubicBezTo>
                      <a:pt x="270235" y="123798"/>
                      <a:pt x="280012" y="114034"/>
                      <a:pt x="280012" y="102058"/>
                    </a:cubicBezTo>
                    <a:cubicBezTo>
                      <a:pt x="280012" y="89952"/>
                      <a:pt x="270235" y="80189"/>
                      <a:pt x="258112" y="80189"/>
                    </a:cubicBezTo>
                    <a:close/>
                    <a:moveTo>
                      <a:pt x="258763" y="0"/>
                    </a:moveTo>
                    <a:cubicBezTo>
                      <a:pt x="401507" y="0"/>
                      <a:pt x="517527" y="115857"/>
                      <a:pt x="517527" y="258400"/>
                    </a:cubicBezTo>
                    <a:cubicBezTo>
                      <a:pt x="517527" y="346009"/>
                      <a:pt x="473726" y="423464"/>
                      <a:pt x="406852" y="470197"/>
                    </a:cubicBezTo>
                    <a:cubicBezTo>
                      <a:pt x="443483" y="484386"/>
                      <a:pt x="463428" y="503652"/>
                      <a:pt x="463428" y="525522"/>
                    </a:cubicBezTo>
                    <a:cubicBezTo>
                      <a:pt x="463428" y="576291"/>
                      <a:pt x="359401" y="603758"/>
                      <a:pt x="261371" y="603758"/>
                    </a:cubicBezTo>
                    <a:cubicBezTo>
                      <a:pt x="163471" y="603758"/>
                      <a:pt x="59314" y="576291"/>
                      <a:pt x="59314" y="525522"/>
                    </a:cubicBezTo>
                    <a:cubicBezTo>
                      <a:pt x="59314" y="504434"/>
                      <a:pt x="78085" y="485688"/>
                      <a:pt x="112631" y="471499"/>
                    </a:cubicBezTo>
                    <a:cubicBezTo>
                      <a:pt x="44713" y="424896"/>
                      <a:pt x="0" y="346790"/>
                      <a:pt x="0" y="258400"/>
                    </a:cubicBezTo>
                    <a:cubicBezTo>
                      <a:pt x="0" y="115857"/>
                      <a:pt x="116020" y="0"/>
                      <a:pt x="25876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</p:sp>
        </p:grpSp>
        <p:sp>
          <p:nvSpPr>
            <p:cNvPr id="64" name="Text Box 79"/>
            <p:cNvSpPr txBox="1">
              <a:spLocks noChangeArrowheads="1"/>
            </p:cNvSpPr>
            <p:nvPr/>
          </p:nvSpPr>
          <p:spPr bwMode="auto">
            <a:xfrm>
              <a:off x="1985932" y="3494650"/>
              <a:ext cx="3235471" cy="5870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kumimoji="1"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提供加密的</a:t>
              </a:r>
              <a:r>
                <a:rPr kumimoji="1"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TCP</a:t>
              </a:r>
              <a:r>
                <a:rPr kumimoji="1"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连接</a:t>
              </a:r>
            </a:p>
          </p:txBody>
        </p:sp>
      </p:grpSp>
      <p:grpSp>
        <p:nvGrpSpPr>
          <p:cNvPr id="67" name="组合 66"/>
          <p:cNvGrpSpPr/>
          <p:nvPr/>
        </p:nvGrpSpPr>
        <p:grpSpPr>
          <a:xfrm>
            <a:off x="737414" y="4330560"/>
            <a:ext cx="3817653" cy="587020"/>
            <a:chOff x="1403750" y="3494650"/>
            <a:chExt cx="3817653" cy="587020"/>
          </a:xfrm>
        </p:grpSpPr>
        <p:grpSp>
          <p:nvGrpSpPr>
            <p:cNvPr id="68" name="组合 67"/>
            <p:cNvGrpSpPr/>
            <p:nvPr/>
          </p:nvGrpSpPr>
          <p:grpSpPr>
            <a:xfrm>
              <a:off x="1403750" y="3593123"/>
              <a:ext cx="490436" cy="476221"/>
              <a:chOff x="1403750" y="3593123"/>
              <a:chExt cx="808892" cy="785446"/>
            </a:xfrm>
          </p:grpSpPr>
          <p:sp>
            <p:nvSpPr>
              <p:cNvPr id="70" name="对话气泡: 椭圆形 69"/>
              <p:cNvSpPr/>
              <p:nvPr/>
            </p:nvSpPr>
            <p:spPr>
              <a:xfrm>
                <a:off x="1403750" y="3593123"/>
                <a:ext cx="808892" cy="785446"/>
              </a:xfrm>
              <a:prstGeom prst="wedgeEllipseCallout">
                <a:avLst>
                  <a:gd name="adj1" fmla="val 66124"/>
                  <a:gd name="adj2" fmla="val 2799"/>
                </a:avLst>
              </a:prstGeom>
              <a:solidFill>
                <a:srgbClr val="009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endParaRPr lang="zh-CN" altLang="en-US"/>
              </a:p>
            </p:txBody>
          </p:sp>
          <p:sp>
            <p:nvSpPr>
              <p:cNvPr id="71" name="round-web-cam_17861"/>
              <p:cNvSpPr>
                <a:spLocks noChangeAspect="1"/>
              </p:cNvSpPr>
              <p:nvPr/>
            </p:nvSpPr>
            <p:spPr bwMode="auto">
              <a:xfrm>
                <a:off x="1567764" y="3705353"/>
                <a:ext cx="480863" cy="560986"/>
              </a:xfrm>
              <a:custGeom>
                <a:avLst/>
                <a:gdLst>
                  <a:gd name="connsiteX0" fmla="*/ 382866 w 517527"/>
                  <a:gd name="connsiteY0" fmla="*/ 485037 h 603758"/>
                  <a:gd name="connsiteX1" fmla="*/ 258763 w 517527"/>
                  <a:gd name="connsiteY1" fmla="*/ 516800 h 603758"/>
                  <a:gd name="connsiteX2" fmla="*/ 136617 w 517527"/>
                  <a:gd name="connsiteY2" fmla="*/ 486079 h 603758"/>
                  <a:gd name="connsiteX3" fmla="*/ 81214 w 517527"/>
                  <a:gd name="connsiteY3" fmla="*/ 525522 h 603758"/>
                  <a:gd name="connsiteX4" fmla="*/ 261371 w 517527"/>
                  <a:gd name="connsiteY4" fmla="*/ 581888 h 603758"/>
                  <a:gd name="connsiteX5" fmla="*/ 441658 w 517527"/>
                  <a:gd name="connsiteY5" fmla="*/ 525522 h 603758"/>
                  <a:gd name="connsiteX6" fmla="*/ 382866 w 517527"/>
                  <a:gd name="connsiteY6" fmla="*/ 485037 h 603758"/>
                  <a:gd name="connsiteX7" fmla="*/ 258870 w 517527"/>
                  <a:gd name="connsiteY7" fmla="*/ 184740 h 603758"/>
                  <a:gd name="connsiteX8" fmla="*/ 332717 w 517527"/>
                  <a:gd name="connsiteY8" fmla="*/ 258481 h 603758"/>
                  <a:gd name="connsiteX9" fmla="*/ 258870 w 517527"/>
                  <a:gd name="connsiteY9" fmla="*/ 332222 h 603758"/>
                  <a:gd name="connsiteX10" fmla="*/ 185023 w 517527"/>
                  <a:gd name="connsiteY10" fmla="*/ 258481 h 603758"/>
                  <a:gd name="connsiteX11" fmla="*/ 258870 w 517527"/>
                  <a:gd name="connsiteY11" fmla="*/ 184740 h 603758"/>
                  <a:gd name="connsiteX12" fmla="*/ 258763 w 517527"/>
                  <a:gd name="connsiteY12" fmla="*/ 147620 h 603758"/>
                  <a:gd name="connsiteX13" fmla="*/ 147697 w 517527"/>
                  <a:gd name="connsiteY13" fmla="*/ 258400 h 603758"/>
                  <a:gd name="connsiteX14" fmla="*/ 258763 w 517527"/>
                  <a:gd name="connsiteY14" fmla="*/ 369310 h 603758"/>
                  <a:gd name="connsiteX15" fmla="*/ 369830 w 517527"/>
                  <a:gd name="connsiteY15" fmla="*/ 258400 h 603758"/>
                  <a:gd name="connsiteX16" fmla="*/ 258763 w 517527"/>
                  <a:gd name="connsiteY16" fmla="*/ 147620 h 603758"/>
                  <a:gd name="connsiteX17" fmla="*/ 258112 w 517527"/>
                  <a:gd name="connsiteY17" fmla="*/ 80189 h 603758"/>
                  <a:gd name="connsiteX18" fmla="*/ 236342 w 517527"/>
                  <a:gd name="connsiteY18" fmla="*/ 102058 h 603758"/>
                  <a:gd name="connsiteX19" fmla="*/ 258112 w 517527"/>
                  <a:gd name="connsiteY19" fmla="*/ 123798 h 603758"/>
                  <a:gd name="connsiteX20" fmla="*/ 280012 w 517527"/>
                  <a:gd name="connsiteY20" fmla="*/ 102058 h 603758"/>
                  <a:gd name="connsiteX21" fmla="*/ 258112 w 517527"/>
                  <a:gd name="connsiteY21" fmla="*/ 80189 h 603758"/>
                  <a:gd name="connsiteX22" fmla="*/ 258763 w 517527"/>
                  <a:gd name="connsiteY22" fmla="*/ 0 h 603758"/>
                  <a:gd name="connsiteX23" fmla="*/ 517527 w 517527"/>
                  <a:gd name="connsiteY23" fmla="*/ 258400 h 603758"/>
                  <a:gd name="connsiteX24" fmla="*/ 406852 w 517527"/>
                  <a:gd name="connsiteY24" fmla="*/ 470197 h 603758"/>
                  <a:gd name="connsiteX25" fmla="*/ 463428 w 517527"/>
                  <a:gd name="connsiteY25" fmla="*/ 525522 h 603758"/>
                  <a:gd name="connsiteX26" fmla="*/ 261371 w 517527"/>
                  <a:gd name="connsiteY26" fmla="*/ 603758 h 603758"/>
                  <a:gd name="connsiteX27" fmla="*/ 59314 w 517527"/>
                  <a:gd name="connsiteY27" fmla="*/ 525522 h 603758"/>
                  <a:gd name="connsiteX28" fmla="*/ 112631 w 517527"/>
                  <a:gd name="connsiteY28" fmla="*/ 471499 h 603758"/>
                  <a:gd name="connsiteX29" fmla="*/ 0 w 517527"/>
                  <a:gd name="connsiteY29" fmla="*/ 258400 h 603758"/>
                  <a:gd name="connsiteX30" fmla="*/ 258763 w 517527"/>
                  <a:gd name="connsiteY30" fmla="*/ 0 h 603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517527" h="603758">
                    <a:moveTo>
                      <a:pt x="382866" y="485037"/>
                    </a:moveTo>
                    <a:cubicBezTo>
                      <a:pt x="345974" y="505345"/>
                      <a:pt x="303737" y="516800"/>
                      <a:pt x="258763" y="516800"/>
                    </a:cubicBezTo>
                    <a:cubicBezTo>
                      <a:pt x="214572" y="516800"/>
                      <a:pt x="172987" y="505735"/>
                      <a:pt x="136617" y="486079"/>
                    </a:cubicBezTo>
                    <a:cubicBezTo>
                      <a:pt x="102463" y="497013"/>
                      <a:pt x="81214" y="511984"/>
                      <a:pt x="81214" y="525522"/>
                    </a:cubicBezTo>
                    <a:cubicBezTo>
                      <a:pt x="81214" y="549084"/>
                      <a:pt x="149783" y="581888"/>
                      <a:pt x="261371" y="581888"/>
                    </a:cubicBezTo>
                    <a:cubicBezTo>
                      <a:pt x="373089" y="581888"/>
                      <a:pt x="441658" y="549084"/>
                      <a:pt x="441658" y="525522"/>
                    </a:cubicBezTo>
                    <a:cubicBezTo>
                      <a:pt x="441658" y="511593"/>
                      <a:pt x="418584" y="495972"/>
                      <a:pt x="382866" y="485037"/>
                    </a:cubicBezTo>
                    <a:close/>
                    <a:moveTo>
                      <a:pt x="258870" y="184740"/>
                    </a:moveTo>
                    <a:cubicBezTo>
                      <a:pt x="299655" y="184740"/>
                      <a:pt x="332717" y="217755"/>
                      <a:pt x="332717" y="258481"/>
                    </a:cubicBezTo>
                    <a:cubicBezTo>
                      <a:pt x="332717" y="299207"/>
                      <a:pt x="299655" y="332222"/>
                      <a:pt x="258870" y="332222"/>
                    </a:cubicBezTo>
                    <a:cubicBezTo>
                      <a:pt x="218085" y="332222"/>
                      <a:pt x="185023" y="299207"/>
                      <a:pt x="185023" y="258481"/>
                    </a:cubicBezTo>
                    <a:cubicBezTo>
                      <a:pt x="185023" y="217755"/>
                      <a:pt x="218085" y="184740"/>
                      <a:pt x="258870" y="184740"/>
                    </a:cubicBezTo>
                    <a:close/>
                    <a:moveTo>
                      <a:pt x="258763" y="147620"/>
                    </a:moveTo>
                    <a:cubicBezTo>
                      <a:pt x="197495" y="147620"/>
                      <a:pt x="147697" y="197347"/>
                      <a:pt x="147697" y="258400"/>
                    </a:cubicBezTo>
                    <a:cubicBezTo>
                      <a:pt x="147697" y="319583"/>
                      <a:pt x="197495" y="369310"/>
                      <a:pt x="258763" y="369310"/>
                    </a:cubicBezTo>
                    <a:cubicBezTo>
                      <a:pt x="320032" y="369310"/>
                      <a:pt x="369830" y="319453"/>
                      <a:pt x="369830" y="258400"/>
                    </a:cubicBezTo>
                    <a:cubicBezTo>
                      <a:pt x="369830" y="197347"/>
                      <a:pt x="320032" y="147620"/>
                      <a:pt x="258763" y="147620"/>
                    </a:cubicBezTo>
                    <a:close/>
                    <a:moveTo>
                      <a:pt x="258112" y="80189"/>
                    </a:moveTo>
                    <a:cubicBezTo>
                      <a:pt x="246119" y="80189"/>
                      <a:pt x="236342" y="89952"/>
                      <a:pt x="236342" y="102058"/>
                    </a:cubicBezTo>
                    <a:cubicBezTo>
                      <a:pt x="236342" y="114034"/>
                      <a:pt x="246119" y="123798"/>
                      <a:pt x="258112" y="123798"/>
                    </a:cubicBezTo>
                    <a:cubicBezTo>
                      <a:pt x="270235" y="123798"/>
                      <a:pt x="280012" y="114034"/>
                      <a:pt x="280012" y="102058"/>
                    </a:cubicBezTo>
                    <a:cubicBezTo>
                      <a:pt x="280012" y="89952"/>
                      <a:pt x="270235" y="80189"/>
                      <a:pt x="258112" y="80189"/>
                    </a:cubicBezTo>
                    <a:close/>
                    <a:moveTo>
                      <a:pt x="258763" y="0"/>
                    </a:moveTo>
                    <a:cubicBezTo>
                      <a:pt x="401507" y="0"/>
                      <a:pt x="517527" y="115857"/>
                      <a:pt x="517527" y="258400"/>
                    </a:cubicBezTo>
                    <a:cubicBezTo>
                      <a:pt x="517527" y="346009"/>
                      <a:pt x="473726" y="423464"/>
                      <a:pt x="406852" y="470197"/>
                    </a:cubicBezTo>
                    <a:cubicBezTo>
                      <a:pt x="443483" y="484386"/>
                      <a:pt x="463428" y="503652"/>
                      <a:pt x="463428" y="525522"/>
                    </a:cubicBezTo>
                    <a:cubicBezTo>
                      <a:pt x="463428" y="576291"/>
                      <a:pt x="359401" y="603758"/>
                      <a:pt x="261371" y="603758"/>
                    </a:cubicBezTo>
                    <a:cubicBezTo>
                      <a:pt x="163471" y="603758"/>
                      <a:pt x="59314" y="576291"/>
                      <a:pt x="59314" y="525522"/>
                    </a:cubicBezTo>
                    <a:cubicBezTo>
                      <a:pt x="59314" y="504434"/>
                      <a:pt x="78085" y="485688"/>
                      <a:pt x="112631" y="471499"/>
                    </a:cubicBezTo>
                    <a:cubicBezTo>
                      <a:pt x="44713" y="424896"/>
                      <a:pt x="0" y="346790"/>
                      <a:pt x="0" y="258400"/>
                    </a:cubicBezTo>
                    <a:cubicBezTo>
                      <a:pt x="0" y="115857"/>
                      <a:pt x="116020" y="0"/>
                      <a:pt x="25876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</p:sp>
        </p:grpSp>
        <p:sp>
          <p:nvSpPr>
            <p:cNvPr id="69" name="Text Box 79"/>
            <p:cNvSpPr txBox="1">
              <a:spLocks noChangeArrowheads="1"/>
            </p:cNvSpPr>
            <p:nvPr/>
          </p:nvSpPr>
          <p:spPr bwMode="auto">
            <a:xfrm>
              <a:off x="1985932" y="3494650"/>
              <a:ext cx="3235471" cy="5870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kumimoji="1"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数据的完整性检查</a:t>
              </a:r>
            </a:p>
          </p:txBody>
        </p:sp>
      </p:grpSp>
      <p:grpSp>
        <p:nvGrpSpPr>
          <p:cNvPr id="72" name="组合 71"/>
          <p:cNvGrpSpPr/>
          <p:nvPr/>
        </p:nvGrpSpPr>
        <p:grpSpPr>
          <a:xfrm>
            <a:off x="737414" y="4915449"/>
            <a:ext cx="3817653" cy="587020"/>
            <a:chOff x="1403750" y="3494650"/>
            <a:chExt cx="3817653" cy="587020"/>
          </a:xfrm>
        </p:grpSpPr>
        <p:grpSp>
          <p:nvGrpSpPr>
            <p:cNvPr id="73" name="组合 72"/>
            <p:cNvGrpSpPr/>
            <p:nvPr/>
          </p:nvGrpSpPr>
          <p:grpSpPr>
            <a:xfrm>
              <a:off x="1403750" y="3593123"/>
              <a:ext cx="490436" cy="476221"/>
              <a:chOff x="1403750" y="3593123"/>
              <a:chExt cx="808892" cy="785446"/>
            </a:xfrm>
          </p:grpSpPr>
          <p:sp>
            <p:nvSpPr>
              <p:cNvPr id="75" name="对话气泡: 椭圆形 74"/>
              <p:cNvSpPr/>
              <p:nvPr/>
            </p:nvSpPr>
            <p:spPr>
              <a:xfrm>
                <a:off x="1403750" y="3593123"/>
                <a:ext cx="808892" cy="785446"/>
              </a:xfrm>
              <a:prstGeom prst="wedgeEllipseCallout">
                <a:avLst>
                  <a:gd name="adj1" fmla="val 66124"/>
                  <a:gd name="adj2" fmla="val 2799"/>
                </a:avLst>
              </a:prstGeom>
              <a:solidFill>
                <a:srgbClr val="009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endParaRPr lang="zh-CN" altLang="en-US"/>
              </a:p>
            </p:txBody>
          </p:sp>
          <p:sp>
            <p:nvSpPr>
              <p:cNvPr id="76" name="round-web-cam_17861"/>
              <p:cNvSpPr>
                <a:spLocks noChangeAspect="1"/>
              </p:cNvSpPr>
              <p:nvPr/>
            </p:nvSpPr>
            <p:spPr bwMode="auto">
              <a:xfrm>
                <a:off x="1567764" y="3705353"/>
                <a:ext cx="480863" cy="560986"/>
              </a:xfrm>
              <a:custGeom>
                <a:avLst/>
                <a:gdLst>
                  <a:gd name="connsiteX0" fmla="*/ 382866 w 517527"/>
                  <a:gd name="connsiteY0" fmla="*/ 485037 h 603758"/>
                  <a:gd name="connsiteX1" fmla="*/ 258763 w 517527"/>
                  <a:gd name="connsiteY1" fmla="*/ 516800 h 603758"/>
                  <a:gd name="connsiteX2" fmla="*/ 136617 w 517527"/>
                  <a:gd name="connsiteY2" fmla="*/ 486079 h 603758"/>
                  <a:gd name="connsiteX3" fmla="*/ 81214 w 517527"/>
                  <a:gd name="connsiteY3" fmla="*/ 525522 h 603758"/>
                  <a:gd name="connsiteX4" fmla="*/ 261371 w 517527"/>
                  <a:gd name="connsiteY4" fmla="*/ 581888 h 603758"/>
                  <a:gd name="connsiteX5" fmla="*/ 441658 w 517527"/>
                  <a:gd name="connsiteY5" fmla="*/ 525522 h 603758"/>
                  <a:gd name="connsiteX6" fmla="*/ 382866 w 517527"/>
                  <a:gd name="connsiteY6" fmla="*/ 485037 h 603758"/>
                  <a:gd name="connsiteX7" fmla="*/ 258870 w 517527"/>
                  <a:gd name="connsiteY7" fmla="*/ 184740 h 603758"/>
                  <a:gd name="connsiteX8" fmla="*/ 332717 w 517527"/>
                  <a:gd name="connsiteY8" fmla="*/ 258481 h 603758"/>
                  <a:gd name="connsiteX9" fmla="*/ 258870 w 517527"/>
                  <a:gd name="connsiteY9" fmla="*/ 332222 h 603758"/>
                  <a:gd name="connsiteX10" fmla="*/ 185023 w 517527"/>
                  <a:gd name="connsiteY10" fmla="*/ 258481 h 603758"/>
                  <a:gd name="connsiteX11" fmla="*/ 258870 w 517527"/>
                  <a:gd name="connsiteY11" fmla="*/ 184740 h 603758"/>
                  <a:gd name="connsiteX12" fmla="*/ 258763 w 517527"/>
                  <a:gd name="connsiteY12" fmla="*/ 147620 h 603758"/>
                  <a:gd name="connsiteX13" fmla="*/ 147697 w 517527"/>
                  <a:gd name="connsiteY13" fmla="*/ 258400 h 603758"/>
                  <a:gd name="connsiteX14" fmla="*/ 258763 w 517527"/>
                  <a:gd name="connsiteY14" fmla="*/ 369310 h 603758"/>
                  <a:gd name="connsiteX15" fmla="*/ 369830 w 517527"/>
                  <a:gd name="connsiteY15" fmla="*/ 258400 h 603758"/>
                  <a:gd name="connsiteX16" fmla="*/ 258763 w 517527"/>
                  <a:gd name="connsiteY16" fmla="*/ 147620 h 603758"/>
                  <a:gd name="connsiteX17" fmla="*/ 258112 w 517527"/>
                  <a:gd name="connsiteY17" fmla="*/ 80189 h 603758"/>
                  <a:gd name="connsiteX18" fmla="*/ 236342 w 517527"/>
                  <a:gd name="connsiteY18" fmla="*/ 102058 h 603758"/>
                  <a:gd name="connsiteX19" fmla="*/ 258112 w 517527"/>
                  <a:gd name="connsiteY19" fmla="*/ 123798 h 603758"/>
                  <a:gd name="connsiteX20" fmla="*/ 280012 w 517527"/>
                  <a:gd name="connsiteY20" fmla="*/ 102058 h 603758"/>
                  <a:gd name="connsiteX21" fmla="*/ 258112 w 517527"/>
                  <a:gd name="connsiteY21" fmla="*/ 80189 h 603758"/>
                  <a:gd name="connsiteX22" fmla="*/ 258763 w 517527"/>
                  <a:gd name="connsiteY22" fmla="*/ 0 h 603758"/>
                  <a:gd name="connsiteX23" fmla="*/ 517527 w 517527"/>
                  <a:gd name="connsiteY23" fmla="*/ 258400 h 603758"/>
                  <a:gd name="connsiteX24" fmla="*/ 406852 w 517527"/>
                  <a:gd name="connsiteY24" fmla="*/ 470197 h 603758"/>
                  <a:gd name="connsiteX25" fmla="*/ 463428 w 517527"/>
                  <a:gd name="connsiteY25" fmla="*/ 525522 h 603758"/>
                  <a:gd name="connsiteX26" fmla="*/ 261371 w 517527"/>
                  <a:gd name="connsiteY26" fmla="*/ 603758 h 603758"/>
                  <a:gd name="connsiteX27" fmla="*/ 59314 w 517527"/>
                  <a:gd name="connsiteY27" fmla="*/ 525522 h 603758"/>
                  <a:gd name="connsiteX28" fmla="*/ 112631 w 517527"/>
                  <a:gd name="connsiteY28" fmla="*/ 471499 h 603758"/>
                  <a:gd name="connsiteX29" fmla="*/ 0 w 517527"/>
                  <a:gd name="connsiteY29" fmla="*/ 258400 h 603758"/>
                  <a:gd name="connsiteX30" fmla="*/ 258763 w 517527"/>
                  <a:gd name="connsiteY30" fmla="*/ 0 h 603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517527" h="603758">
                    <a:moveTo>
                      <a:pt x="382866" y="485037"/>
                    </a:moveTo>
                    <a:cubicBezTo>
                      <a:pt x="345974" y="505345"/>
                      <a:pt x="303737" y="516800"/>
                      <a:pt x="258763" y="516800"/>
                    </a:cubicBezTo>
                    <a:cubicBezTo>
                      <a:pt x="214572" y="516800"/>
                      <a:pt x="172987" y="505735"/>
                      <a:pt x="136617" y="486079"/>
                    </a:cubicBezTo>
                    <a:cubicBezTo>
                      <a:pt x="102463" y="497013"/>
                      <a:pt x="81214" y="511984"/>
                      <a:pt x="81214" y="525522"/>
                    </a:cubicBezTo>
                    <a:cubicBezTo>
                      <a:pt x="81214" y="549084"/>
                      <a:pt x="149783" y="581888"/>
                      <a:pt x="261371" y="581888"/>
                    </a:cubicBezTo>
                    <a:cubicBezTo>
                      <a:pt x="373089" y="581888"/>
                      <a:pt x="441658" y="549084"/>
                      <a:pt x="441658" y="525522"/>
                    </a:cubicBezTo>
                    <a:cubicBezTo>
                      <a:pt x="441658" y="511593"/>
                      <a:pt x="418584" y="495972"/>
                      <a:pt x="382866" y="485037"/>
                    </a:cubicBezTo>
                    <a:close/>
                    <a:moveTo>
                      <a:pt x="258870" y="184740"/>
                    </a:moveTo>
                    <a:cubicBezTo>
                      <a:pt x="299655" y="184740"/>
                      <a:pt x="332717" y="217755"/>
                      <a:pt x="332717" y="258481"/>
                    </a:cubicBezTo>
                    <a:cubicBezTo>
                      <a:pt x="332717" y="299207"/>
                      <a:pt x="299655" y="332222"/>
                      <a:pt x="258870" y="332222"/>
                    </a:cubicBezTo>
                    <a:cubicBezTo>
                      <a:pt x="218085" y="332222"/>
                      <a:pt x="185023" y="299207"/>
                      <a:pt x="185023" y="258481"/>
                    </a:cubicBezTo>
                    <a:cubicBezTo>
                      <a:pt x="185023" y="217755"/>
                      <a:pt x="218085" y="184740"/>
                      <a:pt x="258870" y="184740"/>
                    </a:cubicBezTo>
                    <a:close/>
                    <a:moveTo>
                      <a:pt x="258763" y="147620"/>
                    </a:moveTo>
                    <a:cubicBezTo>
                      <a:pt x="197495" y="147620"/>
                      <a:pt x="147697" y="197347"/>
                      <a:pt x="147697" y="258400"/>
                    </a:cubicBezTo>
                    <a:cubicBezTo>
                      <a:pt x="147697" y="319583"/>
                      <a:pt x="197495" y="369310"/>
                      <a:pt x="258763" y="369310"/>
                    </a:cubicBezTo>
                    <a:cubicBezTo>
                      <a:pt x="320032" y="369310"/>
                      <a:pt x="369830" y="319453"/>
                      <a:pt x="369830" y="258400"/>
                    </a:cubicBezTo>
                    <a:cubicBezTo>
                      <a:pt x="369830" y="197347"/>
                      <a:pt x="320032" y="147620"/>
                      <a:pt x="258763" y="147620"/>
                    </a:cubicBezTo>
                    <a:close/>
                    <a:moveTo>
                      <a:pt x="258112" y="80189"/>
                    </a:moveTo>
                    <a:cubicBezTo>
                      <a:pt x="246119" y="80189"/>
                      <a:pt x="236342" y="89952"/>
                      <a:pt x="236342" y="102058"/>
                    </a:cubicBezTo>
                    <a:cubicBezTo>
                      <a:pt x="236342" y="114034"/>
                      <a:pt x="246119" y="123798"/>
                      <a:pt x="258112" y="123798"/>
                    </a:cubicBezTo>
                    <a:cubicBezTo>
                      <a:pt x="270235" y="123798"/>
                      <a:pt x="280012" y="114034"/>
                      <a:pt x="280012" y="102058"/>
                    </a:cubicBezTo>
                    <a:cubicBezTo>
                      <a:pt x="280012" y="89952"/>
                      <a:pt x="270235" y="80189"/>
                      <a:pt x="258112" y="80189"/>
                    </a:cubicBezTo>
                    <a:close/>
                    <a:moveTo>
                      <a:pt x="258763" y="0"/>
                    </a:moveTo>
                    <a:cubicBezTo>
                      <a:pt x="401507" y="0"/>
                      <a:pt x="517527" y="115857"/>
                      <a:pt x="517527" y="258400"/>
                    </a:cubicBezTo>
                    <a:cubicBezTo>
                      <a:pt x="517527" y="346009"/>
                      <a:pt x="473726" y="423464"/>
                      <a:pt x="406852" y="470197"/>
                    </a:cubicBezTo>
                    <a:cubicBezTo>
                      <a:pt x="443483" y="484386"/>
                      <a:pt x="463428" y="503652"/>
                      <a:pt x="463428" y="525522"/>
                    </a:cubicBezTo>
                    <a:cubicBezTo>
                      <a:pt x="463428" y="576291"/>
                      <a:pt x="359401" y="603758"/>
                      <a:pt x="261371" y="603758"/>
                    </a:cubicBezTo>
                    <a:cubicBezTo>
                      <a:pt x="163471" y="603758"/>
                      <a:pt x="59314" y="576291"/>
                      <a:pt x="59314" y="525522"/>
                    </a:cubicBezTo>
                    <a:cubicBezTo>
                      <a:pt x="59314" y="504434"/>
                      <a:pt x="78085" y="485688"/>
                      <a:pt x="112631" y="471499"/>
                    </a:cubicBezTo>
                    <a:cubicBezTo>
                      <a:pt x="44713" y="424896"/>
                      <a:pt x="0" y="346790"/>
                      <a:pt x="0" y="258400"/>
                    </a:cubicBezTo>
                    <a:cubicBezTo>
                      <a:pt x="0" y="115857"/>
                      <a:pt x="116020" y="0"/>
                      <a:pt x="25876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</p:sp>
        </p:grpSp>
        <p:sp>
          <p:nvSpPr>
            <p:cNvPr id="74" name="Text Box 79"/>
            <p:cNvSpPr txBox="1">
              <a:spLocks noChangeArrowheads="1"/>
            </p:cNvSpPr>
            <p:nvPr/>
          </p:nvSpPr>
          <p:spPr bwMode="auto">
            <a:xfrm>
              <a:off x="1985932" y="3494650"/>
              <a:ext cx="3235471" cy="5870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kumimoji="1"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端点身份鉴别</a:t>
              </a:r>
            </a:p>
          </p:txBody>
        </p:sp>
      </p:grpSp>
      <p:grpSp>
        <p:nvGrpSpPr>
          <p:cNvPr id="77" name="组合 76"/>
          <p:cNvGrpSpPr/>
          <p:nvPr/>
        </p:nvGrpSpPr>
        <p:grpSpPr>
          <a:xfrm>
            <a:off x="515938" y="5598811"/>
            <a:ext cx="5139795" cy="526731"/>
            <a:chOff x="722008" y="1303131"/>
            <a:chExt cx="4907627" cy="502939"/>
          </a:xfrm>
        </p:grpSpPr>
        <p:grpSp>
          <p:nvGrpSpPr>
            <p:cNvPr id="78" name="组合 77"/>
            <p:cNvGrpSpPr/>
            <p:nvPr/>
          </p:nvGrpSpPr>
          <p:grpSpPr>
            <a:xfrm>
              <a:off x="722008" y="1303131"/>
              <a:ext cx="546594" cy="475865"/>
              <a:chOff x="708742" y="1296102"/>
              <a:chExt cx="454744" cy="283828"/>
            </a:xfrm>
          </p:grpSpPr>
          <p:sp>
            <p:nvSpPr>
              <p:cNvPr id="81" name="平行四边形 80"/>
              <p:cNvSpPr/>
              <p:nvPr/>
            </p:nvSpPr>
            <p:spPr>
              <a:xfrm>
                <a:off x="708742" y="1296103"/>
                <a:ext cx="351872" cy="283827"/>
              </a:xfrm>
              <a:prstGeom prst="parallelogram">
                <a:avLst>
                  <a:gd name="adj" fmla="val 80822"/>
                </a:avLst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985"/>
              </a:p>
            </p:txBody>
          </p:sp>
          <p:sp>
            <p:nvSpPr>
              <p:cNvPr id="82" name="平行四边形 81"/>
              <p:cNvSpPr/>
              <p:nvPr/>
            </p:nvSpPr>
            <p:spPr>
              <a:xfrm>
                <a:off x="811614" y="1296102"/>
                <a:ext cx="351872" cy="283827"/>
              </a:xfrm>
              <a:prstGeom prst="parallelogram">
                <a:avLst>
                  <a:gd name="adj" fmla="val 80822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985"/>
              </a:p>
            </p:txBody>
          </p:sp>
        </p:grpSp>
        <p:sp>
          <p:nvSpPr>
            <p:cNvPr id="79" name="流程图: 手动输入 6"/>
            <p:cNvSpPr/>
            <p:nvPr/>
          </p:nvSpPr>
          <p:spPr>
            <a:xfrm rot="5400000" flipV="1">
              <a:off x="3071185" y="-776051"/>
              <a:ext cx="475861" cy="4641039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-1" fmla="*/ 0 w 10000"/>
                <a:gd name="connsiteY0-2" fmla="*/ 1050 h 10000"/>
                <a:gd name="connsiteX1-3" fmla="*/ 10000 w 10000"/>
                <a:gd name="connsiteY1-4" fmla="*/ 0 h 10000"/>
                <a:gd name="connsiteX2-5" fmla="*/ 10000 w 10000"/>
                <a:gd name="connsiteY2-6" fmla="*/ 10000 h 10000"/>
                <a:gd name="connsiteX3-7" fmla="*/ 0 w 10000"/>
                <a:gd name="connsiteY3-8" fmla="*/ 10000 h 10000"/>
                <a:gd name="connsiteX4-9" fmla="*/ 0 w 10000"/>
                <a:gd name="connsiteY4-10" fmla="*/ 1050 h 10000"/>
                <a:gd name="connsiteX0-11" fmla="*/ 0 w 10000"/>
                <a:gd name="connsiteY0-12" fmla="*/ 988 h 9938"/>
                <a:gd name="connsiteX1-13" fmla="*/ 9911 w 10000"/>
                <a:gd name="connsiteY1-14" fmla="*/ 0 h 9938"/>
                <a:gd name="connsiteX2-15" fmla="*/ 10000 w 10000"/>
                <a:gd name="connsiteY2-16" fmla="*/ 9938 h 9938"/>
                <a:gd name="connsiteX3-17" fmla="*/ 0 w 10000"/>
                <a:gd name="connsiteY3-18" fmla="*/ 9938 h 9938"/>
                <a:gd name="connsiteX4-19" fmla="*/ 0 w 10000"/>
                <a:gd name="connsiteY4-20" fmla="*/ 988 h 9938"/>
                <a:gd name="connsiteX0-21" fmla="*/ 0 w 10000"/>
                <a:gd name="connsiteY0-22" fmla="*/ 1853 h 10000"/>
                <a:gd name="connsiteX1-23" fmla="*/ 9911 w 10000"/>
                <a:gd name="connsiteY1-24" fmla="*/ 0 h 10000"/>
                <a:gd name="connsiteX2-25" fmla="*/ 10000 w 10000"/>
                <a:gd name="connsiteY2-26" fmla="*/ 10000 h 10000"/>
                <a:gd name="connsiteX3-27" fmla="*/ 0 w 10000"/>
                <a:gd name="connsiteY3-28" fmla="*/ 10000 h 10000"/>
                <a:gd name="connsiteX4-29" fmla="*/ 0 w 10000"/>
                <a:gd name="connsiteY4-30" fmla="*/ 1853 h 10000"/>
                <a:gd name="connsiteX0-31" fmla="*/ 0 w 10000"/>
                <a:gd name="connsiteY0-32" fmla="*/ 1796 h 10000"/>
                <a:gd name="connsiteX1-33" fmla="*/ 9911 w 10000"/>
                <a:gd name="connsiteY1-34" fmla="*/ 0 h 10000"/>
                <a:gd name="connsiteX2-35" fmla="*/ 10000 w 10000"/>
                <a:gd name="connsiteY2-36" fmla="*/ 10000 h 10000"/>
                <a:gd name="connsiteX3-37" fmla="*/ 0 w 10000"/>
                <a:gd name="connsiteY3-38" fmla="*/ 10000 h 10000"/>
                <a:gd name="connsiteX4-39" fmla="*/ 0 w 10000"/>
                <a:gd name="connsiteY4-40" fmla="*/ 1796 h 10000"/>
                <a:gd name="connsiteX0-41" fmla="*/ 106 w 10000"/>
                <a:gd name="connsiteY0-42" fmla="*/ 804 h 10000"/>
                <a:gd name="connsiteX1-43" fmla="*/ 9911 w 10000"/>
                <a:gd name="connsiteY1-44" fmla="*/ 0 h 10000"/>
                <a:gd name="connsiteX2-45" fmla="*/ 10000 w 10000"/>
                <a:gd name="connsiteY2-46" fmla="*/ 10000 h 10000"/>
                <a:gd name="connsiteX3-47" fmla="*/ 0 w 10000"/>
                <a:gd name="connsiteY3-48" fmla="*/ 10000 h 10000"/>
                <a:gd name="connsiteX4-49" fmla="*/ 106 w 10000"/>
                <a:gd name="connsiteY4-50" fmla="*/ 804 h 10000"/>
                <a:gd name="connsiteX0-51" fmla="*/ 106 w 10000"/>
                <a:gd name="connsiteY0-52" fmla="*/ 793 h 10000"/>
                <a:gd name="connsiteX1-53" fmla="*/ 9911 w 10000"/>
                <a:gd name="connsiteY1-54" fmla="*/ 0 h 10000"/>
                <a:gd name="connsiteX2-55" fmla="*/ 10000 w 10000"/>
                <a:gd name="connsiteY2-56" fmla="*/ 10000 h 10000"/>
                <a:gd name="connsiteX3-57" fmla="*/ 0 w 10000"/>
                <a:gd name="connsiteY3-58" fmla="*/ 10000 h 10000"/>
                <a:gd name="connsiteX4-59" fmla="*/ 106 w 10000"/>
                <a:gd name="connsiteY4-60" fmla="*/ 793 h 10000"/>
                <a:gd name="connsiteX0-61" fmla="*/ 106 w 10000"/>
                <a:gd name="connsiteY0-62" fmla="*/ 758 h 10000"/>
                <a:gd name="connsiteX1-63" fmla="*/ 9911 w 10000"/>
                <a:gd name="connsiteY1-64" fmla="*/ 0 h 10000"/>
                <a:gd name="connsiteX2-65" fmla="*/ 10000 w 10000"/>
                <a:gd name="connsiteY2-66" fmla="*/ 10000 h 10000"/>
                <a:gd name="connsiteX3-67" fmla="*/ 0 w 10000"/>
                <a:gd name="connsiteY3-68" fmla="*/ 10000 h 10000"/>
                <a:gd name="connsiteX4-69" fmla="*/ 106 w 10000"/>
                <a:gd name="connsiteY4-70" fmla="*/ 758 h 10000"/>
                <a:gd name="connsiteX0-71" fmla="*/ 50 w 10000"/>
                <a:gd name="connsiteY0-72" fmla="*/ 854 h 10000"/>
                <a:gd name="connsiteX1-73" fmla="*/ 9911 w 10000"/>
                <a:gd name="connsiteY1-74" fmla="*/ 0 h 10000"/>
                <a:gd name="connsiteX2-75" fmla="*/ 10000 w 10000"/>
                <a:gd name="connsiteY2-76" fmla="*/ 10000 h 10000"/>
                <a:gd name="connsiteX3-77" fmla="*/ 0 w 10000"/>
                <a:gd name="connsiteY3-78" fmla="*/ 10000 h 10000"/>
                <a:gd name="connsiteX4-79" fmla="*/ 50 w 10000"/>
                <a:gd name="connsiteY4-80" fmla="*/ 854 h 100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0000" h="10000">
                  <a:moveTo>
                    <a:pt x="50" y="854"/>
                  </a:moveTo>
                  <a:lnTo>
                    <a:pt x="9911" y="0"/>
                  </a:lnTo>
                  <a:cubicBezTo>
                    <a:pt x="9941" y="3334"/>
                    <a:pt x="9970" y="6666"/>
                    <a:pt x="10000" y="10000"/>
                  </a:cubicBezTo>
                  <a:lnTo>
                    <a:pt x="0" y="10000"/>
                  </a:lnTo>
                  <a:cubicBezTo>
                    <a:pt x="35" y="6935"/>
                    <a:pt x="15" y="3919"/>
                    <a:pt x="50" y="854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55">
                <a:latin typeface="+mn-ea"/>
                <a:cs typeface="Arial" panose="020B0604020202020204" pitchFamily="34" charset="0"/>
              </a:endParaRPr>
            </a:p>
          </p:txBody>
        </p:sp>
        <p:sp>
          <p:nvSpPr>
            <p:cNvPr id="80" name="Text Box 79"/>
            <p:cNvSpPr txBox="1">
              <a:spLocks noChangeArrowheads="1"/>
            </p:cNvSpPr>
            <p:nvPr/>
          </p:nvSpPr>
          <p:spPr bwMode="auto">
            <a:xfrm>
              <a:off x="1383571" y="1335870"/>
              <a:ext cx="4229895" cy="470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kumimoji="1" lang="en-US" altLang="zh-CN" sz="2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SSL</a:t>
              </a:r>
              <a:r>
                <a:rPr kumimoji="1" lang="zh-CN" altLang="en-US" sz="2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位于应用层与</a:t>
              </a:r>
              <a:r>
                <a:rPr kumimoji="1" lang="en-US" altLang="zh-CN" sz="2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TCP</a:t>
              </a:r>
              <a:r>
                <a:rPr kumimoji="1" lang="zh-CN" altLang="en-US" sz="2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之间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291667" y="0"/>
            <a:ext cx="9816974" cy="1813769"/>
            <a:chOff x="551030" y="-368704"/>
            <a:chExt cx="9816974" cy="1813769"/>
          </a:xfrm>
        </p:grpSpPr>
        <p:grpSp>
          <p:nvGrpSpPr>
            <p:cNvPr id="12" name="组合 11"/>
            <p:cNvGrpSpPr/>
            <p:nvPr/>
          </p:nvGrpSpPr>
          <p:grpSpPr>
            <a:xfrm>
              <a:off x="1201631" y="303926"/>
              <a:ext cx="9166373" cy="1141139"/>
              <a:chOff x="1839058" y="967770"/>
              <a:chExt cx="9166373" cy="1141139"/>
            </a:xfrm>
          </p:grpSpPr>
          <p:sp>
            <p:nvSpPr>
              <p:cNvPr id="14" name="矩形: 圆角 13"/>
              <p:cNvSpPr/>
              <p:nvPr/>
            </p:nvSpPr>
            <p:spPr>
              <a:xfrm>
                <a:off x="1839058" y="967770"/>
                <a:ext cx="9166373" cy="1115977"/>
              </a:xfrm>
              <a:prstGeom prst="roundRect">
                <a:avLst>
                  <a:gd name="adj" fmla="val 50000"/>
                </a:avLst>
              </a:prstGeom>
              <a:solidFill>
                <a:srgbClr val="009FF6"/>
              </a:solidFill>
              <a:ln>
                <a:solidFill>
                  <a:schemeClr val="bg1"/>
                </a:solidFill>
              </a:ln>
              <a:effectLst>
                <a:outerShdw blurRad="63500" sx="101000" sy="101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solidFill>
                    <a:srgbClr val="00A3F8"/>
                  </a:solidFill>
                </a:endParaRPr>
              </a:p>
            </p:txBody>
          </p:sp>
          <p:sp>
            <p:nvSpPr>
              <p:cNvPr id="15" name="文本框 14"/>
              <p:cNvSpPr txBox="1"/>
              <p:nvPr/>
            </p:nvSpPr>
            <p:spPr>
              <a:xfrm>
                <a:off x="2795619" y="1031691"/>
                <a:ext cx="7903759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32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当你的网络应用程序</a:t>
                </a:r>
                <a:r>
                  <a:rPr lang="en-US" altLang="zh-CN" sz="32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Run</a:t>
                </a:r>
                <a:r>
                  <a:rPr lang="zh-CN" altLang="en-US" sz="32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起来后，就变成了网络应用进程。可能还会产生如下问题</a:t>
                </a:r>
                <a:r>
                  <a:rPr lang="en-US" altLang="zh-CN" sz="32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:</a:t>
                </a:r>
                <a:endParaRPr lang="zh-CN" altLang="en-US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造字工房朗倩（非商用）细体" pitchFamily="50" charset="-122"/>
                  <a:ea typeface="造字工房朗倩（非商用）细体" pitchFamily="50" charset="-122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111"/>
            <a:stretch>
              <a:fillRect/>
            </a:stretch>
          </p:blipFill>
          <p:spPr>
            <a:xfrm>
              <a:off x="551030" y="-368704"/>
              <a:ext cx="1607162" cy="1428589"/>
            </a:xfrm>
            <a:prstGeom prst="rect">
              <a:avLst/>
            </a:prstGeom>
          </p:spPr>
        </p:pic>
      </p:grpSp>
      <p:grpSp>
        <p:nvGrpSpPr>
          <p:cNvPr id="2" name="组合 1"/>
          <p:cNvGrpSpPr/>
          <p:nvPr/>
        </p:nvGrpSpPr>
        <p:grpSpPr>
          <a:xfrm>
            <a:off x="1354965" y="2137146"/>
            <a:ext cx="9865808" cy="1536733"/>
            <a:chOff x="956701" y="2546058"/>
            <a:chExt cx="6774714" cy="1732066"/>
          </a:xfrm>
        </p:grpSpPr>
        <p:sp>
          <p:nvSpPr>
            <p:cNvPr id="24" name="矩形: 圆角 23"/>
            <p:cNvSpPr/>
            <p:nvPr/>
          </p:nvSpPr>
          <p:spPr>
            <a:xfrm>
              <a:off x="956701" y="2546058"/>
              <a:ext cx="6774714" cy="1732066"/>
            </a:xfrm>
            <a:prstGeom prst="roundRect">
              <a:avLst>
                <a:gd name="adj" fmla="val 4058"/>
              </a:avLst>
            </a:prstGeom>
            <a:solidFill>
              <a:srgbClr val="FEF6E5"/>
            </a:solidFill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6" name="Text Box 14"/>
            <p:cNvSpPr txBox="1">
              <a:spLocks noChangeArrowheads="1"/>
            </p:cNvSpPr>
            <p:nvPr/>
          </p:nvSpPr>
          <p:spPr bwMode="auto">
            <a:xfrm>
              <a:off x="1244364" y="2651091"/>
              <a:ext cx="6372172" cy="12892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3465A4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74415" tIns="38694" rIns="74415" bIns="38694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600">
                  <a:solidFill>
                    <a:srgbClr val="000000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600">
                  <a:solidFill>
                    <a:srgbClr val="000000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600">
                  <a:solidFill>
                    <a:srgbClr val="000000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600">
                  <a:solidFill>
                    <a:srgbClr val="000000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600">
                  <a:solidFill>
                    <a:srgbClr val="000000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algn="ctr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600">
                  <a:solidFill>
                    <a:srgbClr val="000000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algn="ctr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600">
                  <a:solidFill>
                    <a:srgbClr val="000000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algn="ctr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600">
                  <a:solidFill>
                    <a:srgbClr val="000000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algn="ctr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600">
                  <a:solidFill>
                    <a:srgbClr val="000000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30000"/>
                </a:lnSpc>
                <a:defRPr/>
              </a:pPr>
              <a:r>
                <a:rPr lang="zh-CN" altLang="en-US" sz="2800" dirty="0"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当你的网络应用和其它人开发的网络应用共同运行在一台主机上时，如何把不同的网络应用区分开来？</a:t>
              </a: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1354965" y="4033897"/>
            <a:ext cx="9865808" cy="1536733"/>
            <a:chOff x="956701" y="2546058"/>
            <a:chExt cx="6774714" cy="1732066"/>
          </a:xfrm>
        </p:grpSpPr>
        <p:sp>
          <p:nvSpPr>
            <p:cNvPr id="38" name="矩形: 圆角 37"/>
            <p:cNvSpPr/>
            <p:nvPr/>
          </p:nvSpPr>
          <p:spPr>
            <a:xfrm>
              <a:off x="956701" y="2546058"/>
              <a:ext cx="6774714" cy="1732066"/>
            </a:xfrm>
            <a:prstGeom prst="roundRect">
              <a:avLst>
                <a:gd name="adj" fmla="val 4058"/>
              </a:avLst>
            </a:prstGeom>
            <a:solidFill>
              <a:srgbClr val="FEF6E5"/>
            </a:solidFill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9" name="Text Box 14"/>
            <p:cNvSpPr txBox="1">
              <a:spLocks noChangeArrowheads="1"/>
            </p:cNvSpPr>
            <p:nvPr/>
          </p:nvSpPr>
          <p:spPr bwMode="auto">
            <a:xfrm>
              <a:off x="1244364" y="2651091"/>
              <a:ext cx="6372172" cy="12892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3465A4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74415" tIns="38694" rIns="74415" bIns="38694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600">
                  <a:solidFill>
                    <a:srgbClr val="000000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600">
                  <a:solidFill>
                    <a:srgbClr val="000000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600">
                  <a:solidFill>
                    <a:srgbClr val="000000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600">
                  <a:solidFill>
                    <a:srgbClr val="000000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600">
                  <a:solidFill>
                    <a:srgbClr val="000000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algn="ctr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600">
                  <a:solidFill>
                    <a:srgbClr val="000000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algn="ctr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600">
                  <a:solidFill>
                    <a:srgbClr val="000000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algn="ctr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600">
                  <a:solidFill>
                    <a:srgbClr val="000000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algn="ctr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600">
                  <a:solidFill>
                    <a:srgbClr val="000000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30000"/>
                </a:lnSpc>
                <a:defRPr/>
              </a:pPr>
              <a:r>
                <a:rPr lang="zh-CN" altLang="en-US" sz="2800" dirty="0"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通信子网只负责把数据交付到主机，并不负责把数据交付到应用，主机如何知道数据该交付到哪个网络应用？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/>
        </p:nvGrpSpPr>
        <p:grpSpPr>
          <a:xfrm>
            <a:off x="430213" y="0"/>
            <a:ext cx="4124854" cy="1428589"/>
            <a:chOff x="551030" y="-368704"/>
            <a:chExt cx="4124854" cy="1428589"/>
          </a:xfrm>
        </p:grpSpPr>
        <p:grpSp>
          <p:nvGrpSpPr>
            <p:cNvPr id="27" name="组合 26"/>
            <p:cNvGrpSpPr/>
            <p:nvPr/>
          </p:nvGrpSpPr>
          <p:grpSpPr>
            <a:xfrm>
              <a:off x="1201632" y="303925"/>
              <a:ext cx="3474252" cy="687997"/>
              <a:chOff x="1839059" y="967769"/>
              <a:chExt cx="3474252" cy="687997"/>
            </a:xfrm>
          </p:grpSpPr>
          <p:sp>
            <p:nvSpPr>
              <p:cNvPr id="34" name="矩形: 圆角 33"/>
              <p:cNvSpPr/>
              <p:nvPr/>
            </p:nvSpPr>
            <p:spPr>
              <a:xfrm>
                <a:off x="1839059" y="967769"/>
                <a:ext cx="3474252" cy="675443"/>
              </a:xfrm>
              <a:prstGeom prst="roundRect">
                <a:avLst>
                  <a:gd name="adj" fmla="val 50000"/>
                </a:avLst>
              </a:prstGeom>
              <a:solidFill>
                <a:srgbClr val="009FF6"/>
              </a:solidFill>
              <a:ln>
                <a:solidFill>
                  <a:schemeClr val="bg1"/>
                </a:solidFill>
              </a:ln>
              <a:effectLst>
                <a:outerShdw blurRad="63500" sx="101000" sy="101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solidFill>
                    <a:srgbClr val="00A3F8"/>
                  </a:solidFill>
                </a:endParaRPr>
              </a:p>
            </p:txBody>
          </p:sp>
          <p:sp>
            <p:nvSpPr>
              <p:cNvPr id="35" name="文本框 34"/>
              <p:cNvSpPr txBox="1"/>
              <p:nvPr/>
            </p:nvSpPr>
            <p:spPr>
              <a:xfrm>
                <a:off x="2786093" y="1009435"/>
                <a:ext cx="223935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3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一个例子</a:t>
                </a:r>
              </a:p>
            </p:txBody>
          </p:sp>
        </p:grpSp>
        <p:pic>
          <p:nvPicPr>
            <p:cNvPr id="33" name="图片 32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111"/>
            <a:stretch>
              <a:fillRect/>
            </a:stretch>
          </p:blipFill>
          <p:spPr>
            <a:xfrm>
              <a:off x="551030" y="-368704"/>
              <a:ext cx="1607162" cy="1428589"/>
            </a:xfrm>
            <a:prstGeom prst="rect">
              <a:avLst/>
            </a:prstGeom>
          </p:spPr>
        </p:pic>
      </p:grpSp>
      <p:sp>
        <p:nvSpPr>
          <p:cNvPr id="54" name="Text Box 14"/>
          <p:cNvSpPr txBox="1">
            <a:spLocks noChangeArrowheads="1"/>
          </p:cNvSpPr>
          <p:nvPr/>
        </p:nvSpPr>
        <p:spPr bwMode="auto">
          <a:xfrm>
            <a:off x="689507" y="1492202"/>
            <a:ext cx="11230714" cy="11438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74415" tIns="38694" rIns="74415" bIns="38694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>
                <a:solidFill>
                  <a:srgbClr val="000000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>
                <a:solidFill>
                  <a:srgbClr val="000000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>
                <a:solidFill>
                  <a:srgbClr val="000000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>
                <a:solidFill>
                  <a:srgbClr val="000000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>
                <a:solidFill>
                  <a:srgbClr val="000000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5146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>
                <a:solidFill>
                  <a:srgbClr val="000000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9718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>
                <a:solidFill>
                  <a:srgbClr val="000000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4290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>
                <a:solidFill>
                  <a:srgbClr val="000000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8862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>
                <a:solidFill>
                  <a:srgbClr val="000000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30000"/>
              </a:lnSpc>
              <a:defRPr/>
            </a:pPr>
            <a:r>
              <a:rPr lang="zh-CN" altLang="en-US" sz="2800" dirty="0">
                <a:latin typeface="思源黑体 CN Normal" panose="020B0400000000000000" pitchFamily="34" charset="-122"/>
                <a:ea typeface="思源黑体 CN Normal" panose="020B0400000000000000" pitchFamily="34" charset="-122"/>
                <a:cs typeface="Times New Roman" panose="02020603050405020304" pitchFamily="18" charset="0"/>
              </a:rPr>
              <a:t>你们整栋宿舍有一个信箱，栋长每天都会查看一次信箱，取走新的信件和报纸，当你有信件需要寄送时，直接投递到邮局的邮筒里。</a:t>
            </a:r>
          </a:p>
        </p:txBody>
      </p:sp>
      <p:grpSp>
        <p:nvGrpSpPr>
          <p:cNvPr id="55" name="组合 54"/>
          <p:cNvGrpSpPr/>
          <p:nvPr/>
        </p:nvGrpSpPr>
        <p:grpSpPr>
          <a:xfrm>
            <a:off x="689506" y="3077125"/>
            <a:ext cx="1926694" cy="603899"/>
            <a:chOff x="1263766" y="4108538"/>
            <a:chExt cx="2742829" cy="603899"/>
          </a:xfrm>
        </p:grpSpPr>
        <p:sp>
          <p:nvSpPr>
            <p:cNvPr id="56" name="矩形: 圆角 55"/>
            <p:cNvSpPr/>
            <p:nvPr/>
          </p:nvSpPr>
          <p:spPr>
            <a:xfrm>
              <a:off x="1263767" y="4127662"/>
              <a:ext cx="2742828" cy="584775"/>
            </a:xfrm>
            <a:prstGeom prst="roundRect">
              <a:avLst>
                <a:gd name="adj" fmla="val 50000"/>
              </a:avLst>
            </a:prstGeom>
            <a:solidFill>
              <a:srgbClr val="009FF6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57" name="矩形 56"/>
            <p:cNvSpPr/>
            <p:nvPr/>
          </p:nvSpPr>
          <p:spPr>
            <a:xfrm>
              <a:off x="1263766" y="4108538"/>
              <a:ext cx="2742829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kumimoji="1" lang="zh-CN" altLang="en-US" sz="32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假设</a:t>
              </a:r>
            </a:p>
          </p:txBody>
        </p:sp>
      </p:grpSp>
      <p:grpSp>
        <p:nvGrpSpPr>
          <p:cNvPr id="85" name="组合 84"/>
          <p:cNvGrpSpPr/>
          <p:nvPr/>
        </p:nvGrpSpPr>
        <p:grpSpPr>
          <a:xfrm>
            <a:off x="800038" y="3924973"/>
            <a:ext cx="11120185" cy="662297"/>
            <a:chOff x="1403750" y="3494650"/>
            <a:chExt cx="11120185" cy="662297"/>
          </a:xfrm>
        </p:grpSpPr>
        <p:grpSp>
          <p:nvGrpSpPr>
            <p:cNvPr id="86" name="组合 85"/>
            <p:cNvGrpSpPr/>
            <p:nvPr/>
          </p:nvGrpSpPr>
          <p:grpSpPr>
            <a:xfrm>
              <a:off x="1403750" y="3593123"/>
              <a:ext cx="490436" cy="476221"/>
              <a:chOff x="1403750" y="3593123"/>
              <a:chExt cx="808892" cy="785446"/>
            </a:xfrm>
          </p:grpSpPr>
          <p:sp>
            <p:nvSpPr>
              <p:cNvPr id="88" name="对话气泡: 椭圆形 87"/>
              <p:cNvSpPr/>
              <p:nvPr/>
            </p:nvSpPr>
            <p:spPr>
              <a:xfrm>
                <a:off x="1403750" y="3593123"/>
                <a:ext cx="808892" cy="785446"/>
              </a:xfrm>
              <a:prstGeom prst="wedgeEllipseCallout">
                <a:avLst>
                  <a:gd name="adj1" fmla="val 66124"/>
                  <a:gd name="adj2" fmla="val 2799"/>
                </a:avLst>
              </a:prstGeom>
              <a:solidFill>
                <a:srgbClr val="009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endParaRPr lang="zh-CN" altLang="en-US"/>
              </a:p>
            </p:txBody>
          </p:sp>
          <p:sp>
            <p:nvSpPr>
              <p:cNvPr id="89" name="round-web-cam_17861"/>
              <p:cNvSpPr>
                <a:spLocks noChangeAspect="1"/>
              </p:cNvSpPr>
              <p:nvPr/>
            </p:nvSpPr>
            <p:spPr bwMode="auto">
              <a:xfrm>
                <a:off x="1567764" y="3705353"/>
                <a:ext cx="480863" cy="560986"/>
              </a:xfrm>
              <a:custGeom>
                <a:avLst/>
                <a:gdLst>
                  <a:gd name="connsiteX0" fmla="*/ 382866 w 517527"/>
                  <a:gd name="connsiteY0" fmla="*/ 485037 h 603758"/>
                  <a:gd name="connsiteX1" fmla="*/ 258763 w 517527"/>
                  <a:gd name="connsiteY1" fmla="*/ 516800 h 603758"/>
                  <a:gd name="connsiteX2" fmla="*/ 136617 w 517527"/>
                  <a:gd name="connsiteY2" fmla="*/ 486079 h 603758"/>
                  <a:gd name="connsiteX3" fmla="*/ 81214 w 517527"/>
                  <a:gd name="connsiteY3" fmla="*/ 525522 h 603758"/>
                  <a:gd name="connsiteX4" fmla="*/ 261371 w 517527"/>
                  <a:gd name="connsiteY4" fmla="*/ 581888 h 603758"/>
                  <a:gd name="connsiteX5" fmla="*/ 441658 w 517527"/>
                  <a:gd name="connsiteY5" fmla="*/ 525522 h 603758"/>
                  <a:gd name="connsiteX6" fmla="*/ 382866 w 517527"/>
                  <a:gd name="connsiteY6" fmla="*/ 485037 h 603758"/>
                  <a:gd name="connsiteX7" fmla="*/ 258870 w 517527"/>
                  <a:gd name="connsiteY7" fmla="*/ 184740 h 603758"/>
                  <a:gd name="connsiteX8" fmla="*/ 332717 w 517527"/>
                  <a:gd name="connsiteY8" fmla="*/ 258481 h 603758"/>
                  <a:gd name="connsiteX9" fmla="*/ 258870 w 517527"/>
                  <a:gd name="connsiteY9" fmla="*/ 332222 h 603758"/>
                  <a:gd name="connsiteX10" fmla="*/ 185023 w 517527"/>
                  <a:gd name="connsiteY10" fmla="*/ 258481 h 603758"/>
                  <a:gd name="connsiteX11" fmla="*/ 258870 w 517527"/>
                  <a:gd name="connsiteY11" fmla="*/ 184740 h 603758"/>
                  <a:gd name="connsiteX12" fmla="*/ 258763 w 517527"/>
                  <a:gd name="connsiteY12" fmla="*/ 147620 h 603758"/>
                  <a:gd name="connsiteX13" fmla="*/ 147697 w 517527"/>
                  <a:gd name="connsiteY13" fmla="*/ 258400 h 603758"/>
                  <a:gd name="connsiteX14" fmla="*/ 258763 w 517527"/>
                  <a:gd name="connsiteY14" fmla="*/ 369310 h 603758"/>
                  <a:gd name="connsiteX15" fmla="*/ 369830 w 517527"/>
                  <a:gd name="connsiteY15" fmla="*/ 258400 h 603758"/>
                  <a:gd name="connsiteX16" fmla="*/ 258763 w 517527"/>
                  <a:gd name="connsiteY16" fmla="*/ 147620 h 603758"/>
                  <a:gd name="connsiteX17" fmla="*/ 258112 w 517527"/>
                  <a:gd name="connsiteY17" fmla="*/ 80189 h 603758"/>
                  <a:gd name="connsiteX18" fmla="*/ 236342 w 517527"/>
                  <a:gd name="connsiteY18" fmla="*/ 102058 h 603758"/>
                  <a:gd name="connsiteX19" fmla="*/ 258112 w 517527"/>
                  <a:gd name="connsiteY19" fmla="*/ 123798 h 603758"/>
                  <a:gd name="connsiteX20" fmla="*/ 280012 w 517527"/>
                  <a:gd name="connsiteY20" fmla="*/ 102058 h 603758"/>
                  <a:gd name="connsiteX21" fmla="*/ 258112 w 517527"/>
                  <a:gd name="connsiteY21" fmla="*/ 80189 h 603758"/>
                  <a:gd name="connsiteX22" fmla="*/ 258763 w 517527"/>
                  <a:gd name="connsiteY22" fmla="*/ 0 h 603758"/>
                  <a:gd name="connsiteX23" fmla="*/ 517527 w 517527"/>
                  <a:gd name="connsiteY23" fmla="*/ 258400 h 603758"/>
                  <a:gd name="connsiteX24" fmla="*/ 406852 w 517527"/>
                  <a:gd name="connsiteY24" fmla="*/ 470197 h 603758"/>
                  <a:gd name="connsiteX25" fmla="*/ 463428 w 517527"/>
                  <a:gd name="connsiteY25" fmla="*/ 525522 h 603758"/>
                  <a:gd name="connsiteX26" fmla="*/ 261371 w 517527"/>
                  <a:gd name="connsiteY26" fmla="*/ 603758 h 603758"/>
                  <a:gd name="connsiteX27" fmla="*/ 59314 w 517527"/>
                  <a:gd name="connsiteY27" fmla="*/ 525522 h 603758"/>
                  <a:gd name="connsiteX28" fmla="*/ 112631 w 517527"/>
                  <a:gd name="connsiteY28" fmla="*/ 471499 h 603758"/>
                  <a:gd name="connsiteX29" fmla="*/ 0 w 517527"/>
                  <a:gd name="connsiteY29" fmla="*/ 258400 h 603758"/>
                  <a:gd name="connsiteX30" fmla="*/ 258763 w 517527"/>
                  <a:gd name="connsiteY30" fmla="*/ 0 h 603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517527" h="603758">
                    <a:moveTo>
                      <a:pt x="382866" y="485037"/>
                    </a:moveTo>
                    <a:cubicBezTo>
                      <a:pt x="345974" y="505345"/>
                      <a:pt x="303737" y="516800"/>
                      <a:pt x="258763" y="516800"/>
                    </a:cubicBezTo>
                    <a:cubicBezTo>
                      <a:pt x="214572" y="516800"/>
                      <a:pt x="172987" y="505735"/>
                      <a:pt x="136617" y="486079"/>
                    </a:cubicBezTo>
                    <a:cubicBezTo>
                      <a:pt x="102463" y="497013"/>
                      <a:pt x="81214" y="511984"/>
                      <a:pt x="81214" y="525522"/>
                    </a:cubicBezTo>
                    <a:cubicBezTo>
                      <a:pt x="81214" y="549084"/>
                      <a:pt x="149783" y="581888"/>
                      <a:pt x="261371" y="581888"/>
                    </a:cubicBezTo>
                    <a:cubicBezTo>
                      <a:pt x="373089" y="581888"/>
                      <a:pt x="441658" y="549084"/>
                      <a:pt x="441658" y="525522"/>
                    </a:cubicBezTo>
                    <a:cubicBezTo>
                      <a:pt x="441658" y="511593"/>
                      <a:pt x="418584" y="495972"/>
                      <a:pt x="382866" y="485037"/>
                    </a:cubicBezTo>
                    <a:close/>
                    <a:moveTo>
                      <a:pt x="258870" y="184740"/>
                    </a:moveTo>
                    <a:cubicBezTo>
                      <a:pt x="299655" y="184740"/>
                      <a:pt x="332717" y="217755"/>
                      <a:pt x="332717" y="258481"/>
                    </a:cubicBezTo>
                    <a:cubicBezTo>
                      <a:pt x="332717" y="299207"/>
                      <a:pt x="299655" y="332222"/>
                      <a:pt x="258870" y="332222"/>
                    </a:cubicBezTo>
                    <a:cubicBezTo>
                      <a:pt x="218085" y="332222"/>
                      <a:pt x="185023" y="299207"/>
                      <a:pt x="185023" y="258481"/>
                    </a:cubicBezTo>
                    <a:cubicBezTo>
                      <a:pt x="185023" y="217755"/>
                      <a:pt x="218085" y="184740"/>
                      <a:pt x="258870" y="184740"/>
                    </a:cubicBezTo>
                    <a:close/>
                    <a:moveTo>
                      <a:pt x="258763" y="147620"/>
                    </a:moveTo>
                    <a:cubicBezTo>
                      <a:pt x="197495" y="147620"/>
                      <a:pt x="147697" y="197347"/>
                      <a:pt x="147697" y="258400"/>
                    </a:cubicBezTo>
                    <a:cubicBezTo>
                      <a:pt x="147697" y="319583"/>
                      <a:pt x="197495" y="369310"/>
                      <a:pt x="258763" y="369310"/>
                    </a:cubicBezTo>
                    <a:cubicBezTo>
                      <a:pt x="320032" y="369310"/>
                      <a:pt x="369830" y="319453"/>
                      <a:pt x="369830" y="258400"/>
                    </a:cubicBezTo>
                    <a:cubicBezTo>
                      <a:pt x="369830" y="197347"/>
                      <a:pt x="320032" y="147620"/>
                      <a:pt x="258763" y="147620"/>
                    </a:cubicBezTo>
                    <a:close/>
                    <a:moveTo>
                      <a:pt x="258112" y="80189"/>
                    </a:moveTo>
                    <a:cubicBezTo>
                      <a:pt x="246119" y="80189"/>
                      <a:pt x="236342" y="89952"/>
                      <a:pt x="236342" y="102058"/>
                    </a:cubicBezTo>
                    <a:cubicBezTo>
                      <a:pt x="236342" y="114034"/>
                      <a:pt x="246119" y="123798"/>
                      <a:pt x="258112" y="123798"/>
                    </a:cubicBezTo>
                    <a:cubicBezTo>
                      <a:pt x="270235" y="123798"/>
                      <a:pt x="280012" y="114034"/>
                      <a:pt x="280012" y="102058"/>
                    </a:cubicBezTo>
                    <a:cubicBezTo>
                      <a:pt x="280012" y="89952"/>
                      <a:pt x="270235" y="80189"/>
                      <a:pt x="258112" y="80189"/>
                    </a:cubicBezTo>
                    <a:close/>
                    <a:moveTo>
                      <a:pt x="258763" y="0"/>
                    </a:moveTo>
                    <a:cubicBezTo>
                      <a:pt x="401507" y="0"/>
                      <a:pt x="517527" y="115857"/>
                      <a:pt x="517527" y="258400"/>
                    </a:cubicBezTo>
                    <a:cubicBezTo>
                      <a:pt x="517527" y="346009"/>
                      <a:pt x="473726" y="423464"/>
                      <a:pt x="406852" y="470197"/>
                    </a:cubicBezTo>
                    <a:cubicBezTo>
                      <a:pt x="443483" y="484386"/>
                      <a:pt x="463428" y="503652"/>
                      <a:pt x="463428" y="525522"/>
                    </a:cubicBezTo>
                    <a:cubicBezTo>
                      <a:pt x="463428" y="576291"/>
                      <a:pt x="359401" y="603758"/>
                      <a:pt x="261371" y="603758"/>
                    </a:cubicBezTo>
                    <a:cubicBezTo>
                      <a:pt x="163471" y="603758"/>
                      <a:pt x="59314" y="576291"/>
                      <a:pt x="59314" y="525522"/>
                    </a:cubicBezTo>
                    <a:cubicBezTo>
                      <a:pt x="59314" y="504434"/>
                      <a:pt x="78085" y="485688"/>
                      <a:pt x="112631" y="471499"/>
                    </a:cubicBezTo>
                    <a:cubicBezTo>
                      <a:pt x="44713" y="424896"/>
                      <a:pt x="0" y="346790"/>
                      <a:pt x="0" y="258400"/>
                    </a:cubicBezTo>
                    <a:cubicBezTo>
                      <a:pt x="0" y="115857"/>
                      <a:pt x="116020" y="0"/>
                      <a:pt x="25876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</p:sp>
        </p:grpSp>
        <p:sp>
          <p:nvSpPr>
            <p:cNvPr id="87" name="Text Box 79"/>
            <p:cNvSpPr txBox="1">
              <a:spLocks noChangeArrowheads="1"/>
            </p:cNvSpPr>
            <p:nvPr/>
          </p:nvSpPr>
          <p:spPr bwMode="auto">
            <a:xfrm>
              <a:off x="1985931" y="3494650"/>
              <a:ext cx="10538004" cy="6622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kumimoji="1"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邮递员仅把邮件送到每栋宿舍唯一的信箱，并不负责投递到个人。</a:t>
              </a:r>
            </a:p>
          </p:txBody>
        </p:sp>
      </p:grpSp>
      <p:grpSp>
        <p:nvGrpSpPr>
          <p:cNvPr id="90" name="组合 89"/>
          <p:cNvGrpSpPr/>
          <p:nvPr/>
        </p:nvGrpSpPr>
        <p:grpSpPr>
          <a:xfrm>
            <a:off x="800038" y="4780247"/>
            <a:ext cx="11120183" cy="662297"/>
            <a:chOff x="1403750" y="3494650"/>
            <a:chExt cx="11120183" cy="662297"/>
          </a:xfrm>
        </p:grpSpPr>
        <p:grpSp>
          <p:nvGrpSpPr>
            <p:cNvPr id="91" name="组合 90"/>
            <p:cNvGrpSpPr/>
            <p:nvPr/>
          </p:nvGrpSpPr>
          <p:grpSpPr>
            <a:xfrm>
              <a:off x="1403750" y="3593123"/>
              <a:ext cx="490436" cy="476221"/>
              <a:chOff x="1403750" y="3593123"/>
              <a:chExt cx="808892" cy="785446"/>
            </a:xfrm>
          </p:grpSpPr>
          <p:sp>
            <p:nvSpPr>
              <p:cNvPr id="93" name="对话气泡: 椭圆形 92"/>
              <p:cNvSpPr/>
              <p:nvPr/>
            </p:nvSpPr>
            <p:spPr>
              <a:xfrm>
                <a:off x="1403750" y="3593123"/>
                <a:ext cx="808892" cy="785446"/>
              </a:xfrm>
              <a:prstGeom prst="wedgeEllipseCallout">
                <a:avLst>
                  <a:gd name="adj1" fmla="val 66124"/>
                  <a:gd name="adj2" fmla="val 2799"/>
                </a:avLst>
              </a:prstGeom>
              <a:solidFill>
                <a:srgbClr val="009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endParaRPr lang="zh-CN" altLang="en-US"/>
              </a:p>
            </p:txBody>
          </p:sp>
          <p:sp>
            <p:nvSpPr>
              <p:cNvPr id="94" name="round-web-cam_17861"/>
              <p:cNvSpPr>
                <a:spLocks noChangeAspect="1"/>
              </p:cNvSpPr>
              <p:nvPr/>
            </p:nvSpPr>
            <p:spPr bwMode="auto">
              <a:xfrm>
                <a:off x="1567764" y="3705353"/>
                <a:ext cx="480863" cy="560986"/>
              </a:xfrm>
              <a:custGeom>
                <a:avLst/>
                <a:gdLst>
                  <a:gd name="connsiteX0" fmla="*/ 382866 w 517527"/>
                  <a:gd name="connsiteY0" fmla="*/ 485037 h 603758"/>
                  <a:gd name="connsiteX1" fmla="*/ 258763 w 517527"/>
                  <a:gd name="connsiteY1" fmla="*/ 516800 h 603758"/>
                  <a:gd name="connsiteX2" fmla="*/ 136617 w 517527"/>
                  <a:gd name="connsiteY2" fmla="*/ 486079 h 603758"/>
                  <a:gd name="connsiteX3" fmla="*/ 81214 w 517527"/>
                  <a:gd name="connsiteY3" fmla="*/ 525522 h 603758"/>
                  <a:gd name="connsiteX4" fmla="*/ 261371 w 517527"/>
                  <a:gd name="connsiteY4" fmla="*/ 581888 h 603758"/>
                  <a:gd name="connsiteX5" fmla="*/ 441658 w 517527"/>
                  <a:gd name="connsiteY5" fmla="*/ 525522 h 603758"/>
                  <a:gd name="connsiteX6" fmla="*/ 382866 w 517527"/>
                  <a:gd name="connsiteY6" fmla="*/ 485037 h 603758"/>
                  <a:gd name="connsiteX7" fmla="*/ 258870 w 517527"/>
                  <a:gd name="connsiteY7" fmla="*/ 184740 h 603758"/>
                  <a:gd name="connsiteX8" fmla="*/ 332717 w 517527"/>
                  <a:gd name="connsiteY8" fmla="*/ 258481 h 603758"/>
                  <a:gd name="connsiteX9" fmla="*/ 258870 w 517527"/>
                  <a:gd name="connsiteY9" fmla="*/ 332222 h 603758"/>
                  <a:gd name="connsiteX10" fmla="*/ 185023 w 517527"/>
                  <a:gd name="connsiteY10" fmla="*/ 258481 h 603758"/>
                  <a:gd name="connsiteX11" fmla="*/ 258870 w 517527"/>
                  <a:gd name="connsiteY11" fmla="*/ 184740 h 603758"/>
                  <a:gd name="connsiteX12" fmla="*/ 258763 w 517527"/>
                  <a:gd name="connsiteY12" fmla="*/ 147620 h 603758"/>
                  <a:gd name="connsiteX13" fmla="*/ 147697 w 517527"/>
                  <a:gd name="connsiteY13" fmla="*/ 258400 h 603758"/>
                  <a:gd name="connsiteX14" fmla="*/ 258763 w 517527"/>
                  <a:gd name="connsiteY14" fmla="*/ 369310 h 603758"/>
                  <a:gd name="connsiteX15" fmla="*/ 369830 w 517527"/>
                  <a:gd name="connsiteY15" fmla="*/ 258400 h 603758"/>
                  <a:gd name="connsiteX16" fmla="*/ 258763 w 517527"/>
                  <a:gd name="connsiteY16" fmla="*/ 147620 h 603758"/>
                  <a:gd name="connsiteX17" fmla="*/ 258112 w 517527"/>
                  <a:gd name="connsiteY17" fmla="*/ 80189 h 603758"/>
                  <a:gd name="connsiteX18" fmla="*/ 236342 w 517527"/>
                  <a:gd name="connsiteY18" fmla="*/ 102058 h 603758"/>
                  <a:gd name="connsiteX19" fmla="*/ 258112 w 517527"/>
                  <a:gd name="connsiteY19" fmla="*/ 123798 h 603758"/>
                  <a:gd name="connsiteX20" fmla="*/ 280012 w 517527"/>
                  <a:gd name="connsiteY20" fmla="*/ 102058 h 603758"/>
                  <a:gd name="connsiteX21" fmla="*/ 258112 w 517527"/>
                  <a:gd name="connsiteY21" fmla="*/ 80189 h 603758"/>
                  <a:gd name="connsiteX22" fmla="*/ 258763 w 517527"/>
                  <a:gd name="connsiteY22" fmla="*/ 0 h 603758"/>
                  <a:gd name="connsiteX23" fmla="*/ 517527 w 517527"/>
                  <a:gd name="connsiteY23" fmla="*/ 258400 h 603758"/>
                  <a:gd name="connsiteX24" fmla="*/ 406852 w 517527"/>
                  <a:gd name="connsiteY24" fmla="*/ 470197 h 603758"/>
                  <a:gd name="connsiteX25" fmla="*/ 463428 w 517527"/>
                  <a:gd name="connsiteY25" fmla="*/ 525522 h 603758"/>
                  <a:gd name="connsiteX26" fmla="*/ 261371 w 517527"/>
                  <a:gd name="connsiteY26" fmla="*/ 603758 h 603758"/>
                  <a:gd name="connsiteX27" fmla="*/ 59314 w 517527"/>
                  <a:gd name="connsiteY27" fmla="*/ 525522 h 603758"/>
                  <a:gd name="connsiteX28" fmla="*/ 112631 w 517527"/>
                  <a:gd name="connsiteY28" fmla="*/ 471499 h 603758"/>
                  <a:gd name="connsiteX29" fmla="*/ 0 w 517527"/>
                  <a:gd name="connsiteY29" fmla="*/ 258400 h 603758"/>
                  <a:gd name="connsiteX30" fmla="*/ 258763 w 517527"/>
                  <a:gd name="connsiteY30" fmla="*/ 0 h 603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517527" h="603758">
                    <a:moveTo>
                      <a:pt x="382866" y="485037"/>
                    </a:moveTo>
                    <a:cubicBezTo>
                      <a:pt x="345974" y="505345"/>
                      <a:pt x="303737" y="516800"/>
                      <a:pt x="258763" y="516800"/>
                    </a:cubicBezTo>
                    <a:cubicBezTo>
                      <a:pt x="214572" y="516800"/>
                      <a:pt x="172987" y="505735"/>
                      <a:pt x="136617" y="486079"/>
                    </a:cubicBezTo>
                    <a:cubicBezTo>
                      <a:pt x="102463" y="497013"/>
                      <a:pt x="81214" y="511984"/>
                      <a:pt x="81214" y="525522"/>
                    </a:cubicBezTo>
                    <a:cubicBezTo>
                      <a:pt x="81214" y="549084"/>
                      <a:pt x="149783" y="581888"/>
                      <a:pt x="261371" y="581888"/>
                    </a:cubicBezTo>
                    <a:cubicBezTo>
                      <a:pt x="373089" y="581888"/>
                      <a:pt x="441658" y="549084"/>
                      <a:pt x="441658" y="525522"/>
                    </a:cubicBezTo>
                    <a:cubicBezTo>
                      <a:pt x="441658" y="511593"/>
                      <a:pt x="418584" y="495972"/>
                      <a:pt x="382866" y="485037"/>
                    </a:cubicBezTo>
                    <a:close/>
                    <a:moveTo>
                      <a:pt x="258870" y="184740"/>
                    </a:moveTo>
                    <a:cubicBezTo>
                      <a:pt x="299655" y="184740"/>
                      <a:pt x="332717" y="217755"/>
                      <a:pt x="332717" y="258481"/>
                    </a:cubicBezTo>
                    <a:cubicBezTo>
                      <a:pt x="332717" y="299207"/>
                      <a:pt x="299655" y="332222"/>
                      <a:pt x="258870" y="332222"/>
                    </a:cubicBezTo>
                    <a:cubicBezTo>
                      <a:pt x="218085" y="332222"/>
                      <a:pt x="185023" y="299207"/>
                      <a:pt x="185023" y="258481"/>
                    </a:cubicBezTo>
                    <a:cubicBezTo>
                      <a:pt x="185023" y="217755"/>
                      <a:pt x="218085" y="184740"/>
                      <a:pt x="258870" y="184740"/>
                    </a:cubicBezTo>
                    <a:close/>
                    <a:moveTo>
                      <a:pt x="258763" y="147620"/>
                    </a:moveTo>
                    <a:cubicBezTo>
                      <a:pt x="197495" y="147620"/>
                      <a:pt x="147697" y="197347"/>
                      <a:pt x="147697" y="258400"/>
                    </a:cubicBezTo>
                    <a:cubicBezTo>
                      <a:pt x="147697" y="319583"/>
                      <a:pt x="197495" y="369310"/>
                      <a:pt x="258763" y="369310"/>
                    </a:cubicBezTo>
                    <a:cubicBezTo>
                      <a:pt x="320032" y="369310"/>
                      <a:pt x="369830" y="319453"/>
                      <a:pt x="369830" y="258400"/>
                    </a:cubicBezTo>
                    <a:cubicBezTo>
                      <a:pt x="369830" y="197347"/>
                      <a:pt x="320032" y="147620"/>
                      <a:pt x="258763" y="147620"/>
                    </a:cubicBezTo>
                    <a:close/>
                    <a:moveTo>
                      <a:pt x="258112" y="80189"/>
                    </a:moveTo>
                    <a:cubicBezTo>
                      <a:pt x="246119" y="80189"/>
                      <a:pt x="236342" y="89952"/>
                      <a:pt x="236342" y="102058"/>
                    </a:cubicBezTo>
                    <a:cubicBezTo>
                      <a:pt x="236342" y="114034"/>
                      <a:pt x="246119" y="123798"/>
                      <a:pt x="258112" y="123798"/>
                    </a:cubicBezTo>
                    <a:cubicBezTo>
                      <a:pt x="270235" y="123798"/>
                      <a:pt x="280012" y="114034"/>
                      <a:pt x="280012" y="102058"/>
                    </a:cubicBezTo>
                    <a:cubicBezTo>
                      <a:pt x="280012" y="89952"/>
                      <a:pt x="270235" y="80189"/>
                      <a:pt x="258112" y="80189"/>
                    </a:cubicBezTo>
                    <a:close/>
                    <a:moveTo>
                      <a:pt x="258763" y="0"/>
                    </a:moveTo>
                    <a:cubicBezTo>
                      <a:pt x="401507" y="0"/>
                      <a:pt x="517527" y="115857"/>
                      <a:pt x="517527" y="258400"/>
                    </a:cubicBezTo>
                    <a:cubicBezTo>
                      <a:pt x="517527" y="346009"/>
                      <a:pt x="473726" y="423464"/>
                      <a:pt x="406852" y="470197"/>
                    </a:cubicBezTo>
                    <a:cubicBezTo>
                      <a:pt x="443483" y="484386"/>
                      <a:pt x="463428" y="503652"/>
                      <a:pt x="463428" y="525522"/>
                    </a:cubicBezTo>
                    <a:cubicBezTo>
                      <a:pt x="463428" y="576291"/>
                      <a:pt x="359401" y="603758"/>
                      <a:pt x="261371" y="603758"/>
                    </a:cubicBezTo>
                    <a:cubicBezTo>
                      <a:pt x="163471" y="603758"/>
                      <a:pt x="59314" y="576291"/>
                      <a:pt x="59314" y="525522"/>
                    </a:cubicBezTo>
                    <a:cubicBezTo>
                      <a:pt x="59314" y="504434"/>
                      <a:pt x="78085" y="485688"/>
                      <a:pt x="112631" y="471499"/>
                    </a:cubicBezTo>
                    <a:cubicBezTo>
                      <a:pt x="44713" y="424896"/>
                      <a:pt x="0" y="346790"/>
                      <a:pt x="0" y="258400"/>
                    </a:cubicBezTo>
                    <a:cubicBezTo>
                      <a:pt x="0" y="115857"/>
                      <a:pt x="116020" y="0"/>
                      <a:pt x="25876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</p:sp>
        </p:grpSp>
        <p:sp>
          <p:nvSpPr>
            <p:cNvPr id="92" name="Text Box 79"/>
            <p:cNvSpPr txBox="1">
              <a:spLocks noChangeArrowheads="1"/>
            </p:cNvSpPr>
            <p:nvPr/>
          </p:nvSpPr>
          <p:spPr bwMode="auto">
            <a:xfrm>
              <a:off x="1985930" y="3494650"/>
              <a:ext cx="10538003" cy="6622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kumimoji="1"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栋长取出新的信件和报纸后，负责将信件和报纸投递到具体的房间。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/>
        </p:nvGrpSpPr>
        <p:grpSpPr>
          <a:xfrm>
            <a:off x="430213" y="0"/>
            <a:ext cx="4124854" cy="1428589"/>
            <a:chOff x="551030" y="-368704"/>
            <a:chExt cx="4124854" cy="1428589"/>
          </a:xfrm>
        </p:grpSpPr>
        <p:grpSp>
          <p:nvGrpSpPr>
            <p:cNvPr id="27" name="组合 26"/>
            <p:cNvGrpSpPr/>
            <p:nvPr/>
          </p:nvGrpSpPr>
          <p:grpSpPr>
            <a:xfrm>
              <a:off x="1201632" y="303925"/>
              <a:ext cx="3474252" cy="687997"/>
              <a:chOff x="1839059" y="967769"/>
              <a:chExt cx="3474252" cy="687997"/>
            </a:xfrm>
          </p:grpSpPr>
          <p:sp>
            <p:nvSpPr>
              <p:cNvPr id="34" name="矩形: 圆角 33"/>
              <p:cNvSpPr/>
              <p:nvPr/>
            </p:nvSpPr>
            <p:spPr>
              <a:xfrm>
                <a:off x="1839059" y="967769"/>
                <a:ext cx="3474252" cy="675443"/>
              </a:xfrm>
              <a:prstGeom prst="roundRect">
                <a:avLst>
                  <a:gd name="adj" fmla="val 50000"/>
                </a:avLst>
              </a:prstGeom>
              <a:solidFill>
                <a:srgbClr val="009FF6"/>
              </a:solidFill>
              <a:ln>
                <a:solidFill>
                  <a:schemeClr val="bg1"/>
                </a:solidFill>
              </a:ln>
              <a:effectLst>
                <a:outerShdw blurRad="63500" sx="101000" sy="101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solidFill>
                    <a:srgbClr val="00A3F8"/>
                  </a:solidFill>
                </a:endParaRPr>
              </a:p>
            </p:txBody>
          </p:sp>
          <p:sp>
            <p:nvSpPr>
              <p:cNvPr id="35" name="文本框 34"/>
              <p:cNvSpPr txBox="1"/>
              <p:nvPr/>
            </p:nvSpPr>
            <p:spPr>
              <a:xfrm>
                <a:off x="2786093" y="1009435"/>
                <a:ext cx="223935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3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一个例子</a:t>
                </a:r>
              </a:p>
            </p:txBody>
          </p:sp>
        </p:grpSp>
        <p:pic>
          <p:nvPicPr>
            <p:cNvPr id="33" name="图片 32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111"/>
            <a:stretch>
              <a:fillRect/>
            </a:stretch>
          </p:blipFill>
          <p:spPr>
            <a:xfrm>
              <a:off x="551030" y="-368704"/>
              <a:ext cx="1607162" cy="1428589"/>
            </a:xfrm>
            <a:prstGeom prst="rect">
              <a:avLst/>
            </a:prstGeom>
          </p:spPr>
        </p:pic>
      </p:grpSp>
      <p:sp>
        <p:nvSpPr>
          <p:cNvPr id="54" name="Text Box 14"/>
          <p:cNvSpPr txBox="1">
            <a:spLocks noChangeArrowheads="1"/>
          </p:cNvSpPr>
          <p:nvPr/>
        </p:nvSpPr>
        <p:spPr bwMode="auto">
          <a:xfrm>
            <a:off x="541338" y="1530775"/>
            <a:ext cx="11386502" cy="11438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74415" tIns="38694" rIns="74415" bIns="38694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>
                <a:solidFill>
                  <a:srgbClr val="000000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>
                <a:solidFill>
                  <a:srgbClr val="000000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>
                <a:solidFill>
                  <a:srgbClr val="000000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>
                <a:solidFill>
                  <a:srgbClr val="000000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>
                <a:solidFill>
                  <a:srgbClr val="000000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5146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>
                <a:solidFill>
                  <a:srgbClr val="000000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9718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>
                <a:solidFill>
                  <a:srgbClr val="000000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4290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>
                <a:solidFill>
                  <a:srgbClr val="000000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8862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>
                <a:solidFill>
                  <a:srgbClr val="000000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30000"/>
              </a:lnSpc>
              <a:defRPr/>
            </a:pPr>
            <a:r>
              <a:rPr lang="zh-CN" altLang="en-US" sz="2800" dirty="0">
                <a:latin typeface="思源黑体 CN Normal" panose="020B0400000000000000" pitchFamily="34" charset="-122"/>
                <a:ea typeface="思源黑体 CN Normal" panose="020B0400000000000000" pitchFamily="34" charset="-122"/>
                <a:cs typeface="Times New Roman" panose="02020603050405020304" pitchFamily="18" charset="0"/>
              </a:rPr>
              <a:t>你们整栋宿舍有一个信箱，栋长每天都会查看一次信箱，取走新的信件和报纸，当你有信件需要寄送时，直接投递到邮局的邮筒里。</a:t>
            </a:r>
          </a:p>
        </p:txBody>
      </p:sp>
      <p:grpSp>
        <p:nvGrpSpPr>
          <p:cNvPr id="55" name="组合 54"/>
          <p:cNvGrpSpPr/>
          <p:nvPr/>
        </p:nvGrpSpPr>
        <p:grpSpPr>
          <a:xfrm>
            <a:off x="689505" y="3171657"/>
            <a:ext cx="1926694" cy="584776"/>
            <a:chOff x="1263765" y="4203070"/>
            <a:chExt cx="2742829" cy="584776"/>
          </a:xfrm>
        </p:grpSpPr>
        <p:sp>
          <p:nvSpPr>
            <p:cNvPr id="56" name="矩形: 圆角 55"/>
            <p:cNvSpPr/>
            <p:nvPr/>
          </p:nvSpPr>
          <p:spPr>
            <a:xfrm>
              <a:off x="1263765" y="4203070"/>
              <a:ext cx="2742829" cy="584775"/>
            </a:xfrm>
            <a:prstGeom prst="roundRect">
              <a:avLst>
                <a:gd name="adj" fmla="val 50000"/>
              </a:avLst>
            </a:prstGeom>
            <a:solidFill>
              <a:srgbClr val="FFC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矩形 56"/>
            <p:cNvSpPr/>
            <p:nvPr/>
          </p:nvSpPr>
          <p:spPr>
            <a:xfrm>
              <a:off x="1263765" y="4203071"/>
              <a:ext cx="2742829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kumimoji="1" lang="zh-CN" altLang="en-US" sz="3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问题</a:t>
              </a:r>
            </a:p>
          </p:txBody>
        </p:sp>
      </p:grpSp>
      <p:grpSp>
        <p:nvGrpSpPr>
          <p:cNvPr id="95" name="组合 94"/>
          <p:cNvGrpSpPr/>
          <p:nvPr/>
        </p:nvGrpSpPr>
        <p:grpSpPr>
          <a:xfrm>
            <a:off x="1652852" y="4616583"/>
            <a:ext cx="8173073" cy="1300965"/>
            <a:chOff x="1724819" y="2533650"/>
            <a:chExt cx="5704681" cy="1300965"/>
          </a:xfrm>
        </p:grpSpPr>
        <p:sp>
          <p:nvSpPr>
            <p:cNvPr id="96" name="矩形: 圆角 95"/>
            <p:cNvSpPr/>
            <p:nvPr/>
          </p:nvSpPr>
          <p:spPr>
            <a:xfrm>
              <a:off x="1791494" y="2533650"/>
              <a:ext cx="5638006" cy="120015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FEF1D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7" name="文本框 96"/>
            <p:cNvSpPr txBox="1"/>
            <p:nvPr/>
          </p:nvSpPr>
          <p:spPr>
            <a:xfrm>
              <a:off x="2261428" y="2818952"/>
              <a:ext cx="4901337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000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栋长如何区分哪封信件属于哪个房间呢？</a:t>
              </a:r>
            </a:p>
          </p:txBody>
        </p:sp>
        <p:sp>
          <p:nvSpPr>
            <p:cNvPr id="98" name="矩形: 圆角 97"/>
            <p:cNvSpPr/>
            <p:nvPr/>
          </p:nvSpPr>
          <p:spPr>
            <a:xfrm>
              <a:off x="1724819" y="2603030"/>
              <a:ext cx="5638006" cy="1064095"/>
            </a:xfrm>
            <a:prstGeom prst="roundRect">
              <a:avLst/>
            </a:prstGeom>
            <a:noFill/>
            <a:ln>
              <a:gradFill>
                <a:gsLst>
                  <a:gs pos="0">
                    <a:srgbClr val="00A3F8"/>
                  </a:gs>
                  <a:gs pos="100000">
                    <a:srgbClr val="8296EF"/>
                  </a:gs>
                </a:gsLst>
                <a:lin ang="5400000" scaled="1"/>
              </a:gra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99" name="图片 9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556" y="3794588"/>
            <a:ext cx="2208304" cy="220830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291667" y="0"/>
            <a:ext cx="9437996" cy="1729504"/>
            <a:chOff x="551030" y="-368704"/>
            <a:chExt cx="9437996" cy="1729504"/>
          </a:xfrm>
        </p:grpSpPr>
        <p:grpSp>
          <p:nvGrpSpPr>
            <p:cNvPr id="12" name="组合 11"/>
            <p:cNvGrpSpPr/>
            <p:nvPr/>
          </p:nvGrpSpPr>
          <p:grpSpPr>
            <a:xfrm>
              <a:off x="1201631" y="283582"/>
              <a:ext cx="8787395" cy="1077218"/>
              <a:chOff x="1839058" y="947426"/>
              <a:chExt cx="8787395" cy="1077218"/>
            </a:xfrm>
          </p:grpSpPr>
          <p:sp>
            <p:nvSpPr>
              <p:cNvPr id="14" name="矩形: 圆角 13"/>
              <p:cNvSpPr/>
              <p:nvPr/>
            </p:nvSpPr>
            <p:spPr>
              <a:xfrm>
                <a:off x="1839058" y="967770"/>
                <a:ext cx="8526852" cy="1034254"/>
              </a:xfrm>
              <a:prstGeom prst="roundRect">
                <a:avLst>
                  <a:gd name="adj" fmla="val 50000"/>
                </a:avLst>
              </a:prstGeom>
              <a:solidFill>
                <a:srgbClr val="009FF6"/>
              </a:solidFill>
              <a:ln>
                <a:solidFill>
                  <a:schemeClr val="bg1"/>
                </a:solidFill>
              </a:ln>
              <a:effectLst>
                <a:outerShdw blurRad="63500" sx="101000" sy="101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solidFill>
                    <a:srgbClr val="00A3F8"/>
                  </a:solidFill>
                </a:endParaRPr>
              </a:p>
            </p:txBody>
          </p:sp>
          <p:sp>
            <p:nvSpPr>
              <p:cNvPr id="15" name="文本框 14"/>
              <p:cNvSpPr txBox="1"/>
              <p:nvPr/>
            </p:nvSpPr>
            <p:spPr>
              <a:xfrm>
                <a:off x="2782471" y="947426"/>
                <a:ext cx="7843982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32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类比到因特网，提供了类似的解决方法，那就是“</a:t>
                </a:r>
                <a:r>
                  <a:rPr lang="zh-CN" altLang="en-US" sz="3200" b="1" dirty="0">
                    <a:solidFill>
                      <a:srgbClr val="FFC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套接字（</a:t>
                </a:r>
                <a:r>
                  <a:rPr lang="en-US" altLang="zh-CN" sz="3200" b="1" dirty="0">
                    <a:solidFill>
                      <a:srgbClr val="FFC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Socket</a:t>
                </a:r>
                <a:r>
                  <a:rPr lang="zh-CN" altLang="en-US" sz="3200" b="1" dirty="0">
                    <a:solidFill>
                      <a:srgbClr val="FFC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）</a:t>
                </a:r>
                <a:r>
                  <a:rPr lang="zh-CN" altLang="en-US" sz="32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”</a:t>
                </a: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111"/>
            <a:stretch>
              <a:fillRect/>
            </a:stretch>
          </p:blipFill>
          <p:spPr>
            <a:xfrm>
              <a:off x="551030" y="-368704"/>
              <a:ext cx="1607162" cy="1428589"/>
            </a:xfrm>
            <a:prstGeom prst="rect">
              <a:avLst/>
            </a:prstGeom>
          </p:spPr>
        </p:pic>
      </p:grpSp>
      <p:sp>
        <p:nvSpPr>
          <p:cNvPr id="31" name="Text Box 14"/>
          <p:cNvSpPr txBox="1">
            <a:spLocks noChangeArrowheads="1"/>
          </p:cNvSpPr>
          <p:nvPr/>
        </p:nvSpPr>
        <p:spPr bwMode="auto">
          <a:xfrm>
            <a:off x="786251" y="1879771"/>
            <a:ext cx="11405749" cy="4837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74415" tIns="38694" rIns="74415" bIns="38694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>
                <a:solidFill>
                  <a:srgbClr val="000000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>
                <a:solidFill>
                  <a:srgbClr val="000000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>
                <a:solidFill>
                  <a:srgbClr val="000000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>
                <a:solidFill>
                  <a:srgbClr val="000000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>
                <a:solidFill>
                  <a:srgbClr val="000000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5146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>
                <a:solidFill>
                  <a:srgbClr val="000000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9718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>
                <a:solidFill>
                  <a:srgbClr val="000000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4290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>
                <a:solidFill>
                  <a:srgbClr val="000000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8862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>
                <a:solidFill>
                  <a:srgbClr val="000000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20000"/>
              </a:lnSpc>
              <a:defRPr/>
            </a:pPr>
            <a:r>
              <a:rPr lang="zh-CN" altLang="en-US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  <a:cs typeface="Times New Roman" panose="02020603050405020304" pitchFamily="18" charset="0"/>
              </a:rPr>
              <a:t>每个网络应用进程都有一个属于自己的套接字，该套接字在整个因特网上独一无二。</a:t>
            </a:r>
          </a:p>
        </p:txBody>
      </p:sp>
      <p:grpSp>
        <p:nvGrpSpPr>
          <p:cNvPr id="32" name="组合 31"/>
          <p:cNvGrpSpPr/>
          <p:nvPr/>
        </p:nvGrpSpPr>
        <p:grpSpPr>
          <a:xfrm>
            <a:off x="780783" y="2633194"/>
            <a:ext cx="1104898" cy="1104898"/>
            <a:chOff x="737414" y="3164436"/>
            <a:chExt cx="1900298" cy="1900298"/>
          </a:xfrm>
        </p:grpSpPr>
        <p:grpSp>
          <p:nvGrpSpPr>
            <p:cNvPr id="33" name="组合 32"/>
            <p:cNvGrpSpPr/>
            <p:nvPr/>
          </p:nvGrpSpPr>
          <p:grpSpPr>
            <a:xfrm>
              <a:off x="737414" y="3164436"/>
              <a:ext cx="1900298" cy="1900298"/>
              <a:chOff x="795138" y="3164436"/>
              <a:chExt cx="1900298" cy="1900298"/>
            </a:xfrm>
          </p:grpSpPr>
          <p:sp>
            <p:nvSpPr>
              <p:cNvPr id="35" name="椭圆 34"/>
              <p:cNvSpPr/>
              <p:nvPr/>
            </p:nvSpPr>
            <p:spPr>
              <a:xfrm>
                <a:off x="795138" y="3164436"/>
                <a:ext cx="1900298" cy="1900298"/>
              </a:xfrm>
              <a:prstGeom prst="ellipse">
                <a:avLst/>
              </a:prstGeom>
              <a:solidFill>
                <a:srgbClr val="009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36" name="椭圆 35"/>
              <p:cNvSpPr/>
              <p:nvPr/>
            </p:nvSpPr>
            <p:spPr>
              <a:xfrm>
                <a:off x="866914" y="3240636"/>
                <a:ext cx="1747898" cy="1747898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p:grpSp>
        <p:sp>
          <p:nvSpPr>
            <p:cNvPr id="34" name="Text Box 79"/>
            <p:cNvSpPr txBox="1">
              <a:spLocks noChangeArrowheads="1"/>
            </p:cNvSpPr>
            <p:nvPr/>
          </p:nvSpPr>
          <p:spPr bwMode="auto">
            <a:xfrm>
              <a:off x="896617" y="3515556"/>
              <a:ext cx="1573043" cy="13021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90000"/>
                </a:lnSpc>
              </a:pPr>
              <a:r>
                <a:rPr kumimoji="1" lang="zh-CN" altLang="en-US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主机地址</a:t>
              </a:r>
            </a:p>
          </p:txBody>
        </p:sp>
      </p:grpSp>
      <p:sp>
        <p:nvSpPr>
          <p:cNvPr id="49" name="文本框 48"/>
          <p:cNvSpPr txBox="1"/>
          <p:nvPr/>
        </p:nvSpPr>
        <p:spPr>
          <a:xfrm>
            <a:off x="1927414" y="2640747"/>
            <a:ext cx="9897793" cy="10117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标识该网络应用进程运行在因特网上哪一台主机上，通常使用</a:t>
            </a:r>
            <a:r>
              <a:rPr lang="en-US" altLang="zh-CN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32</a:t>
            </a:r>
            <a:r>
              <a:rPr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位的</a:t>
            </a:r>
            <a:r>
              <a:rPr lang="en-US" altLang="zh-CN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IP</a:t>
            </a:r>
            <a:r>
              <a:rPr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地址进行标识</a:t>
            </a:r>
            <a:r>
              <a:rPr lang="zh-CN" altLang="en-US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。</a:t>
            </a:r>
          </a:p>
        </p:txBody>
      </p:sp>
      <p:grpSp>
        <p:nvGrpSpPr>
          <p:cNvPr id="50" name="组合 49"/>
          <p:cNvGrpSpPr/>
          <p:nvPr/>
        </p:nvGrpSpPr>
        <p:grpSpPr>
          <a:xfrm>
            <a:off x="780783" y="3849644"/>
            <a:ext cx="1104898" cy="1104898"/>
            <a:chOff x="737414" y="3164436"/>
            <a:chExt cx="1900298" cy="1900298"/>
          </a:xfrm>
        </p:grpSpPr>
        <p:grpSp>
          <p:nvGrpSpPr>
            <p:cNvPr id="51" name="组合 50"/>
            <p:cNvGrpSpPr/>
            <p:nvPr/>
          </p:nvGrpSpPr>
          <p:grpSpPr>
            <a:xfrm>
              <a:off x="737414" y="3164436"/>
              <a:ext cx="1900298" cy="1900298"/>
              <a:chOff x="795138" y="3164436"/>
              <a:chExt cx="1900298" cy="1900298"/>
            </a:xfrm>
          </p:grpSpPr>
          <p:sp>
            <p:nvSpPr>
              <p:cNvPr id="53" name="椭圆 52"/>
              <p:cNvSpPr/>
              <p:nvPr/>
            </p:nvSpPr>
            <p:spPr>
              <a:xfrm>
                <a:off x="795138" y="3164436"/>
                <a:ext cx="1900298" cy="1900298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54" name="椭圆 53"/>
              <p:cNvSpPr/>
              <p:nvPr/>
            </p:nvSpPr>
            <p:spPr>
              <a:xfrm>
                <a:off x="866914" y="3240636"/>
                <a:ext cx="1747898" cy="1747898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p:grpSp>
        <p:sp>
          <p:nvSpPr>
            <p:cNvPr id="52" name="Text Box 79"/>
            <p:cNvSpPr txBox="1">
              <a:spLocks noChangeArrowheads="1"/>
            </p:cNvSpPr>
            <p:nvPr/>
          </p:nvSpPr>
          <p:spPr bwMode="auto">
            <a:xfrm>
              <a:off x="896617" y="3515556"/>
              <a:ext cx="1573043" cy="13021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90000"/>
                </a:lnSpc>
              </a:pPr>
              <a:r>
                <a:rPr kumimoji="1"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端口地址</a:t>
              </a:r>
            </a:p>
          </p:txBody>
        </p:sp>
      </p:grpSp>
      <p:sp>
        <p:nvSpPr>
          <p:cNvPr id="55" name="文本框 54"/>
          <p:cNvSpPr txBox="1"/>
          <p:nvPr/>
        </p:nvSpPr>
        <p:spPr>
          <a:xfrm>
            <a:off x="1936513" y="4126426"/>
            <a:ext cx="9897793" cy="5254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在该主机上标识该网络应用进程，通常使用</a:t>
            </a:r>
            <a:r>
              <a:rPr lang="en-US" altLang="zh-CN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16</a:t>
            </a:r>
            <a:r>
              <a:rPr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位的端口号进行标识</a:t>
            </a:r>
            <a:r>
              <a:rPr lang="zh-CN" altLang="en-US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。</a:t>
            </a:r>
          </a:p>
        </p:txBody>
      </p:sp>
      <p:grpSp>
        <p:nvGrpSpPr>
          <p:cNvPr id="57" name="组合 56"/>
          <p:cNvGrpSpPr/>
          <p:nvPr/>
        </p:nvGrpSpPr>
        <p:grpSpPr>
          <a:xfrm>
            <a:off x="1854705" y="5030251"/>
            <a:ext cx="5879184" cy="517461"/>
            <a:chOff x="4765725" y="2375498"/>
            <a:chExt cx="3356289" cy="701023"/>
          </a:xfrm>
        </p:grpSpPr>
        <p:sp>
          <p:nvSpPr>
            <p:cNvPr id="58" name="矩形: 圆角 57"/>
            <p:cNvSpPr/>
            <p:nvPr/>
          </p:nvSpPr>
          <p:spPr>
            <a:xfrm>
              <a:off x="4765725" y="2375498"/>
              <a:ext cx="3349041" cy="701023"/>
            </a:xfrm>
            <a:prstGeom prst="roundRect">
              <a:avLst>
                <a:gd name="adj" fmla="val 12368"/>
              </a:avLst>
            </a:prstGeom>
            <a:solidFill>
              <a:srgbClr val="FEF6E5"/>
            </a:solidFill>
            <a:ln w="19050">
              <a:solidFill>
                <a:srgbClr val="FDECC7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67497" tIns="33748" rIns="67497" bIns="33748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900"/>
            </a:p>
          </p:txBody>
        </p:sp>
        <p:sp>
          <p:nvSpPr>
            <p:cNvPr id="59" name="文本框 58"/>
            <p:cNvSpPr txBox="1"/>
            <p:nvPr/>
          </p:nvSpPr>
          <p:spPr>
            <a:xfrm>
              <a:off x="4840676" y="2433883"/>
              <a:ext cx="3281338" cy="625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e.g.</a:t>
              </a:r>
              <a:r>
                <a:rPr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，</a:t>
              </a:r>
              <a:r>
                <a:rPr lang="en-US" altLang="zh-CN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WEB Server</a:t>
              </a:r>
              <a:r>
                <a:rPr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：</a:t>
              </a:r>
              <a:r>
                <a:rPr lang="en-US" altLang="zh-CN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80</a:t>
              </a:r>
              <a:r>
                <a:rPr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；</a:t>
              </a:r>
              <a:r>
                <a:rPr lang="en-US" altLang="zh-CN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Mail Server</a:t>
              </a:r>
              <a:r>
                <a:rPr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：</a:t>
              </a:r>
              <a:r>
                <a:rPr lang="en-US" altLang="zh-CN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25</a:t>
              </a:r>
              <a:r>
                <a:rPr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； </a:t>
              </a:r>
            </a:p>
          </p:txBody>
        </p:sp>
      </p:grpSp>
      <p:sp>
        <p:nvSpPr>
          <p:cNvPr id="60" name="文本框 59"/>
          <p:cNvSpPr txBox="1"/>
          <p:nvPr/>
        </p:nvSpPr>
        <p:spPr>
          <a:xfrm>
            <a:off x="2290628" y="5652665"/>
            <a:ext cx="3906972" cy="531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所以套接字的长度为</a:t>
            </a:r>
            <a:r>
              <a:rPr lang="en-US" altLang="zh-CN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48</a:t>
            </a:r>
            <a:r>
              <a:rPr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位</a:t>
            </a:r>
            <a:r>
              <a:rPr lang="zh-CN" altLang="en-US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49" grpId="0"/>
      <p:bldP spid="55" grpId="0"/>
      <p:bldP spid="60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291667" y="0"/>
            <a:ext cx="9043595" cy="1750507"/>
            <a:chOff x="551030" y="-368704"/>
            <a:chExt cx="9043595" cy="1750507"/>
          </a:xfrm>
        </p:grpSpPr>
        <p:grpSp>
          <p:nvGrpSpPr>
            <p:cNvPr id="12" name="组合 11"/>
            <p:cNvGrpSpPr/>
            <p:nvPr/>
          </p:nvGrpSpPr>
          <p:grpSpPr>
            <a:xfrm>
              <a:off x="1201631" y="303926"/>
              <a:ext cx="8392994" cy="1077877"/>
              <a:chOff x="1839058" y="967770"/>
              <a:chExt cx="8392994" cy="1077877"/>
            </a:xfrm>
          </p:grpSpPr>
          <p:sp>
            <p:nvSpPr>
              <p:cNvPr id="14" name="矩形: 圆角 13"/>
              <p:cNvSpPr/>
              <p:nvPr/>
            </p:nvSpPr>
            <p:spPr>
              <a:xfrm>
                <a:off x="1839058" y="967770"/>
                <a:ext cx="8211892" cy="1034254"/>
              </a:xfrm>
              <a:prstGeom prst="roundRect">
                <a:avLst>
                  <a:gd name="adj" fmla="val 50000"/>
                </a:avLst>
              </a:prstGeom>
              <a:solidFill>
                <a:srgbClr val="009FF6"/>
              </a:solidFill>
              <a:ln>
                <a:solidFill>
                  <a:schemeClr val="bg1"/>
                </a:solidFill>
              </a:ln>
              <a:effectLst>
                <a:outerShdw blurRad="63500" sx="101000" sy="101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solidFill>
                    <a:srgbClr val="00A3F8"/>
                  </a:solidFill>
                </a:endParaRPr>
              </a:p>
            </p:txBody>
          </p:sp>
          <p:sp>
            <p:nvSpPr>
              <p:cNvPr id="15" name="文本框 14"/>
              <p:cNvSpPr txBox="1"/>
              <p:nvPr/>
            </p:nvSpPr>
            <p:spPr>
              <a:xfrm>
                <a:off x="2735502" y="968429"/>
                <a:ext cx="7496550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32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类比到因特网，提供了类似的解决方法，那就是“</a:t>
                </a:r>
                <a:r>
                  <a:rPr lang="zh-CN" altLang="en-US" sz="3200" b="1" dirty="0">
                    <a:solidFill>
                      <a:srgbClr val="FFC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套接字（</a:t>
                </a:r>
                <a:r>
                  <a:rPr lang="en-US" altLang="zh-CN" sz="3200" b="1" dirty="0">
                    <a:solidFill>
                      <a:srgbClr val="FFC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Socket</a:t>
                </a:r>
                <a:r>
                  <a:rPr lang="zh-CN" altLang="en-US" sz="3200" b="1" dirty="0">
                    <a:solidFill>
                      <a:srgbClr val="FFC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）</a:t>
                </a:r>
                <a:r>
                  <a:rPr lang="zh-CN" altLang="en-US" sz="32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”</a:t>
                </a: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111"/>
            <a:stretch>
              <a:fillRect/>
            </a:stretch>
          </p:blipFill>
          <p:spPr>
            <a:xfrm>
              <a:off x="551030" y="-368704"/>
              <a:ext cx="1607162" cy="1428589"/>
            </a:xfrm>
            <a:prstGeom prst="rect">
              <a:avLst/>
            </a:prstGeom>
          </p:spPr>
        </p:pic>
      </p:grpSp>
      <p:grpSp>
        <p:nvGrpSpPr>
          <p:cNvPr id="24" name="组合 23"/>
          <p:cNvGrpSpPr/>
          <p:nvPr/>
        </p:nvGrpSpPr>
        <p:grpSpPr>
          <a:xfrm>
            <a:off x="840668" y="1833141"/>
            <a:ext cx="6932022" cy="662297"/>
            <a:chOff x="1403750" y="3494650"/>
            <a:chExt cx="6932022" cy="662297"/>
          </a:xfrm>
        </p:grpSpPr>
        <p:grpSp>
          <p:nvGrpSpPr>
            <p:cNvPr id="25" name="组合 24"/>
            <p:cNvGrpSpPr/>
            <p:nvPr/>
          </p:nvGrpSpPr>
          <p:grpSpPr>
            <a:xfrm>
              <a:off x="1403750" y="3593123"/>
              <a:ext cx="490436" cy="476221"/>
              <a:chOff x="1403750" y="3593123"/>
              <a:chExt cx="808892" cy="785446"/>
            </a:xfrm>
          </p:grpSpPr>
          <p:sp>
            <p:nvSpPr>
              <p:cNvPr id="27" name="对话气泡: 椭圆形 26"/>
              <p:cNvSpPr/>
              <p:nvPr/>
            </p:nvSpPr>
            <p:spPr>
              <a:xfrm>
                <a:off x="1403750" y="3593123"/>
                <a:ext cx="808892" cy="785446"/>
              </a:xfrm>
              <a:prstGeom prst="wedgeEllipseCallout">
                <a:avLst>
                  <a:gd name="adj1" fmla="val 66124"/>
                  <a:gd name="adj2" fmla="val 2799"/>
                </a:avLst>
              </a:prstGeom>
              <a:solidFill>
                <a:srgbClr val="009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endParaRPr lang="zh-CN" altLang="en-US"/>
              </a:p>
            </p:txBody>
          </p:sp>
          <p:sp>
            <p:nvSpPr>
              <p:cNvPr id="28" name="round-web-cam_17861"/>
              <p:cNvSpPr>
                <a:spLocks noChangeAspect="1"/>
              </p:cNvSpPr>
              <p:nvPr/>
            </p:nvSpPr>
            <p:spPr bwMode="auto">
              <a:xfrm>
                <a:off x="1567764" y="3705353"/>
                <a:ext cx="480863" cy="560986"/>
              </a:xfrm>
              <a:custGeom>
                <a:avLst/>
                <a:gdLst>
                  <a:gd name="connsiteX0" fmla="*/ 382866 w 517527"/>
                  <a:gd name="connsiteY0" fmla="*/ 485037 h 603758"/>
                  <a:gd name="connsiteX1" fmla="*/ 258763 w 517527"/>
                  <a:gd name="connsiteY1" fmla="*/ 516800 h 603758"/>
                  <a:gd name="connsiteX2" fmla="*/ 136617 w 517527"/>
                  <a:gd name="connsiteY2" fmla="*/ 486079 h 603758"/>
                  <a:gd name="connsiteX3" fmla="*/ 81214 w 517527"/>
                  <a:gd name="connsiteY3" fmla="*/ 525522 h 603758"/>
                  <a:gd name="connsiteX4" fmla="*/ 261371 w 517527"/>
                  <a:gd name="connsiteY4" fmla="*/ 581888 h 603758"/>
                  <a:gd name="connsiteX5" fmla="*/ 441658 w 517527"/>
                  <a:gd name="connsiteY5" fmla="*/ 525522 h 603758"/>
                  <a:gd name="connsiteX6" fmla="*/ 382866 w 517527"/>
                  <a:gd name="connsiteY6" fmla="*/ 485037 h 603758"/>
                  <a:gd name="connsiteX7" fmla="*/ 258870 w 517527"/>
                  <a:gd name="connsiteY7" fmla="*/ 184740 h 603758"/>
                  <a:gd name="connsiteX8" fmla="*/ 332717 w 517527"/>
                  <a:gd name="connsiteY8" fmla="*/ 258481 h 603758"/>
                  <a:gd name="connsiteX9" fmla="*/ 258870 w 517527"/>
                  <a:gd name="connsiteY9" fmla="*/ 332222 h 603758"/>
                  <a:gd name="connsiteX10" fmla="*/ 185023 w 517527"/>
                  <a:gd name="connsiteY10" fmla="*/ 258481 h 603758"/>
                  <a:gd name="connsiteX11" fmla="*/ 258870 w 517527"/>
                  <a:gd name="connsiteY11" fmla="*/ 184740 h 603758"/>
                  <a:gd name="connsiteX12" fmla="*/ 258763 w 517527"/>
                  <a:gd name="connsiteY12" fmla="*/ 147620 h 603758"/>
                  <a:gd name="connsiteX13" fmla="*/ 147697 w 517527"/>
                  <a:gd name="connsiteY13" fmla="*/ 258400 h 603758"/>
                  <a:gd name="connsiteX14" fmla="*/ 258763 w 517527"/>
                  <a:gd name="connsiteY14" fmla="*/ 369310 h 603758"/>
                  <a:gd name="connsiteX15" fmla="*/ 369830 w 517527"/>
                  <a:gd name="connsiteY15" fmla="*/ 258400 h 603758"/>
                  <a:gd name="connsiteX16" fmla="*/ 258763 w 517527"/>
                  <a:gd name="connsiteY16" fmla="*/ 147620 h 603758"/>
                  <a:gd name="connsiteX17" fmla="*/ 258112 w 517527"/>
                  <a:gd name="connsiteY17" fmla="*/ 80189 h 603758"/>
                  <a:gd name="connsiteX18" fmla="*/ 236342 w 517527"/>
                  <a:gd name="connsiteY18" fmla="*/ 102058 h 603758"/>
                  <a:gd name="connsiteX19" fmla="*/ 258112 w 517527"/>
                  <a:gd name="connsiteY19" fmla="*/ 123798 h 603758"/>
                  <a:gd name="connsiteX20" fmla="*/ 280012 w 517527"/>
                  <a:gd name="connsiteY20" fmla="*/ 102058 h 603758"/>
                  <a:gd name="connsiteX21" fmla="*/ 258112 w 517527"/>
                  <a:gd name="connsiteY21" fmla="*/ 80189 h 603758"/>
                  <a:gd name="connsiteX22" fmla="*/ 258763 w 517527"/>
                  <a:gd name="connsiteY22" fmla="*/ 0 h 603758"/>
                  <a:gd name="connsiteX23" fmla="*/ 517527 w 517527"/>
                  <a:gd name="connsiteY23" fmla="*/ 258400 h 603758"/>
                  <a:gd name="connsiteX24" fmla="*/ 406852 w 517527"/>
                  <a:gd name="connsiteY24" fmla="*/ 470197 h 603758"/>
                  <a:gd name="connsiteX25" fmla="*/ 463428 w 517527"/>
                  <a:gd name="connsiteY25" fmla="*/ 525522 h 603758"/>
                  <a:gd name="connsiteX26" fmla="*/ 261371 w 517527"/>
                  <a:gd name="connsiteY26" fmla="*/ 603758 h 603758"/>
                  <a:gd name="connsiteX27" fmla="*/ 59314 w 517527"/>
                  <a:gd name="connsiteY27" fmla="*/ 525522 h 603758"/>
                  <a:gd name="connsiteX28" fmla="*/ 112631 w 517527"/>
                  <a:gd name="connsiteY28" fmla="*/ 471499 h 603758"/>
                  <a:gd name="connsiteX29" fmla="*/ 0 w 517527"/>
                  <a:gd name="connsiteY29" fmla="*/ 258400 h 603758"/>
                  <a:gd name="connsiteX30" fmla="*/ 258763 w 517527"/>
                  <a:gd name="connsiteY30" fmla="*/ 0 h 603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517527" h="603758">
                    <a:moveTo>
                      <a:pt x="382866" y="485037"/>
                    </a:moveTo>
                    <a:cubicBezTo>
                      <a:pt x="345974" y="505345"/>
                      <a:pt x="303737" y="516800"/>
                      <a:pt x="258763" y="516800"/>
                    </a:cubicBezTo>
                    <a:cubicBezTo>
                      <a:pt x="214572" y="516800"/>
                      <a:pt x="172987" y="505735"/>
                      <a:pt x="136617" y="486079"/>
                    </a:cubicBezTo>
                    <a:cubicBezTo>
                      <a:pt x="102463" y="497013"/>
                      <a:pt x="81214" y="511984"/>
                      <a:pt x="81214" y="525522"/>
                    </a:cubicBezTo>
                    <a:cubicBezTo>
                      <a:pt x="81214" y="549084"/>
                      <a:pt x="149783" y="581888"/>
                      <a:pt x="261371" y="581888"/>
                    </a:cubicBezTo>
                    <a:cubicBezTo>
                      <a:pt x="373089" y="581888"/>
                      <a:pt x="441658" y="549084"/>
                      <a:pt x="441658" y="525522"/>
                    </a:cubicBezTo>
                    <a:cubicBezTo>
                      <a:pt x="441658" y="511593"/>
                      <a:pt x="418584" y="495972"/>
                      <a:pt x="382866" y="485037"/>
                    </a:cubicBezTo>
                    <a:close/>
                    <a:moveTo>
                      <a:pt x="258870" y="184740"/>
                    </a:moveTo>
                    <a:cubicBezTo>
                      <a:pt x="299655" y="184740"/>
                      <a:pt x="332717" y="217755"/>
                      <a:pt x="332717" y="258481"/>
                    </a:cubicBezTo>
                    <a:cubicBezTo>
                      <a:pt x="332717" y="299207"/>
                      <a:pt x="299655" y="332222"/>
                      <a:pt x="258870" y="332222"/>
                    </a:cubicBezTo>
                    <a:cubicBezTo>
                      <a:pt x="218085" y="332222"/>
                      <a:pt x="185023" y="299207"/>
                      <a:pt x="185023" y="258481"/>
                    </a:cubicBezTo>
                    <a:cubicBezTo>
                      <a:pt x="185023" y="217755"/>
                      <a:pt x="218085" y="184740"/>
                      <a:pt x="258870" y="184740"/>
                    </a:cubicBezTo>
                    <a:close/>
                    <a:moveTo>
                      <a:pt x="258763" y="147620"/>
                    </a:moveTo>
                    <a:cubicBezTo>
                      <a:pt x="197495" y="147620"/>
                      <a:pt x="147697" y="197347"/>
                      <a:pt x="147697" y="258400"/>
                    </a:cubicBezTo>
                    <a:cubicBezTo>
                      <a:pt x="147697" y="319583"/>
                      <a:pt x="197495" y="369310"/>
                      <a:pt x="258763" y="369310"/>
                    </a:cubicBezTo>
                    <a:cubicBezTo>
                      <a:pt x="320032" y="369310"/>
                      <a:pt x="369830" y="319453"/>
                      <a:pt x="369830" y="258400"/>
                    </a:cubicBezTo>
                    <a:cubicBezTo>
                      <a:pt x="369830" y="197347"/>
                      <a:pt x="320032" y="147620"/>
                      <a:pt x="258763" y="147620"/>
                    </a:cubicBezTo>
                    <a:close/>
                    <a:moveTo>
                      <a:pt x="258112" y="80189"/>
                    </a:moveTo>
                    <a:cubicBezTo>
                      <a:pt x="246119" y="80189"/>
                      <a:pt x="236342" y="89952"/>
                      <a:pt x="236342" y="102058"/>
                    </a:cubicBezTo>
                    <a:cubicBezTo>
                      <a:pt x="236342" y="114034"/>
                      <a:pt x="246119" y="123798"/>
                      <a:pt x="258112" y="123798"/>
                    </a:cubicBezTo>
                    <a:cubicBezTo>
                      <a:pt x="270235" y="123798"/>
                      <a:pt x="280012" y="114034"/>
                      <a:pt x="280012" y="102058"/>
                    </a:cubicBezTo>
                    <a:cubicBezTo>
                      <a:pt x="280012" y="89952"/>
                      <a:pt x="270235" y="80189"/>
                      <a:pt x="258112" y="80189"/>
                    </a:cubicBezTo>
                    <a:close/>
                    <a:moveTo>
                      <a:pt x="258763" y="0"/>
                    </a:moveTo>
                    <a:cubicBezTo>
                      <a:pt x="401507" y="0"/>
                      <a:pt x="517527" y="115857"/>
                      <a:pt x="517527" y="258400"/>
                    </a:cubicBezTo>
                    <a:cubicBezTo>
                      <a:pt x="517527" y="346009"/>
                      <a:pt x="473726" y="423464"/>
                      <a:pt x="406852" y="470197"/>
                    </a:cubicBezTo>
                    <a:cubicBezTo>
                      <a:pt x="443483" y="484386"/>
                      <a:pt x="463428" y="503652"/>
                      <a:pt x="463428" y="525522"/>
                    </a:cubicBezTo>
                    <a:cubicBezTo>
                      <a:pt x="463428" y="576291"/>
                      <a:pt x="359401" y="603758"/>
                      <a:pt x="261371" y="603758"/>
                    </a:cubicBezTo>
                    <a:cubicBezTo>
                      <a:pt x="163471" y="603758"/>
                      <a:pt x="59314" y="576291"/>
                      <a:pt x="59314" y="525522"/>
                    </a:cubicBezTo>
                    <a:cubicBezTo>
                      <a:pt x="59314" y="504434"/>
                      <a:pt x="78085" y="485688"/>
                      <a:pt x="112631" y="471499"/>
                    </a:cubicBezTo>
                    <a:cubicBezTo>
                      <a:pt x="44713" y="424896"/>
                      <a:pt x="0" y="346790"/>
                      <a:pt x="0" y="258400"/>
                    </a:cubicBezTo>
                    <a:cubicBezTo>
                      <a:pt x="0" y="115857"/>
                      <a:pt x="116020" y="0"/>
                      <a:pt x="25876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</p:sp>
        </p:grpSp>
        <p:sp>
          <p:nvSpPr>
            <p:cNvPr id="26" name="Text Box 79"/>
            <p:cNvSpPr txBox="1">
              <a:spLocks noChangeArrowheads="1"/>
            </p:cNvSpPr>
            <p:nvPr/>
          </p:nvSpPr>
          <p:spPr bwMode="auto">
            <a:xfrm>
              <a:off x="1985931" y="3494650"/>
              <a:ext cx="6349841" cy="6622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kumimoji="1"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进程通过套接字来接收和发送报文</a:t>
              </a: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840668" y="2491317"/>
            <a:ext cx="5420432" cy="662297"/>
            <a:chOff x="1403750" y="3494650"/>
            <a:chExt cx="5420432" cy="662297"/>
          </a:xfrm>
        </p:grpSpPr>
        <p:grpSp>
          <p:nvGrpSpPr>
            <p:cNvPr id="30" name="组合 29"/>
            <p:cNvGrpSpPr/>
            <p:nvPr/>
          </p:nvGrpSpPr>
          <p:grpSpPr>
            <a:xfrm>
              <a:off x="1403750" y="3593123"/>
              <a:ext cx="490436" cy="476221"/>
              <a:chOff x="1403750" y="3593123"/>
              <a:chExt cx="808892" cy="785446"/>
            </a:xfrm>
          </p:grpSpPr>
          <p:sp>
            <p:nvSpPr>
              <p:cNvPr id="38" name="对话气泡: 椭圆形 37"/>
              <p:cNvSpPr/>
              <p:nvPr/>
            </p:nvSpPr>
            <p:spPr>
              <a:xfrm>
                <a:off x="1403750" y="3593123"/>
                <a:ext cx="808892" cy="785446"/>
              </a:xfrm>
              <a:prstGeom prst="wedgeEllipseCallout">
                <a:avLst>
                  <a:gd name="adj1" fmla="val 66124"/>
                  <a:gd name="adj2" fmla="val 2799"/>
                </a:avLst>
              </a:prstGeom>
              <a:solidFill>
                <a:srgbClr val="009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endParaRPr lang="zh-CN" altLang="en-US"/>
              </a:p>
            </p:txBody>
          </p:sp>
          <p:sp>
            <p:nvSpPr>
              <p:cNvPr id="39" name="round-web-cam_17861"/>
              <p:cNvSpPr>
                <a:spLocks noChangeAspect="1"/>
              </p:cNvSpPr>
              <p:nvPr/>
            </p:nvSpPr>
            <p:spPr bwMode="auto">
              <a:xfrm>
                <a:off x="1567764" y="3705353"/>
                <a:ext cx="480863" cy="560986"/>
              </a:xfrm>
              <a:custGeom>
                <a:avLst/>
                <a:gdLst>
                  <a:gd name="connsiteX0" fmla="*/ 382866 w 517527"/>
                  <a:gd name="connsiteY0" fmla="*/ 485037 h 603758"/>
                  <a:gd name="connsiteX1" fmla="*/ 258763 w 517527"/>
                  <a:gd name="connsiteY1" fmla="*/ 516800 h 603758"/>
                  <a:gd name="connsiteX2" fmla="*/ 136617 w 517527"/>
                  <a:gd name="connsiteY2" fmla="*/ 486079 h 603758"/>
                  <a:gd name="connsiteX3" fmla="*/ 81214 w 517527"/>
                  <a:gd name="connsiteY3" fmla="*/ 525522 h 603758"/>
                  <a:gd name="connsiteX4" fmla="*/ 261371 w 517527"/>
                  <a:gd name="connsiteY4" fmla="*/ 581888 h 603758"/>
                  <a:gd name="connsiteX5" fmla="*/ 441658 w 517527"/>
                  <a:gd name="connsiteY5" fmla="*/ 525522 h 603758"/>
                  <a:gd name="connsiteX6" fmla="*/ 382866 w 517527"/>
                  <a:gd name="connsiteY6" fmla="*/ 485037 h 603758"/>
                  <a:gd name="connsiteX7" fmla="*/ 258870 w 517527"/>
                  <a:gd name="connsiteY7" fmla="*/ 184740 h 603758"/>
                  <a:gd name="connsiteX8" fmla="*/ 332717 w 517527"/>
                  <a:gd name="connsiteY8" fmla="*/ 258481 h 603758"/>
                  <a:gd name="connsiteX9" fmla="*/ 258870 w 517527"/>
                  <a:gd name="connsiteY9" fmla="*/ 332222 h 603758"/>
                  <a:gd name="connsiteX10" fmla="*/ 185023 w 517527"/>
                  <a:gd name="connsiteY10" fmla="*/ 258481 h 603758"/>
                  <a:gd name="connsiteX11" fmla="*/ 258870 w 517527"/>
                  <a:gd name="connsiteY11" fmla="*/ 184740 h 603758"/>
                  <a:gd name="connsiteX12" fmla="*/ 258763 w 517527"/>
                  <a:gd name="connsiteY12" fmla="*/ 147620 h 603758"/>
                  <a:gd name="connsiteX13" fmla="*/ 147697 w 517527"/>
                  <a:gd name="connsiteY13" fmla="*/ 258400 h 603758"/>
                  <a:gd name="connsiteX14" fmla="*/ 258763 w 517527"/>
                  <a:gd name="connsiteY14" fmla="*/ 369310 h 603758"/>
                  <a:gd name="connsiteX15" fmla="*/ 369830 w 517527"/>
                  <a:gd name="connsiteY15" fmla="*/ 258400 h 603758"/>
                  <a:gd name="connsiteX16" fmla="*/ 258763 w 517527"/>
                  <a:gd name="connsiteY16" fmla="*/ 147620 h 603758"/>
                  <a:gd name="connsiteX17" fmla="*/ 258112 w 517527"/>
                  <a:gd name="connsiteY17" fmla="*/ 80189 h 603758"/>
                  <a:gd name="connsiteX18" fmla="*/ 236342 w 517527"/>
                  <a:gd name="connsiteY18" fmla="*/ 102058 h 603758"/>
                  <a:gd name="connsiteX19" fmla="*/ 258112 w 517527"/>
                  <a:gd name="connsiteY19" fmla="*/ 123798 h 603758"/>
                  <a:gd name="connsiteX20" fmla="*/ 280012 w 517527"/>
                  <a:gd name="connsiteY20" fmla="*/ 102058 h 603758"/>
                  <a:gd name="connsiteX21" fmla="*/ 258112 w 517527"/>
                  <a:gd name="connsiteY21" fmla="*/ 80189 h 603758"/>
                  <a:gd name="connsiteX22" fmla="*/ 258763 w 517527"/>
                  <a:gd name="connsiteY22" fmla="*/ 0 h 603758"/>
                  <a:gd name="connsiteX23" fmla="*/ 517527 w 517527"/>
                  <a:gd name="connsiteY23" fmla="*/ 258400 h 603758"/>
                  <a:gd name="connsiteX24" fmla="*/ 406852 w 517527"/>
                  <a:gd name="connsiteY24" fmla="*/ 470197 h 603758"/>
                  <a:gd name="connsiteX25" fmla="*/ 463428 w 517527"/>
                  <a:gd name="connsiteY25" fmla="*/ 525522 h 603758"/>
                  <a:gd name="connsiteX26" fmla="*/ 261371 w 517527"/>
                  <a:gd name="connsiteY26" fmla="*/ 603758 h 603758"/>
                  <a:gd name="connsiteX27" fmla="*/ 59314 w 517527"/>
                  <a:gd name="connsiteY27" fmla="*/ 525522 h 603758"/>
                  <a:gd name="connsiteX28" fmla="*/ 112631 w 517527"/>
                  <a:gd name="connsiteY28" fmla="*/ 471499 h 603758"/>
                  <a:gd name="connsiteX29" fmla="*/ 0 w 517527"/>
                  <a:gd name="connsiteY29" fmla="*/ 258400 h 603758"/>
                  <a:gd name="connsiteX30" fmla="*/ 258763 w 517527"/>
                  <a:gd name="connsiteY30" fmla="*/ 0 h 603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517527" h="603758">
                    <a:moveTo>
                      <a:pt x="382866" y="485037"/>
                    </a:moveTo>
                    <a:cubicBezTo>
                      <a:pt x="345974" y="505345"/>
                      <a:pt x="303737" y="516800"/>
                      <a:pt x="258763" y="516800"/>
                    </a:cubicBezTo>
                    <a:cubicBezTo>
                      <a:pt x="214572" y="516800"/>
                      <a:pt x="172987" y="505735"/>
                      <a:pt x="136617" y="486079"/>
                    </a:cubicBezTo>
                    <a:cubicBezTo>
                      <a:pt x="102463" y="497013"/>
                      <a:pt x="81214" y="511984"/>
                      <a:pt x="81214" y="525522"/>
                    </a:cubicBezTo>
                    <a:cubicBezTo>
                      <a:pt x="81214" y="549084"/>
                      <a:pt x="149783" y="581888"/>
                      <a:pt x="261371" y="581888"/>
                    </a:cubicBezTo>
                    <a:cubicBezTo>
                      <a:pt x="373089" y="581888"/>
                      <a:pt x="441658" y="549084"/>
                      <a:pt x="441658" y="525522"/>
                    </a:cubicBezTo>
                    <a:cubicBezTo>
                      <a:pt x="441658" y="511593"/>
                      <a:pt x="418584" y="495972"/>
                      <a:pt x="382866" y="485037"/>
                    </a:cubicBezTo>
                    <a:close/>
                    <a:moveTo>
                      <a:pt x="258870" y="184740"/>
                    </a:moveTo>
                    <a:cubicBezTo>
                      <a:pt x="299655" y="184740"/>
                      <a:pt x="332717" y="217755"/>
                      <a:pt x="332717" y="258481"/>
                    </a:cubicBezTo>
                    <a:cubicBezTo>
                      <a:pt x="332717" y="299207"/>
                      <a:pt x="299655" y="332222"/>
                      <a:pt x="258870" y="332222"/>
                    </a:cubicBezTo>
                    <a:cubicBezTo>
                      <a:pt x="218085" y="332222"/>
                      <a:pt x="185023" y="299207"/>
                      <a:pt x="185023" y="258481"/>
                    </a:cubicBezTo>
                    <a:cubicBezTo>
                      <a:pt x="185023" y="217755"/>
                      <a:pt x="218085" y="184740"/>
                      <a:pt x="258870" y="184740"/>
                    </a:cubicBezTo>
                    <a:close/>
                    <a:moveTo>
                      <a:pt x="258763" y="147620"/>
                    </a:moveTo>
                    <a:cubicBezTo>
                      <a:pt x="197495" y="147620"/>
                      <a:pt x="147697" y="197347"/>
                      <a:pt x="147697" y="258400"/>
                    </a:cubicBezTo>
                    <a:cubicBezTo>
                      <a:pt x="147697" y="319583"/>
                      <a:pt x="197495" y="369310"/>
                      <a:pt x="258763" y="369310"/>
                    </a:cubicBezTo>
                    <a:cubicBezTo>
                      <a:pt x="320032" y="369310"/>
                      <a:pt x="369830" y="319453"/>
                      <a:pt x="369830" y="258400"/>
                    </a:cubicBezTo>
                    <a:cubicBezTo>
                      <a:pt x="369830" y="197347"/>
                      <a:pt x="320032" y="147620"/>
                      <a:pt x="258763" y="147620"/>
                    </a:cubicBezTo>
                    <a:close/>
                    <a:moveTo>
                      <a:pt x="258112" y="80189"/>
                    </a:moveTo>
                    <a:cubicBezTo>
                      <a:pt x="246119" y="80189"/>
                      <a:pt x="236342" y="89952"/>
                      <a:pt x="236342" y="102058"/>
                    </a:cubicBezTo>
                    <a:cubicBezTo>
                      <a:pt x="236342" y="114034"/>
                      <a:pt x="246119" y="123798"/>
                      <a:pt x="258112" y="123798"/>
                    </a:cubicBezTo>
                    <a:cubicBezTo>
                      <a:pt x="270235" y="123798"/>
                      <a:pt x="280012" y="114034"/>
                      <a:pt x="280012" y="102058"/>
                    </a:cubicBezTo>
                    <a:cubicBezTo>
                      <a:pt x="280012" y="89952"/>
                      <a:pt x="270235" y="80189"/>
                      <a:pt x="258112" y="80189"/>
                    </a:cubicBezTo>
                    <a:close/>
                    <a:moveTo>
                      <a:pt x="258763" y="0"/>
                    </a:moveTo>
                    <a:cubicBezTo>
                      <a:pt x="401507" y="0"/>
                      <a:pt x="517527" y="115857"/>
                      <a:pt x="517527" y="258400"/>
                    </a:cubicBezTo>
                    <a:cubicBezTo>
                      <a:pt x="517527" y="346009"/>
                      <a:pt x="473726" y="423464"/>
                      <a:pt x="406852" y="470197"/>
                    </a:cubicBezTo>
                    <a:cubicBezTo>
                      <a:pt x="443483" y="484386"/>
                      <a:pt x="463428" y="503652"/>
                      <a:pt x="463428" y="525522"/>
                    </a:cubicBezTo>
                    <a:cubicBezTo>
                      <a:pt x="463428" y="576291"/>
                      <a:pt x="359401" y="603758"/>
                      <a:pt x="261371" y="603758"/>
                    </a:cubicBezTo>
                    <a:cubicBezTo>
                      <a:pt x="163471" y="603758"/>
                      <a:pt x="59314" y="576291"/>
                      <a:pt x="59314" y="525522"/>
                    </a:cubicBezTo>
                    <a:cubicBezTo>
                      <a:pt x="59314" y="504434"/>
                      <a:pt x="78085" y="485688"/>
                      <a:pt x="112631" y="471499"/>
                    </a:cubicBezTo>
                    <a:cubicBezTo>
                      <a:pt x="44713" y="424896"/>
                      <a:pt x="0" y="346790"/>
                      <a:pt x="0" y="258400"/>
                    </a:cubicBezTo>
                    <a:cubicBezTo>
                      <a:pt x="0" y="115857"/>
                      <a:pt x="116020" y="0"/>
                      <a:pt x="25876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</p:sp>
        </p:grpSp>
        <p:sp>
          <p:nvSpPr>
            <p:cNvPr id="37" name="Text Box 79"/>
            <p:cNvSpPr txBox="1">
              <a:spLocks noChangeArrowheads="1"/>
            </p:cNvSpPr>
            <p:nvPr/>
          </p:nvSpPr>
          <p:spPr bwMode="auto">
            <a:xfrm>
              <a:off x="1985931" y="3494650"/>
              <a:ext cx="4838251" cy="6622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kumimoji="1"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套接字相当于一个通道</a:t>
              </a:r>
            </a:p>
          </p:txBody>
        </p:sp>
      </p:grpSp>
      <p:grpSp>
        <p:nvGrpSpPr>
          <p:cNvPr id="136" name="组合 135"/>
          <p:cNvGrpSpPr/>
          <p:nvPr/>
        </p:nvGrpSpPr>
        <p:grpSpPr>
          <a:xfrm>
            <a:off x="7955280" y="2164081"/>
            <a:ext cx="3866996" cy="3657810"/>
            <a:chOff x="4481876" y="2803038"/>
            <a:chExt cx="3411944" cy="2971741"/>
          </a:xfrm>
        </p:grpSpPr>
        <p:sp>
          <p:nvSpPr>
            <p:cNvPr id="128" name="Freeform 5"/>
            <p:cNvSpPr/>
            <p:nvPr/>
          </p:nvSpPr>
          <p:spPr bwMode="auto">
            <a:xfrm>
              <a:off x="5790037" y="4749052"/>
              <a:ext cx="793971" cy="494172"/>
            </a:xfrm>
            <a:custGeom>
              <a:avLst/>
              <a:gdLst>
                <a:gd name="T0" fmla="*/ 1 w 2135"/>
                <a:gd name="T1" fmla="*/ 0 h 1662"/>
                <a:gd name="T2" fmla="*/ 1 w 2135"/>
                <a:gd name="T3" fmla="*/ 0 h 1662"/>
                <a:gd name="T4" fmla="*/ 1 w 2135"/>
                <a:gd name="T5" fmla="*/ 0 h 1662"/>
                <a:gd name="T6" fmla="*/ 1 w 2135"/>
                <a:gd name="T7" fmla="*/ 0 h 1662"/>
                <a:gd name="T8" fmla="*/ 1 w 2135"/>
                <a:gd name="T9" fmla="*/ 0 h 1662"/>
                <a:gd name="T10" fmla="*/ 1 w 2135"/>
                <a:gd name="T11" fmla="*/ 0 h 1662"/>
                <a:gd name="T12" fmla="*/ 1 w 2135"/>
                <a:gd name="T13" fmla="*/ 0 h 1662"/>
                <a:gd name="T14" fmla="*/ 1 w 2135"/>
                <a:gd name="T15" fmla="*/ 0 h 1662"/>
                <a:gd name="T16" fmla="*/ 1 w 2135"/>
                <a:gd name="T17" fmla="*/ 0 h 1662"/>
                <a:gd name="T18" fmla="*/ 1 w 2135"/>
                <a:gd name="T19" fmla="*/ 0 h 1662"/>
                <a:gd name="T20" fmla="*/ 1 w 2135"/>
                <a:gd name="T21" fmla="*/ 0 h 166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135"/>
                <a:gd name="T34" fmla="*/ 0 h 1662"/>
                <a:gd name="T35" fmla="*/ 2135 w 2135"/>
                <a:gd name="T36" fmla="*/ 1662 h 1662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135" h="1662">
                  <a:moveTo>
                    <a:pt x="27" y="652"/>
                  </a:moveTo>
                  <a:cubicBezTo>
                    <a:pt x="14" y="487"/>
                    <a:pt x="0" y="152"/>
                    <a:pt x="105" y="76"/>
                  </a:cubicBezTo>
                  <a:cubicBezTo>
                    <a:pt x="210" y="0"/>
                    <a:pt x="473" y="192"/>
                    <a:pt x="657" y="196"/>
                  </a:cubicBezTo>
                  <a:cubicBezTo>
                    <a:pt x="841" y="200"/>
                    <a:pt x="985" y="65"/>
                    <a:pt x="1209" y="100"/>
                  </a:cubicBezTo>
                  <a:cubicBezTo>
                    <a:pt x="1433" y="135"/>
                    <a:pt x="1867" y="232"/>
                    <a:pt x="2001" y="406"/>
                  </a:cubicBezTo>
                  <a:cubicBezTo>
                    <a:pt x="2135" y="580"/>
                    <a:pt x="2083" y="945"/>
                    <a:pt x="2013" y="1144"/>
                  </a:cubicBezTo>
                  <a:cubicBezTo>
                    <a:pt x="1943" y="1343"/>
                    <a:pt x="1781" y="1538"/>
                    <a:pt x="1581" y="1600"/>
                  </a:cubicBezTo>
                  <a:cubicBezTo>
                    <a:pt x="1381" y="1662"/>
                    <a:pt x="993" y="1571"/>
                    <a:pt x="813" y="1516"/>
                  </a:cubicBezTo>
                  <a:cubicBezTo>
                    <a:pt x="633" y="1461"/>
                    <a:pt x="606" y="1345"/>
                    <a:pt x="501" y="1270"/>
                  </a:cubicBezTo>
                  <a:cubicBezTo>
                    <a:pt x="396" y="1195"/>
                    <a:pt x="262" y="1169"/>
                    <a:pt x="183" y="1066"/>
                  </a:cubicBezTo>
                  <a:cubicBezTo>
                    <a:pt x="104" y="963"/>
                    <a:pt x="25" y="819"/>
                    <a:pt x="27" y="652"/>
                  </a:cubicBezTo>
                  <a:close/>
                </a:path>
              </a:pathLst>
            </a:custGeom>
            <a:solidFill>
              <a:srgbClr val="FCD484"/>
            </a:solidFill>
            <a:ln>
              <a:noFill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109" name="组合 108"/>
            <p:cNvGrpSpPr/>
            <p:nvPr/>
          </p:nvGrpSpPr>
          <p:grpSpPr>
            <a:xfrm>
              <a:off x="4486614" y="3644232"/>
              <a:ext cx="1237866" cy="675572"/>
              <a:chOff x="9668293" y="2348513"/>
              <a:chExt cx="1237866" cy="675572"/>
            </a:xfrm>
          </p:grpSpPr>
          <p:sp>
            <p:nvSpPr>
              <p:cNvPr id="110" name="矩形: 圆角 109"/>
              <p:cNvSpPr/>
              <p:nvPr/>
            </p:nvSpPr>
            <p:spPr>
              <a:xfrm>
                <a:off x="9668293" y="2348513"/>
                <a:ext cx="1226754" cy="675572"/>
              </a:xfrm>
              <a:prstGeom prst="roundRect">
                <a:avLst>
                  <a:gd name="adj" fmla="val 4058"/>
                </a:avLst>
              </a:prstGeom>
              <a:solidFill>
                <a:srgbClr val="FEF6E5"/>
              </a:solidFill>
              <a:ln>
                <a:solidFill>
                  <a:schemeClr val="bg1">
                    <a:lumMod val="65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11" name="Text Box 14"/>
              <p:cNvSpPr txBox="1">
                <a:spLocks noChangeArrowheads="1"/>
              </p:cNvSpPr>
              <p:nvPr/>
            </p:nvSpPr>
            <p:spPr bwMode="auto">
              <a:xfrm>
                <a:off x="9679405" y="2356182"/>
                <a:ext cx="1226754" cy="32936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3465A4"/>
                    </a:solidFill>
                    <a:rou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lIns="74415" tIns="38694" rIns="74415" bIns="38694">
                <a:spAutoFit/>
              </a:bodyPr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1600">
                    <a:solidFill>
                      <a:srgbClr val="000000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1600">
                    <a:solidFill>
                      <a:srgbClr val="000000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1600">
                    <a:solidFill>
                      <a:srgbClr val="000000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1600">
                    <a:solidFill>
                      <a:srgbClr val="000000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1600">
                    <a:solidFill>
                      <a:srgbClr val="000000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5pPr>
                <a:lvl6pPr marL="2514600" indent="-228600" algn="ctr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1600">
                    <a:solidFill>
                      <a:srgbClr val="000000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6pPr>
                <a:lvl7pPr marL="2971800" indent="-228600" algn="ctr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1600">
                    <a:solidFill>
                      <a:srgbClr val="000000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7pPr>
                <a:lvl8pPr marL="3429000" indent="-228600" algn="ctr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1600">
                    <a:solidFill>
                      <a:srgbClr val="000000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8pPr>
                <a:lvl9pPr marL="3886200" indent="-228600" algn="ctr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1600">
                    <a:solidFill>
                      <a:srgbClr val="000000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10000"/>
                  </a:lnSpc>
                  <a:defRPr/>
                </a:pPr>
                <a:r>
                  <a:rPr lang="en-US" altLang="en-US" dirty="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process</a:t>
                </a:r>
              </a:p>
            </p:txBody>
          </p:sp>
        </p:grpSp>
        <p:grpSp>
          <p:nvGrpSpPr>
            <p:cNvPr id="94" name="组合 93"/>
            <p:cNvGrpSpPr/>
            <p:nvPr/>
          </p:nvGrpSpPr>
          <p:grpSpPr>
            <a:xfrm>
              <a:off x="4481876" y="4433140"/>
              <a:ext cx="1226754" cy="1102355"/>
              <a:chOff x="9668293" y="1921729"/>
              <a:chExt cx="1226754" cy="1102355"/>
            </a:xfrm>
          </p:grpSpPr>
          <p:sp>
            <p:nvSpPr>
              <p:cNvPr id="96" name="矩形: 圆角 95"/>
              <p:cNvSpPr/>
              <p:nvPr/>
            </p:nvSpPr>
            <p:spPr>
              <a:xfrm>
                <a:off x="9668293" y="1921729"/>
                <a:ext cx="1226754" cy="1102355"/>
              </a:xfrm>
              <a:prstGeom prst="roundRect">
                <a:avLst>
                  <a:gd name="adj" fmla="val 4058"/>
                </a:avLst>
              </a:prstGeom>
              <a:solidFill>
                <a:srgbClr val="FEF6E5"/>
              </a:solidFill>
              <a:ln>
                <a:solidFill>
                  <a:schemeClr val="bg1">
                    <a:lumMod val="65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97" name="Text Box 14"/>
              <p:cNvSpPr txBox="1">
                <a:spLocks noChangeArrowheads="1"/>
              </p:cNvSpPr>
              <p:nvPr/>
            </p:nvSpPr>
            <p:spPr bwMode="auto">
              <a:xfrm>
                <a:off x="9668293" y="2117509"/>
                <a:ext cx="1226754" cy="87701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3465A4"/>
                    </a:solidFill>
                    <a:rou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lIns="74415" tIns="38694" rIns="74415" bIns="38694">
                <a:spAutoFit/>
              </a:bodyPr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1600">
                    <a:solidFill>
                      <a:srgbClr val="000000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1600">
                    <a:solidFill>
                      <a:srgbClr val="000000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1600">
                    <a:solidFill>
                      <a:srgbClr val="000000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1600">
                    <a:solidFill>
                      <a:srgbClr val="000000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1600">
                    <a:solidFill>
                      <a:srgbClr val="000000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5pPr>
                <a:lvl6pPr marL="2514600" indent="-228600" algn="ctr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1600">
                    <a:solidFill>
                      <a:srgbClr val="000000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6pPr>
                <a:lvl7pPr marL="2971800" indent="-228600" algn="ctr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1600">
                    <a:solidFill>
                      <a:srgbClr val="000000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7pPr>
                <a:lvl8pPr marL="3429000" indent="-228600" algn="ctr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1600">
                    <a:solidFill>
                      <a:srgbClr val="000000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8pPr>
                <a:lvl9pPr marL="3886200" indent="-228600" algn="ctr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1600">
                    <a:solidFill>
                      <a:srgbClr val="000000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10000"/>
                  </a:lnSpc>
                  <a:defRPr/>
                </a:pPr>
                <a:r>
                  <a:rPr lang="en-US" altLang="en-US" dirty="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TCP with</a:t>
                </a:r>
              </a:p>
              <a:p>
                <a:pPr algn="ctr">
                  <a:lnSpc>
                    <a:spcPct val="110000"/>
                  </a:lnSpc>
                  <a:defRPr/>
                </a:pPr>
                <a:r>
                  <a:rPr lang="en-US" altLang="en-US" dirty="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buffers,</a:t>
                </a:r>
              </a:p>
              <a:p>
                <a:pPr algn="ctr">
                  <a:lnSpc>
                    <a:spcPct val="110000"/>
                  </a:lnSpc>
                  <a:defRPr/>
                </a:pPr>
                <a:r>
                  <a:rPr lang="en-US" altLang="en-US" dirty="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variables</a:t>
                </a:r>
              </a:p>
            </p:txBody>
          </p:sp>
        </p:grpSp>
        <p:grpSp>
          <p:nvGrpSpPr>
            <p:cNvPr id="106" name="组合 105"/>
            <p:cNvGrpSpPr/>
            <p:nvPr/>
          </p:nvGrpSpPr>
          <p:grpSpPr>
            <a:xfrm>
              <a:off x="4521362" y="4086644"/>
              <a:ext cx="1147782" cy="470742"/>
              <a:chOff x="612315" y="5231873"/>
              <a:chExt cx="1521387" cy="569340"/>
            </a:xfrm>
          </p:grpSpPr>
          <p:sp>
            <p:nvSpPr>
              <p:cNvPr id="107" name="矩形: 圆角 106"/>
              <p:cNvSpPr/>
              <p:nvPr/>
            </p:nvSpPr>
            <p:spPr>
              <a:xfrm>
                <a:off x="612315" y="5299868"/>
                <a:ext cx="1521387" cy="501345"/>
              </a:xfrm>
              <a:prstGeom prst="roundRect">
                <a:avLst>
                  <a:gd name="adj" fmla="val 7327"/>
                </a:avLst>
              </a:prstGeom>
              <a:solidFill>
                <a:srgbClr val="00B0F0"/>
              </a:solidFill>
              <a:ln>
                <a:solidFill>
                  <a:schemeClr val="bg1"/>
                </a:solidFill>
              </a:ln>
              <a:effectLst>
                <a:innerShdw blurRad="114300">
                  <a:schemeClr val="accent2">
                    <a:lumMod val="20000"/>
                    <a:lumOff val="80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5606" tIns="37802" rIns="75606" bIns="37802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 sz="900"/>
              </a:p>
            </p:txBody>
          </p:sp>
          <p:sp>
            <p:nvSpPr>
              <p:cNvPr id="108" name="Text Box 79"/>
              <p:cNvSpPr txBox="1">
                <a:spLocks noChangeArrowheads="1"/>
              </p:cNvSpPr>
              <p:nvPr/>
            </p:nvSpPr>
            <p:spPr bwMode="auto">
              <a:xfrm>
                <a:off x="822699" y="5231873"/>
                <a:ext cx="1199478" cy="5472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lnSpc>
                    <a:spcPct val="130000"/>
                  </a:lnSpc>
                </a:pPr>
                <a:r>
                  <a:rPr kumimoji="1" lang="en-US" altLang="zh-CN" sz="20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socket</a:t>
                </a:r>
              </a:p>
            </p:txBody>
          </p:sp>
        </p:grpSp>
        <p:cxnSp>
          <p:nvCxnSpPr>
            <p:cNvPr id="3" name="直接箭头连接符 2"/>
            <p:cNvCxnSpPr/>
            <p:nvPr/>
          </p:nvCxnSpPr>
          <p:spPr>
            <a:xfrm>
              <a:off x="5099991" y="4544819"/>
              <a:ext cx="0" cy="204233"/>
            </a:xfrm>
            <a:prstGeom prst="straightConnector1">
              <a:avLst/>
            </a:prstGeom>
            <a:ln w="28575">
              <a:solidFill>
                <a:srgbClr val="009FF6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直接箭头连接符 111"/>
            <p:cNvCxnSpPr/>
            <p:nvPr/>
          </p:nvCxnSpPr>
          <p:spPr>
            <a:xfrm flipV="1">
              <a:off x="5095253" y="3944190"/>
              <a:ext cx="0" cy="214734"/>
            </a:xfrm>
            <a:prstGeom prst="straightConnector1">
              <a:avLst/>
            </a:prstGeom>
            <a:ln w="28575">
              <a:solidFill>
                <a:srgbClr val="009FF6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3" name="组合 112"/>
            <p:cNvGrpSpPr/>
            <p:nvPr/>
          </p:nvGrpSpPr>
          <p:grpSpPr>
            <a:xfrm>
              <a:off x="6655954" y="3658094"/>
              <a:ext cx="1237866" cy="675572"/>
              <a:chOff x="9668293" y="2348513"/>
              <a:chExt cx="1237866" cy="675572"/>
            </a:xfrm>
          </p:grpSpPr>
          <p:sp>
            <p:nvSpPr>
              <p:cNvPr id="114" name="矩形: 圆角 113"/>
              <p:cNvSpPr/>
              <p:nvPr/>
            </p:nvSpPr>
            <p:spPr>
              <a:xfrm>
                <a:off x="9668293" y="2348513"/>
                <a:ext cx="1226754" cy="675572"/>
              </a:xfrm>
              <a:prstGeom prst="roundRect">
                <a:avLst>
                  <a:gd name="adj" fmla="val 4058"/>
                </a:avLst>
              </a:prstGeom>
              <a:solidFill>
                <a:srgbClr val="FEF6E5"/>
              </a:solidFill>
              <a:ln>
                <a:solidFill>
                  <a:schemeClr val="bg1">
                    <a:lumMod val="65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15" name="Text Box 14"/>
              <p:cNvSpPr txBox="1">
                <a:spLocks noChangeArrowheads="1"/>
              </p:cNvSpPr>
              <p:nvPr/>
            </p:nvSpPr>
            <p:spPr bwMode="auto">
              <a:xfrm>
                <a:off x="9679405" y="2356182"/>
                <a:ext cx="1226754" cy="32936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3465A4"/>
                    </a:solidFill>
                    <a:rou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lIns="74415" tIns="38694" rIns="74415" bIns="38694">
                <a:spAutoFit/>
              </a:bodyPr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1600">
                    <a:solidFill>
                      <a:srgbClr val="000000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1600">
                    <a:solidFill>
                      <a:srgbClr val="000000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1600">
                    <a:solidFill>
                      <a:srgbClr val="000000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1600">
                    <a:solidFill>
                      <a:srgbClr val="000000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1600">
                    <a:solidFill>
                      <a:srgbClr val="000000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5pPr>
                <a:lvl6pPr marL="2514600" indent="-228600" algn="ctr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1600">
                    <a:solidFill>
                      <a:srgbClr val="000000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6pPr>
                <a:lvl7pPr marL="2971800" indent="-228600" algn="ctr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1600">
                    <a:solidFill>
                      <a:srgbClr val="000000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7pPr>
                <a:lvl8pPr marL="3429000" indent="-228600" algn="ctr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1600">
                    <a:solidFill>
                      <a:srgbClr val="000000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8pPr>
                <a:lvl9pPr marL="3886200" indent="-228600" algn="ctr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1600">
                    <a:solidFill>
                      <a:srgbClr val="000000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10000"/>
                  </a:lnSpc>
                  <a:defRPr/>
                </a:pPr>
                <a:r>
                  <a:rPr lang="en-US" altLang="en-US" dirty="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process</a:t>
                </a:r>
              </a:p>
            </p:txBody>
          </p:sp>
        </p:grpSp>
        <p:grpSp>
          <p:nvGrpSpPr>
            <p:cNvPr id="116" name="组合 115"/>
            <p:cNvGrpSpPr/>
            <p:nvPr/>
          </p:nvGrpSpPr>
          <p:grpSpPr>
            <a:xfrm>
              <a:off x="6651216" y="4447002"/>
              <a:ext cx="1226754" cy="1102355"/>
              <a:chOff x="9668293" y="1921729"/>
              <a:chExt cx="1226754" cy="1102355"/>
            </a:xfrm>
          </p:grpSpPr>
          <p:sp>
            <p:nvSpPr>
              <p:cNvPr id="117" name="矩形: 圆角 116"/>
              <p:cNvSpPr/>
              <p:nvPr/>
            </p:nvSpPr>
            <p:spPr>
              <a:xfrm>
                <a:off x="9668293" y="1921729"/>
                <a:ext cx="1226754" cy="1102355"/>
              </a:xfrm>
              <a:prstGeom prst="roundRect">
                <a:avLst>
                  <a:gd name="adj" fmla="val 4058"/>
                </a:avLst>
              </a:prstGeom>
              <a:solidFill>
                <a:srgbClr val="FEF6E5"/>
              </a:solidFill>
              <a:ln>
                <a:solidFill>
                  <a:schemeClr val="bg1">
                    <a:lumMod val="65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18" name="Text Box 14"/>
              <p:cNvSpPr txBox="1">
                <a:spLocks noChangeArrowheads="1"/>
              </p:cNvSpPr>
              <p:nvPr/>
            </p:nvSpPr>
            <p:spPr bwMode="auto">
              <a:xfrm>
                <a:off x="9668293" y="2117509"/>
                <a:ext cx="1226754" cy="87701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3465A4"/>
                    </a:solidFill>
                    <a:rou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lIns="74415" tIns="38694" rIns="74415" bIns="38694">
                <a:spAutoFit/>
              </a:bodyPr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1600">
                    <a:solidFill>
                      <a:srgbClr val="000000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1600">
                    <a:solidFill>
                      <a:srgbClr val="000000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1600">
                    <a:solidFill>
                      <a:srgbClr val="000000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1600">
                    <a:solidFill>
                      <a:srgbClr val="000000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1600">
                    <a:solidFill>
                      <a:srgbClr val="000000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5pPr>
                <a:lvl6pPr marL="2514600" indent="-228600" algn="ctr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1600">
                    <a:solidFill>
                      <a:srgbClr val="000000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6pPr>
                <a:lvl7pPr marL="2971800" indent="-228600" algn="ctr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1600">
                    <a:solidFill>
                      <a:srgbClr val="000000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7pPr>
                <a:lvl8pPr marL="3429000" indent="-228600" algn="ctr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1600">
                    <a:solidFill>
                      <a:srgbClr val="000000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8pPr>
                <a:lvl9pPr marL="3886200" indent="-228600" algn="ctr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1600">
                    <a:solidFill>
                      <a:srgbClr val="000000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10000"/>
                  </a:lnSpc>
                  <a:defRPr/>
                </a:pPr>
                <a:r>
                  <a:rPr lang="en-US" altLang="en-US" dirty="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TCP with</a:t>
                </a:r>
              </a:p>
              <a:p>
                <a:pPr algn="ctr">
                  <a:lnSpc>
                    <a:spcPct val="110000"/>
                  </a:lnSpc>
                  <a:defRPr/>
                </a:pPr>
                <a:r>
                  <a:rPr lang="en-US" altLang="en-US" dirty="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buffers,</a:t>
                </a:r>
              </a:p>
              <a:p>
                <a:pPr algn="ctr">
                  <a:lnSpc>
                    <a:spcPct val="110000"/>
                  </a:lnSpc>
                  <a:defRPr/>
                </a:pPr>
                <a:r>
                  <a:rPr lang="en-US" altLang="en-US" dirty="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variables</a:t>
                </a:r>
              </a:p>
            </p:txBody>
          </p:sp>
        </p:grpSp>
        <p:grpSp>
          <p:nvGrpSpPr>
            <p:cNvPr id="119" name="组合 118"/>
            <p:cNvGrpSpPr/>
            <p:nvPr/>
          </p:nvGrpSpPr>
          <p:grpSpPr>
            <a:xfrm>
              <a:off x="6690702" y="4100506"/>
              <a:ext cx="1147782" cy="470742"/>
              <a:chOff x="612315" y="5231873"/>
              <a:chExt cx="1521387" cy="569340"/>
            </a:xfrm>
          </p:grpSpPr>
          <p:sp>
            <p:nvSpPr>
              <p:cNvPr id="120" name="矩形: 圆角 119"/>
              <p:cNvSpPr/>
              <p:nvPr/>
            </p:nvSpPr>
            <p:spPr>
              <a:xfrm>
                <a:off x="612315" y="5299868"/>
                <a:ext cx="1521387" cy="501345"/>
              </a:xfrm>
              <a:prstGeom prst="roundRect">
                <a:avLst>
                  <a:gd name="adj" fmla="val 7327"/>
                </a:avLst>
              </a:prstGeom>
              <a:solidFill>
                <a:srgbClr val="00B0F0"/>
              </a:solidFill>
              <a:ln>
                <a:solidFill>
                  <a:schemeClr val="bg1"/>
                </a:solidFill>
              </a:ln>
              <a:effectLst>
                <a:innerShdw blurRad="114300">
                  <a:schemeClr val="accent2">
                    <a:lumMod val="20000"/>
                    <a:lumOff val="80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5606" tIns="37802" rIns="75606" bIns="37802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 sz="900"/>
              </a:p>
            </p:txBody>
          </p:sp>
          <p:sp>
            <p:nvSpPr>
              <p:cNvPr id="121" name="Text Box 79"/>
              <p:cNvSpPr txBox="1">
                <a:spLocks noChangeArrowheads="1"/>
              </p:cNvSpPr>
              <p:nvPr/>
            </p:nvSpPr>
            <p:spPr bwMode="auto">
              <a:xfrm>
                <a:off x="822699" y="5231873"/>
                <a:ext cx="1199478" cy="5472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lnSpc>
                    <a:spcPct val="130000"/>
                  </a:lnSpc>
                </a:pPr>
                <a:r>
                  <a:rPr kumimoji="1" lang="en-US" altLang="zh-CN" sz="20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socket</a:t>
                </a:r>
              </a:p>
            </p:txBody>
          </p:sp>
        </p:grpSp>
        <p:cxnSp>
          <p:nvCxnSpPr>
            <p:cNvPr id="122" name="直接箭头连接符 121"/>
            <p:cNvCxnSpPr/>
            <p:nvPr/>
          </p:nvCxnSpPr>
          <p:spPr>
            <a:xfrm>
              <a:off x="7269331" y="4558681"/>
              <a:ext cx="0" cy="204233"/>
            </a:xfrm>
            <a:prstGeom prst="straightConnector1">
              <a:avLst/>
            </a:prstGeom>
            <a:ln w="28575">
              <a:solidFill>
                <a:srgbClr val="009FF6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直接箭头连接符 122"/>
            <p:cNvCxnSpPr/>
            <p:nvPr/>
          </p:nvCxnSpPr>
          <p:spPr>
            <a:xfrm flipV="1">
              <a:off x="7264593" y="3958052"/>
              <a:ext cx="0" cy="214734"/>
            </a:xfrm>
            <a:prstGeom prst="straightConnector1">
              <a:avLst/>
            </a:prstGeom>
            <a:ln w="28575">
              <a:solidFill>
                <a:srgbClr val="009FF6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/>
          </p:nvCxnSpPr>
          <p:spPr>
            <a:xfrm>
              <a:off x="5684994" y="5030238"/>
              <a:ext cx="982072" cy="0"/>
            </a:xfrm>
            <a:prstGeom prst="line">
              <a:avLst/>
            </a:prstGeom>
            <a:ln w="28575">
              <a:solidFill>
                <a:srgbClr val="009FF6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24" name="图片 12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17966" y="3135374"/>
              <a:ext cx="650586" cy="650586"/>
            </a:xfrm>
            <a:prstGeom prst="rect">
              <a:avLst/>
            </a:prstGeom>
          </p:spPr>
        </p:pic>
        <p:pic>
          <p:nvPicPr>
            <p:cNvPr id="125" name="图片 12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06571" y="3167913"/>
              <a:ext cx="650586" cy="650586"/>
            </a:xfrm>
            <a:prstGeom prst="rect">
              <a:avLst/>
            </a:prstGeom>
          </p:spPr>
        </p:pic>
        <p:sp>
          <p:nvSpPr>
            <p:cNvPr id="126" name="Text Box 14"/>
            <p:cNvSpPr txBox="1">
              <a:spLocks noChangeArrowheads="1"/>
            </p:cNvSpPr>
            <p:nvPr/>
          </p:nvSpPr>
          <p:spPr bwMode="auto">
            <a:xfrm>
              <a:off x="4723010" y="2803038"/>
              <a:ext cx="840498" cy="5213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3465A4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74415" tIns="38694" rIns="74415" bIns="38694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600">
                  <a:solidFill>
                    <a:srgbClr val="000000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600">
                  <a:solidFill>
                    <a:srgbClr val="000000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600">
                  <a:solidFill>
                    <a:srgbClr val="000000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600">
                  <a:solidFill>
                    <a:srgbClr val="000000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600">
                  <a:solidFill>
                    <a:srgbClr val="000000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algn="ctr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600">
                  <a:solidFill>
                    <a:srgbClr val="000000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algn="ctr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600">
                  <a:solidFill>
                    <a:srgbClr val="000000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algn="ctr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600">
                  <a:solidFill>
                    <a:srgbClr val="000000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algn="ctr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600">
                  <a:solidFill>
                    <a:srgbClr val="000000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90000"/>
                </a:lnSpc>
                <a:defRPr/>
              </a:pPr>
              <a:r>
                <a:rPr lang="en-US" altLang="en-US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host or</a:t>
              </a:r>
            </a:p>
            <a:p>
              <a:pPr algn="ctr">
                <a:lnSpc>
                  <a:spcPct val="90000"/>
                </a:lnSpc>
                <a:defRPr/>
              </a:pPr>
              <a:r>
                <a:rPr lang="en-US" altLang="en-US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server</a:t>
              </a:r>
            </a:p>
          </p:txBody>
        </p:sp>
        <p:sp>
          <p:nvSpPr>
            <p:cNvPr id="127" name="Text Box 14"/>
            <p:cNvSpPr txBox="1">
              <a:spLocks noChangeArrowheads="1"/>
            </p:cNvSpPr>
            <p:nvPr/>
          </p:nvSpPr>
          <p:spPr bwMode="auto">
            <a:xfrm>
              <a:off x="6798508" y="2830168"/>
              <a:ext cx="840498" cy="5213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3465A4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74415" tIns="38694" rIns="74415" bIns="38694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600">
                  <a:solidFill>
                    <a:srgbClr val="000000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600">
                  <a:solidFill>
                    <a:srgbClr val="000000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600">
                  <a:solidFill>
                    <a:srgbClr val="000000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600">
                  <a:solidFill>
                    <a:srgbClr val="000000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600">
                  <a:solidFill>
                    <a:srgbClr val="000000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algn="ctr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600">
                  <a:solidFill>
                    <a:srgbClr val="000000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algn="ctr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600">
                  <a:solidFill>
                    <a:srgbClr val="000000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algn="ctr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600">
                  <a:solidFill>
                    <a:srgbClr val="000000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algn="ctr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600">
                  <a:solidFill>
                    <a:srgbClr val="000000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90000"/>
                </a:lnSpc>
                <a:defRPr/>
              </a:pPr>
              <a:r>
                <a:rPr lang="en-US" altLang="en-US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host or</a:t>
              </a:r>
            </a:p>
            <a:p>
              <a:pPr algn="ctr">
                <a:lnSpc>
                  <a:spcPct val="90000"/>
                </a:lnSpc>
                <a:defRPr/>
              </a:pPr>
              <a:r>
                <a:rPr lang="en-US" altLang="en-US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server</a:t>
              </a:r>
            </a:p>
          </p:txBody>
        </p:sp>
        <p:sp>
          <p:nvSpPr>
            <p:cNvPr id="130" name="Text Box 32"/>
            <p:cNvSpPr txBox="1">
              <a:spLocks noChangeArrowheads="1"/>
            </p:cNvSpPr>
            <p:nvPr/>
          </p:nvSpPr>
          <p:spPr bwMode="auto">
            <a:xfrm>
              <a:off x="5818324" y="4737466"/>
              <a:ext cx="742511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Internet</a:t>
              </a:r>
            </a:p>
          </p:txBody>
        </p:sp>
        <p:cxnSp>
          <p:nvCxnSpPr>
            <p:cNvPr id="131" name="直接箭头连接符 130"/>
            <p:cNvCxnSpPr/>
            <p:nvPr/>
          </p:nvCxnSpPr>
          <p:spPr>
            <a:xfrm flipH="1" flipV="1">
              <a:off x="5304993" y="5557276"/>
              <a:ext cx="258515" cy="217503"/>
            </a:xfrm>
            <a:prstGeom prst="straightConnector1">
              <a:avLst/>
            </a:prstGeom>
            <a:ln w="28575">
              <a:solidFill>
                <a:schemeClr val="accent2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5" name="组合 134"/>
            <p:cNvGrpSpPr/>
            <p:nvPr/>
          </p:nvGrpSpPr>
          <p:grpSpPr>
            <a:xfrm>
              <a:off x="5551285" y="3002264"/>
              <a:ext cx="1228987" cy="649637"/>
              <a:chOff x="5551285" y="3002264"/>
              <a:chExt cx="1228987" cy="649637"/>
            </a:xfrm>
          </p:grpSpPr>
          <p:cxnSp>
            <p:nvCxnSpPr>
              <p:cNvPr id="132" name="直接箭头连接符 131"/>
              <p:cNvCxnSpPr/>
              <p:nvPr/>
            </p:nvCxnSpPr>
            <p:spPr>
              <a:xfrm flipH="1">
                <a:off x="5551285" y="3460667"/>
                <a:ext cx="208630" cy="191234"/>
              </a:xfrm>
              <a:prstGeom prst="straightConnector1">
                <a:avLst/>
              </a:prstGeom>
              <a:ln w="28575">
                <a:solidFill>
                  <a:schemeClr val="accent2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3" name="Text Box 14"/>
              <p:cNvSpPr txBox="1">
                <a:spLocks noChangeArrowheads="1"/>
              </p:cNvSpPr>
              <p:nvPr/>
            </p:nvSpPr>
            <p:spPr bwMode="auto">
              <a:xfrm>
                <a:off x="5581602" y="3002264"/>
                <a:ext cx="1198670" cy="46594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3465A4"/>
                    </a:solidFill>
                    <a:rou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lIns="74415" tIns="38694" rIns="74415" bIns="38694">
                <a:spAutoFit/>
              </a:bodyPr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1600">
                    <a:solidFill>
                      <a:srgbClr val="000000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1600">
                    <a:solidFill>
                      <a:srgbClr val="000000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1600">
                    <a:solidFill>
                      <a:srgbClr val="000000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1600">
                    <a:solidFill>
                      <a:srgbClr val="000000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1600">
                    <a:solidFill>
                      <a:srgbClr val="000000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5pPr>
                <a:lvl6pPr marL="2514600" indent="-228600" algn="ctr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1600">
                    <a:solidFill>
                      <a:srgbClr val="000000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6pPr>
                <a:lvl7pPr marL="2971800" indent="-228600" algn="ctr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1600">
                    <a:solidFill>
                      <a:srgbClr val="000000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7pPr>
                <a:lvl8pPr marL="3429000" indent="-228600" algn="ctr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1600">
                    <a:solidFill>
                      <a:srgbClr val="000000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8pPr>
                <a:lvl9pPr marL="3886200" indent="-228600" algn="ctr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1600">
                    <a:solidFill>
                      <a:srgbClr val="000000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90000"/>
                  </a:lnSpc>
                  <a:defRPr/>
                </a:pPr>
                <a:r>
                  <a:rPr lang="en-US" altLang="en-US" sz="1400" dirty="0">
                    <a:solidFill>
                      <a:schemeClr val="accent2"/>
                    </a:solidFill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controlled by</a:t>
                </a:r>
              </a:p>
              <a:p>
                <a:pPr algn="ctr">
                  <a:lnSpc>
                    <a:spcPct val="90000"/>
                  </a:lnSpc>
                  <a:defRPr/>
                </a:pPr>
                <a:r>
                  <a:rPr lang="en-US" altLang="en-US" sz="1400" dirty="0">
                    <a:solidFill>
                      <a:schemeClr val="accent2"/>
                    </a:solidFill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app developer</a:t>
                </a:r>
              </a:p>
            </p:txBody>
          </p:sp>
        </p:grpSp>
      </p:grpSp>
      <p:grpSp>
        <p:nvGrpSpPr>
          <p:cNvPr id="137" name="组合 136"/>
          <p:cNvGrpSpPr/>
          <p:nvPr/>
        </p:nvGrpSpPr>
        <p:grpSpPr>
          <a:xfrm>
            <a:off x="813385" y="3260292"/>
            <a:ext cx="5748671" cy="1198165"/>
            <a:chOff x="4650628" y="2375498"/>
            <a:chExt cx="6973900" cy="1365145"/>
          </a:xfrm>
        </p:grpSpPr>
        <p:sp>
          <p:nvSpPr>
            <p:cNvPr id="138" name="矩形: 圆角 137"/>
            <p:cNvSpPr/>
            <p:nvPr/>
          </p:nvSpPr>
          <p:spPr>
            <a:xfrm>
              <a:off x="4650628" y="2375498"/>
              <a:ext cx="6973900" cy="1365145"/>
            </a:xfrm>
            <a:prstGeom prst="roundRect">
              <a:avLst>
                <a:gd name="adj" fmla="val 12368"/>
              </a:avLst>
            </a:prstGeom>
            <a:solidFill>
              <a:srgbClr val="FEF6E5"/>
            </a:solidFill>
            <a:ln w="19050">
              <a:solidFill>
                <a:srgbClr val="FDECC7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67497" tIns="33748" rIns="67497" bIns="33748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120000"/>
                </a:lnSpc>
              </a:pPr>
              <a:endParaRPr lang="zh-CN" altLang="en-US" sz="900"/>
            </a:p>
          </p:txBody>
        </p:sp>
        <p:sp>
          <p:nvSpPr>
            <p:cNvPr id="139" name="文本框 138"/>
            <p:cNvSpPr txBox="1"/>
            <p:nvPr/>
          </p:nvSpPr>
          <p:spPr>
            <a:xfrm>
              <a:off x="4807401" y="2790316"/>
              <a:ext cx="6017153" cy="6444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8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发送进程将报文交给套接字。</a:t>
              </a:r>
            </a:p>
          </p:txBody>
        </p:sp>
      </p:grpSp>
      <p:grpSp>
        <p:nvGrpSpPr>
          <p:cNvPr id="140" name="组合 139"/>
          <p:cNvGrpSpPr/>
          <p:nvPr/>
        </p:nvGrpSpPr>
        <p:grpSpPr>
          <a:xfrm>
            <a:off x="837021" y="4615948"/>
            <a:ext cx="7463617" cy="1198163"/>
            <a:chOff x="4664803" y="2402855"/>
            <a:chExt cx="7169249" cy="1365145"/>
          </a:xfrm>
        </p:grpSpPr>
        <p:sp>
          <p:nvSpPr>
            <p:cNvPr id="141" name="矩形: 圆角 140"/>
            <p:cNvSpPr/>
            <p:nvPr/>
          </p:nvSpPr>
          <p:spPr>
            <a:xfrm>
              <a:off x="4664803" y="2402855"/>
              <a:ext cx="6973900" cy="1365145"/>
            </a:xfrm>
            <a:prstGeom prst="roundRect">
              <a:avLst>
                <a:gd name="adj" fmla="val 12368"/>
              </a:avLst>
            </a:prstGeom>
            <a:solidFill>
              <a:srgbClr val="FEF6E5"/>
            </a:solidFill>
            <a:ln w="19050">
              <a:solidFill>
                <a:srgbClr val="FDECC7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67497" tIns="33748" rIns="67497" bIns="33748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120000"/>
                </a:lnSpc>
              </a:pPr>
              <a:endParaRPr lang="zh-CN" altLang="en-US" sz="900"/>
            </a:p>
          </p:txBody>
        </p:sp>
        <p:sp>
          <p:nvSpPr>
            <p:cNvPr id="142" name="文本框 141"/>
            <p:cNvSpPr txBox="1"/>
            <p:nvPr/>
          </p:nvSpPr>
          <p:spPr>
            <a:xfrm>
              <a:off x="4767448" y="2723889"/>
              <a:ext cx="7066604" cy="6444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8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套接字将这些报文传输到接收进程的套接字。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DC81CE45-0818-449B-9709-0C46889AF2C9}"/>
              </a:ext>
            </a:extLst>
          </p:cNvPr>
          <p:cNvSpPr txBox="1"/>
          <p:nvPr/>
        </p:nvSpPr>
        <p:spPr>
          <a:xfrm>
            <a:off x="1270264" y="1911951"/>
            <a:ext cx="9337699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009FF6"/>
              </a:buClr>
              <a:buFont typeface="Wingdings" panose="05000000000000000000" pitchFamily="2" charset="2"/>
              <a:buChar char="p"/>
            </a:pP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应用层协议原理</a:t>
            </a:r>
          </a:p>
          <a:p>
            <a:pPr marL="342900" indent="-342900">
              <a:lnSpc>
                <a:spcPct val="150000"/>
              </a:lnSpc>
              <a:buClr>
                <a:srgbClr val="009FF6"/>
              </a:buClr>
              <a:buFont typeface="Wingdings" panose="05000000000000000000" pitchFamily="2" charset="2"/>
              <a:buChar char="p"/>
            </a:pPr>
            <a:r>
              <a:rPr kumimoji="1" lang="en-US" altLang="zh-CN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Web</a:t>
            </a: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和</a:t>
            </a:r>
            <a:r>
              <a:rPr kumimoji="1" lang="en-US" altLang="zh-CN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HTTP</a:t>
            </a:r>
          </a:p>
          <a:p>
            <a:pPr marL="342900" indent="-342900">
              <a:lnSpc>
                <a:spcPct val="150000"/>
              </a:lnSpc>
              <a:buClr>
                <a:srgbClr val="009FF6"/>
              </a:buClr>
              <a:buFont typeface="Wingdings" panose="05000000000000000000" pitchFamily="2" charset="2"/>
              <a:buChar char="p"/>
            </a:pP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因特网中的</a:t>
            </a:r>
            <a:r>
              <a:rPr kumimoji="1" lang="zh-CN" altLang="en-US" sz="2400" dirty="0" smtClean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电子邮件</a:t>
            </a:r>
            <a:endParaRPr kumimoji="1" lang="zh-CN" altLang="en-US" sz="2400" dirty="0"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Clr>
                <a:srgbClr val="009FF6"/>
              </a:buClr>
              <a:buFont typeface="Wingdings" panose="05000000000000000000" pitchFamily="2" charset="2"/>
              <a:buChar char="p"/>
            </a:pPr>
            <a:r>
              <a:rPr kumimoji="1" lang="en-US" altLang="zh-CN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DNS</a:t>
            </a: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：因特网的目录</a:t>
            </a:r>
            <a:r>
              <a:rPr kumimoji="1" lang="zh-CN" altLang="en-US" sz="2400" dirty="0" smtClean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服务</a:t>
            </a:r>
            <a:endParaRPr kumimoji="1" lang="zh-CN" altLang="en-US" sz="2400" dirty="0"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Clr>
                <a:srgbClr val="009FF6"/>
              </a:buClr>
              <a:buFont typeface="Wingdings" panose="05000000000000000000" pitchFamily="2" charset="2"/>
              <a:buChar char="p"/>
            </a:pPr>
            <a:r>
              <a:rPr kumimoji="1" lang="en-US" altLang="zh-CN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P2P</a:t>
            </a: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文件</a:t>
            </a:r>
            <a:r>
              <a:rPr kumimoji="1" lang="zh-CN" altLang="en-US" sz="2400" dirty="0" smtClean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分发</a:t>
            </a:r>
            <a:endParaRPr kumimoji="1" lang="zh-CN" altLang="en-US" sz="2400" dirty="0"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91E056BE-9AEC-43C4-8A52-735B9670DA18}"/>
              </a:ext>
            </a:extLst>
          </p:cNvPr>
          <p:cNvGrpSpPr/>
          <p:nvPr/>
        </p:nvGrpSpPr>
        <p:grpSpPr>
          <a:xfrm>
            <a:off x="3821408" y="736971"/>
            <a:ext cx="3952872" cy="792886"/>
            <a:chOff x="1638299" y="2533650"/>
            <a:chExt cx="7301525" cy="822836"/>
          </a:xfrm>
        </p:grpSpPr>
        <p:sp>
          <p:nvSpPr>
            <p:cNvPr id="8" name="矩形: 圆角 53">
              <a:extLst>
                <a:ext uri="{FF2B5EF4-FFF2-40B4-BE49-F238E27FC236}">
                  <a16:creationId xmlns:a16="http://schemas.microsoft.com/office/drawing/2014/main" id="{28C65F84-5252-49BB-B60C-525623ADD453}"/>
                </a:ext>
              </a:extLst>
            </p:cNvPr>
            <p:cNvSpPr/>
            <p:nvPr/>
          </p:nvSpPr>
          <p:spPr>
            <a:xfrm>
              <a:off x="1638299" y="2533650"/>
              <a:ext cx="7301525" cy="822836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FEF1D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25E05322-C9C3-46F4-A720-75FE1259ACB8}"/>
                </a:ext>
              </a:extLst>
            </p:cNvPr>
            <p:cNvSpPr txBox="1"/>
            <p:nvPr/>
          </p:nvSpPr>
          <p:spPr>
            <a:xfrm>
              <a:off x="1731116" y="2653059"/>
              <a:ext cx="6987292" cy="6068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200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目          录</a:t>
              </a:r>
            </a:p>
          </p:txBody>
        </p:sp>
        <p:sp>
          <p:nvSpPr>
            <p:cNvPr id="10" name="矩形: 圆角 55">
              <a:extLst>
                <a:ext uri="{FF2B5EF4-FFF2-40B4-BE49-F238E27FC236}">
                  <a16:creationId xmlns:a16="http://schemas.microsoft.com/office/drawing/2014/main" id="{E74827F5-201C-4D94-9BD7-59FD546DCFC0}"/>
                </a:ext>
              </a:extLst>
            </p:cNvPr>
            <p:cNvSpPr/>
            <p:nvPr/>
          </p:nvSpPr>
          <p:spPr>
            <a:xfrm>
              <a:off x="1724818" y="2603031"/>
              <a:ext cx="7121343" cy="678474"/>
            </a:xfrm>
            <a:prstGeom prst="roundRect">
              <a:avLst/>
            </a:prstGeom>
            <a:noFill/>
            <a:ln>
              <a:gradFill>
                <a:gsLst>
                  <a:gs pos="0">
                    <a:srgbClr val="00A3F8"/>
                  </a:gs>
                  <a:gs pos="100000">
                    <a:srgbClr val="8296EF"/>
                  </a:gs>
                </a:gsLst>
                <a:lin ang="5400000" scaled="1"/>
              </a:gra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D8684715-1389-4CD0-8935-D99D763B9B59}"/>
              </a:ext>
            </a:extLst>
          </p:cNvPr>
          <p:cNvGrpSpPr/>
          <p:nvPr/>
        </p:nvGrpSpPr>
        <p:grpSpPr>
          <a:xfrm>
            <a:off x="2818456" y="451855"/>
            <a:ext cx="1241446" cy="1166374"/>
            <a:chOff x="787397" y="1578243"/>
            <a:chExt cx="1679793" cy="1536555"/>
          </a:xfrm>
        </p:grpSpPr>
        <p:sp>
          <p:nvSpPr>
            <p:cNvPr id="14" name="Oval 6">
              <a:extLst>
                <a:ext uri="{FF2B5EF4-FFF2-40B4-BE49-F238E27FC236}">
                  <a16:creationId xmlns:a16="http://schemas.microsoft.com/office/drawing/2014/main" id="{7CF51212-945C-4A6B-A249-DF7EDFE2EC7E}"/>
                </a:ext>
              </a:extLst>
            </p:cNvPr>
            <p:cNvSpPr/>
            <p:nvPr/>
          </p:nvSpPr>
          <p:spPr>
            <a:xfrm>
              <a:off x="934434" y="1608992"/>
              <a:ext cx="1532756" cy="1505806"/>
            </a:xfrm>
            <a:prstGeom prst="ellipse">
              <a:avLst/>
            </a:prstGeom>
            <a:solidFill>
              <a:schemeClr val="bg1"/>
            </a:solidFill>
            <a:ln>
              <a:gradFill>
                <a:gsLst>
                  <a:gs pos="0">
                    <a:srgbClr val="2E95D1"/>
                  </a:gs>
                  <a:gs pos="100000">
                    <a:srgbClr val="1F25A0"/>
                  </a:gs>
                </a:gsLst>
                <a:lin ang="5400000" scaled="1"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zh-CN" alt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Narkisim" panose="020E0502050101010101" pitchFamily="34" charset="-79"/>
              </a:endParaRPr>
            </a:p>
          </p:txBody>
        </p:sp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7D8F9087-D3B6-47A6-837D-CB7FB25FA0A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16607"/>
            <a:stretch/>
          </p:blipFill>
          <p:spPr>
            <a:xfrm>
              <a:off x="787397" y="1578243"/>
              <a:ext cx="1602532" cy="1404482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291667" y="0"/>
            <a:ext cx="3902962" cy="1455615"/>
            <a:chOff x="551030" y="-368704"/>
            <a:chExt cx="3902962" cy="1455615"/>
          </a:xfrm>
        </p:grpSpPr>
        <p:grpSp>
          <p:nvGrpSpPr>
            <p:cNvPr id="12" name="组合 11"/>
            <p:cNvGrpSpPr/>
            <p:nvPr/>
          </p:nvGrpSpPr>
          <p:grpSpPr>
            <a:xfrm>
              <a:off x="1201631" y="303926"/>
              <a:ext cx="3252361" cy="782985"/>
              <a:chOff x="1839058" y="967770"/>
              <a:chExt cx="3252361" cy="782985"/>
            </a:xfrm>
          </p:grpSpPr>
          <p:sp>
            <p:nvSpPr>
              <p:cNvPr id="14" name="矩形: 圆角 13"/>
              <p:cNvSpPr/>
              <p:nvPr/>
            </p:nvSpPr>
            <p:spPr>
              <a:xfrm>
                <a:off x="1839058" y="967770"/>
                <a:ext cx="3252361" cy="782985"/>
              </a:xfrm>
              <a:prstGeom prst="roundRect">
                <a:avLst>
                  <a:gd name="adj" fmla="val 50000"/>
                </a:avLst>
              </a:prstGeom>
              <a:solidFill>
                <a:srgbClr val="009FF6"/>
              </a:solidFill>
              <a:ln>
                <a:solidFill>
                  <a:schemeClr val="bg1"/>
                </a:solidFill>
              </a:ln>
              <a:effectLst>
                <a:outerShdw blurRad="63500" sx="101000" sy="101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solidFill>
                    <a:srgbClr val="00A3F8"/>
                  </a:solidFill>
                </a:endParaRPr>
              </a:p>
            </p:txBody>
          </p:sp>
          <p:sp>
            <p:nvSpPr>
              <p:cNvPr id="15" name="文本框 14"/>
              <p:cNvSpPr txBox="1"/>
              <p:nvPr/>
            </p:nvSpPr>
            <p:spPr>
              <a:xfrm>
                <a:off x="2633688" y="1079865"/>
                <a:ext cx="2457731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3200" b="1" dirty="0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还有</a:t>
                </a:r>
                <a:r>
                  <a:rPr lang="en-US" altLang="zh-CN" sz="3200" b="1" dirty="0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……</a:t>
                </a:r>
                <a:endParaRPr lang="zh-CN" altLang="en-US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造字工房朗倩（非商用）细体" pitchFamily="50" charset="-122"/>
                  <a:ea typeface="造字工房朗倩（非商用）细体" pitchFamily="50" charset="-122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111"/>
            <a:stretch>
              <a:fillRect/>
            </a:stretch>
          </p:blipFill>
          <p:spPr>
            <a:xfrm>
              <a:off x="551030" y="-368704"/>
              <a:ext cx="1607162" cy="1428589"/>
            </a:xfrm>
            <a:prstGeom prst="rect">
              <a:avLst/>
            </a:prstGeom>
          </p:spPr>
        </p:pic>
      </p:grpSp>
      <p:grpSp>
        <p:nvGrpSpPr>
          <p:cNvPr id="67" name="组合 66"/>
          <p:cNvGrpSpPr/>
          <p:nvPr/>
        </p:nvGrpSpPr>
        <p:grpSpPr>
          <a:xfrm>
            <a:off x="2085709" y="2006709"/>
            <a:ext cx="3336376" cy="549121"/>
            <a:chOff x="954099" y="4444876"/>
            <a:chExt cx="3336376" cy="549121"/>
          </a:xfrm>
        </p:grpSpPr>
        <p:grpSp>
          <p:nvGrpSpPr>
            <p:cNvPr id="68" name="组合 67"/>
            <p:cNvGrpSpPr/>
            <p:nvPr/>
          </p:nvGrpSpPr>
          <p:grpSpPr>
            <a:xfrm>
              <a:off x="954099" y="4444876"/>
              <a:ext cx="529471" cy="523220"/>
              <a:chOff x="737414" y="3164436"/>
              <a:chExt cx="1923001" cy="1900298"/>
            </a:xfrm>
          </p:grpSpPr>
          <p:sp>
            <p:nvSpPr>
              <p:cNvPr id="70" name="椭圆 69"/>
              <p:cNvSpPr/>
              <p:nvPr/>
            </p:nvSpPr>
            <p:spPr>
              <a:xfrm>
                <a:off x="737414" y="3164436"/>
                <a:ext cx="1900298" cy="1900298"/>
              </a:xfrm>
              <a:prstGeom prst="ellipse">
                <a:avLst/>
              </a:prstGeom>
              <a:solidFill>
                <a:srgbClr val="009FF6"/>
              </a:solidFill>
              <a:ln w="19050"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  <p:sp>
            <p:nvSpPr>
              <p:cNvPr id="71" name="Text Box 79"/>
              <p:cNvSpPr txBox="1">
                <a:spLocks noChangeArrowheads="1"/>
              </p:cNvSpPr>
              <p:nvPr/>
            </p:nvSpPr>
            <p:spPr bwMode="auto">
              <a:xfrm>
                <a:off x="760117" y="3227998"/>
                <a:ext cx="1900298" cy="17039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lnSpc>
                    <a:spcPct val="110000"/>
                  </a:lnSpc>
                </a:pPr>
                <a:r>
                  <a:rPr kumimoji="1" lang="en-US" altLang="zh-CN" sz="2400" b="1" i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01</a:t>
                </a:r>
                <a:endParaRPr kumimoji="1" lang="zh-CN" altLang="en-US" sz="2400" b="1" i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69" name="文本框 68"/>
            <p:cNvSpPr txBox="1"/>
            <p:nvPr/>
          </p:nvSpPr>
          <p:spPr>
            <a:xfrm>
              <a:off x="1538538" y="4462377"/>
              <a:ext cx="2751937" cy="5316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协议到底怎样工作</a:t>
              </a:r>
            </a:p>
          </p:txBody>
        </p:sp>
      </p:grpSp>
      <p:grpSp>
        <p:nvGrpSpPr>
          <p:cNvPr id="72" name="组合 71"/>
          <p:cNvGrpSpPr/>
          <p:nvPr/>
        </p:nvGrpSpPr>
        <p:grpSpPr>
          <a:xfrm>
            <a:off x="2085709" y="2628034"/>
            <a:ext cx="4875491" cy="542428"/>
            <a:chOff x="945108" y="5534862"/>
            <a:chExt cx="4875491" cy="542428"/>
          </a:xfrm>
        </p:grpSpPr>
        <p:grpSp>
          <p:nvGrpSpPr>
            <p:cNvPr id="73" name="组合 72"/>
            <p:cNvGrpSpPr/>
            <p:nvPr/>
          </p:nvGrpSpPr>
          <p:grpSpPr>
            <a:xfrm>
              <a:off x="945108" y="5554070"/>
              <a:ext cx="532211" cy="523220"/>
              <a:chOff x="704759" y="3164436"/>
              <a:chExt cx="1932953" cy="1900298"/>
            </a:xfrm>
          </p:grpSpPr>
          <p:sp>
            <p:nvSpPr>
              <p:cNvPr id="75" name="椭圆 74"/>
              <p:cNvSpPr/>
              <p:nvPr/>
            </p:nvSpPr>
            <p:spPr>
              <a:xfrm>
                <a:off x="737414" y="3164436"/>
                <a:ext cx="1900298" cy="1900298"/>
              </a:xfrm>
              <a:prstGeom prst="ellipse">
                <a:avLst/>
              </a:prstGeom>
              <a:solidFill>
                <a:srgbClr val="FFC000"/>
              </a:solidFill>
              <a:ln w="19050"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  <p:sp>
            <p:nvSpPr>
              <p:cNvPr id="76" name="Text Box 79"/>
              <p:cNvSpPr txBox="1">
                <a:spLocks noChangeArrowheads="1"/>
              </p:cNvSpPr>
              <p:nvPr/>
            </p:nvSpPr>
            <p:spPr bwMode="auto">
              <a:xfrm>
                <a:off x="704759" y="3262593"/>
                <a:ext cx="1900298" cy="17039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lnSpc>
                    <a:spcPct val="110000"/>
                  </a:lnSpc>
                </a:pPr>
                <a:r>
                  <a:rPr kumimoji="1" lang="en-US" altLang="zh-CN" sz="2400" b="1" i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02</a:t>
                </a:r>
                <a:endParaRPr kumimoji="1" lang="zh-CN" altLang="en-US" sz="2400" b="1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74" name="文本框 73"/>
            <p:cNvSpPr txBox="1"/>
            <p:nvPr/>
          </p:nvSpPr>
          <p:spPr>
            <a:xfrm>
              <a:off x="1545760" y="5534862"/>
              <a:ext cx="4274839" cy="5316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传输层的服务是如何提供的</a:t>
              </a:r>
            </a:p>
          </p:txBody>
        </p:sp>
      </p:grpSp>
      <p:grpSp>
        <p:nvGrpSpPr>
          <p:cNvPr id="77" name="组合 76"/>
          <p:cNvGrpSpPr/>
          <p:nvPr/>
        </p:nvGrpSpPr>
        <p:grpSpPr>
          <a:xfrm>
            <a:off x="2094700" y="3297764"/>
            <a:ext cx="3336376" cy="549121"/>
            <a:chOff x="954099" y="4444876"/>
            <a:chExt cx="3336376" cy="549121"/>
          </a:xfrm>
        </p:grpSpPr>
        <p:grpSp>
          <p:nvGrpSpPr>
            <p:cNvPr id="78" name="组合 77"/>
            <p:cNvGrpSpPr/>
            <p:nvPr/>
          </p:nvGrpSpPr>
          <p:grpSpPr>
            <a:xfrm>
              <a:off x="954099" y="4444876"/>
              <a:ext cx="529471" cy="523220"/>
              <a:chOff x="737414" y="3164436"/>
              <a:chExt cx="1923001" cy="1900298"/>
            </a:xfrm>
          </p:grpSpPr>
          <p:sp>
            <p:nvSpPr>
              <p:cNvPr id="80" name="椭圆 79"/>
              <p:cNvSpPr/>
              <p:nvPr/>
            </p:nvSpPr>
            <p:spPr>
              <a:xfrm>
                <a:off x="737414" y="3164436"/>
                <a:ext cx="1900298" cy="1900298"/>
              </a:xfrm>
              <a:prstGeom prst="ellipse">
                <a:avLst/>
              </a:prstGeom>
              <a:solidFill>
                <a:srgbClr val="009FF6"/>
              </a:solidFill>
              <a:ln w="19050"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  <p:sp>
            <p:nvSpPr>
              <p:cNvPr id="81" name="Text Box 79"/>
              <p:cNvSpPr txBox="1">
                <a:spLocks noChangeArrowheads="1"/>
              </p:cNvSpPr>
              <p:nvPr/>
            </p:nvSpPr>
            <p:spPr bwMode="auto">
              <a:xfrm>
                <a:off x="760117" y="3227998"/>
                <a:ext cx="1900298" cy="17039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lnSpc>
                    <a:spcPct val="110000"/>
                  </a:lnSpc>
                </a:pPr>
                <a:r>
                  <a:rPr kumimoji="1" lang="en-US" altLang="zh-CN" sz="2400" b="1" i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03</a:t>
                </a:r>
                <a:endParaRPr kumimoji="1" lang="zh-CN" altLang="en-US" sz="2400" b="1" i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79" name="文本框 78"/>
            <p:cNvSpPr txBox="1"/>
            <p:nvPr/>
          </p:nvSpPr>
          <p:spPr>
            <a:xfrm>
              <a:off x="1538538" y="4462377"/>
              <a:ext cx="2751937" cy="5316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套接字如何工作</a:t>
              </a: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2094700" y="3957250"/>
            <a:ext cx="3336376" cy="549121"/>
            <a:chOff x="954099" y="4444876"/>
            <a:chExt cx="3336376" cy="549121"/>
          </a:xfrm>
        </p:grpSpPr>
        <p:grpSp>
          <p:nvGrpSpPr>
            <p:cNvPr id="33" name="组合 32"/>
            <p:cNvGrpSpPr/>
            <p:nvPr/>
          </p:nvGrpSpPr>
          <p:grpSpPr>
            <a:xfrm>
              <a:off x="954099" y="4444876"/>
              <a:ext cx="529471" cy="523220"/>
              <a:chOff x="737414" y="3164436"/>
              <a:chExt cx="1923001" cy="1900298"/>
            </a:xfrm>
          </p:grpSpPr>
          <p:sp>
            <p:nvSpPr>
              <p:cNvPr id="35" name="椭圆 34"/>
              <p:cNvSpPr/>
              <p:nvPr/>
            </p:nvSpPr>
            <p:spPr>
              <a:xfrm>
                <a:off x="737414" y="3164436"/>
                <a:ext cx="1900298" cy="1900298"/>
              </a:xfrm>
              <a:prstGeom prst="ellipse">
                <a:avLst/>
              </a:prstGeom>
              <a:solidFill>
                <a:srgbClr val="FFC000"/>
              </a:solidFill>
              <a:ln w="19050"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  <p:sp>
            <p:nvSpPr>
              <p:cNvPr id="36" name="Text Box 79"/>
              <p:cNvSpPr txBox="1">
                <a:spLocks noChangeArrowheads="1"/>
              </p:cNvSpPr>
              <p:nvPr/>
            </p:nvSpPr>
            <p:spPr bwMode="auto">
              <a:xfrm>
                <a:off x="760117" y="3227998"/>
                <a:ext cx="1900298" cy="17039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lnSpc>
                    <a:spcPct val="110000"/>
                  </a:lnSpc>
                </a:pPr>
                <a:r>
                  <a:rPr kumimoji="1" lang="en-US" altLang="zh-CN" sz="2400" b="1" i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04</a:t>
                </a:r>
                <a:endParaRPr kumimoji="1" lang="zh-CN" altLang="en-US" sz="2400" b="1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34" name="文本框 33"/>
            <p:cNvSpPr txBox="1"/>
            <p:nvPr/>
          </p:nvSpPr>
          <p:spPr>
            <a:xfrm>
              <a:off x="1538538" y="4462377"/>
              <a:ext cx="2751937" cy="5316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IP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地址是怎么回事</a:t>
              </a: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2094700" y="4632363"/>
            <a:ext cx="4875491" cy="542428"/>
            <a:chOff x="945108" y="5534862"/>
            <a:chExt cx="4875491" cy="542428"/>
          </a:xfrm>
        </p:grpSpPr>
        <p:grpSp>
          <p:nvGrpSpPr>
            <p:cNvPr id="38" name="组合 37"/>
            <p:cNvGrpSpPr/>
            <p:nvPr/>
          </p:nvGrpSpPr>
          <p:grpSpPr>
            <a:xfrm>
              <a:off x="945108" y="5554070"/>
              <a:ext cx="532211" cy="523220"/>
              <a:chOff x="704759" y="3164436"/>
              <a:chExt cx="1932953" cy="1900298"/>
            </a:xfrm>
          </p:grpSpPr>
          <p:sp>
            <p:nvSpPr>
              <p:cNvPr id="40" name="椭圆 39"/>
              <p:cNvSpPr/>
              <p:nvPr/>
            </p:nvSpPr>
            <p:spPr>
              <a:xfrm>
                <a:off x="737414" y="3164436"/>
                <a:ext cx="1900298" cy="1900298"/>
              </a:xfrm>
              <a:prstGeom prst="ellipse">
                <a:avLst/>
              </a:prstGeom>
              <a:solidFill>
                <a:srgbClr val="009FF6"/>
              </a:solidFill>
              <a:ln w="19050"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  <p:sp>
            <p:nvSpPr>
              <p:cNvPr id="41" name="Text Box 79"/>
              <p:cNvSpPr txBox="1">
                <a:spLocks noChangeArrowheads="1"/>
              </p:cNvSpPr>
              <p:nvPr/>
            </p:nvSpPr>
            <p:spPr bwMode="auto">
              <a:xfrm>
                <a:off x="704759" y="3262593"/>
                <a:ext cx="1900298" cy="17039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lnSpc>
                    <a:spcPct val="110000"/>
                  </a:lnSpc>
                </a:pPr>
                <a:r>
                  <a:rPr kumimoji="1" lang="en-US" altLang="zh-CN" sz="2400" b="1" i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05</a:t>
                </a:r>
                <a:endParaRPr kumimoji="1" lang="zh-CN" altLang="en-US" sz="2400" b="1" i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39" name="文本框 38"/>
            <p:cNvSpPr txBox="1"/>
            <p:nvPr/>
          </p:nvSpPr>
          <p:spPr>
            <a:xfrm>
              <a:off x="1545760" y="5534862"/>
              <a:ext cx="4274839" cy="5316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网卡和网线起了什么样的作用</a:t>
              </a:r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2103691" y="5315540"/>
            <a:ext cx="5589547" cy="549121"/>
            <a:chOff x="954099" y="4444876"/>
            <a:chExt cx="5589547" cy="549121"/>
          </a:xfrm>
        </p:grpSpPr>
        <p:grpSp>
          <p:nvGrpSpPr>
            <p:cNvPr id="43" name="组合 42"/>
            <p:cNvGrpSpPr/>
            <p:nvPr/>
          </p:nvGrpSpPr>
          <p:grpSpPr>
            <a:xfrm>
              <a:off x="954099" y="4444876"/>
              <a:ext cx="529471" cy="523220"/>
              <a:chOff x="737414" y="3164436"/>
              <a:chExt cx="1923001" cy="1900298"/>
            </a:xfrm>
          </p:grpSpPr>
          <p:sp>
            <p:nvSpPr>
              <p:cNvPr id="45" name="椭圆 44"/>
              <p:cNvSpPr/>
              <p:nvPr/>
            </p:nvSpPr>
            <p:spPr>
              <a:xfrm>
                <a:off x="737414" y="3164436"/>
                <a:ext cx="1900298" cy="1900298"/>
              </a:xfrm>
              <a:prstGeom prst="ellipse">
                <a:avLst/>
              </a:prstGeom>
              <a:solidFill>
                <a:srgbClr val="FFC000"/>
              </a:solidFill>
              <a:ln w="19050"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  <p:sp>
            <p:nvSpPr>
              <p:cNvPr id="46" name="Text Box 79"/>
              <p:cNvSpPr txBox="1">
                <a:spLocks noChangeArrowheads="1"/>
              </p:cNvSpPr>
              <p:nvPr/>
            </p:nvSpPr>
            <p:spPr bwMode="auto">
              <a:xfrm>
                <a:off x="760117" y="3227998"/>
                <a:ext cx="1900298" cy="17039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lnSpc>
                    <a:spcPct val="110000"/>
                  </a:lnSpc>
                </a:pPr>
                <a:r>
                  <a:rPr kumimoji="1" lang="en-US" altLang="zh-CN" sz="2400" b="1" i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06</a:t>
                </a:r>
                <a:endParaRPr kumimoji="1" lang="zh-CN" altLang="en-US" sz="2400" b="1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44" name="文本框 43"/>
            <p:cNvSpPr txBox="1"/>
            <p:nvPr/>
          </p:nvSpPr>
          <p:spPr>
            <a:xfrm>
              <a:off x="1538538" y="4462377"/>
              <a:ext cx="5005108" cy="5316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如何保证网络应用的安全性和性能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/>
        </p:nvGrpSpPr>
        <p:grpSpPr>
          <a:xfrm>
            <a:off x="430213" y="0"/>
            <a:ext cx="7462502" cy="1428589"/>
            <a:chOff x="551030" y="-368704"/>
            <a:chExt cx="7462502" cy="1428589"/>
          </a:xfrm>
        </p:grpSpPr>
        <p:grpSp>
          <p:nvGrpSpPr>
            <p:cNvPr id="27" name="组合 26"/>
            <p:cNvGrpSpPr/>
            <p:nvPr/>
          </p:nvGrpSpPr>
          <p:grpSpPr>
            <a:xfrm>
              <a:off x="1201631" y="303925"/>
              <a:ext cx="6811901" cy="687997"/>
              <a:chOff x="1839058" y="967769"/>
              <a:chExt cx="6811901" cy="687997"/>
            </a:xfrm>
          </p:grpSpPr>
          <p:sp>
            <p:nvSpPr>
              <p:cNvPr id="34" name="矩形: 圆角 33"/>
              <p:cNvSpPr/>
              <p:nvPr/>
            </p:nvSpPr>
            <p:spPr>
              <a:xfrm>
                <a:off x="1839058" y="967769"/>
                <a:ext cx="6811901" cy="675443"/>
              </a:xfrm>
              <a:prstGeom prst="roundRect">
                <a:avLst>
                  <a:gd name="adj" fmla="val 50000"/>
                </a:avLst>
              </a:prstGeom>
              <a:solidFill>
                <a:srgbClr val="009FF6"/>
              </a:solidFill>
              <a:ln>
                <a:solidFill>
                  <a:schemeClr val="bg1"/>
                </a:solidFill>
              </a:ln>
              <a:effectLst>
                <a:outerShdw blurRad="63500" sx="101000" sy="101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solidFill>
                    <a:srgbClr val="00A3F8"/>
                  </a:solidFill>
                </a:endParaRPr>
              </a:p>
            </p:txBody>
          </p:sp>
          <p:sp>
            <p:nvSpPr>
              <p:cNvPr id="35" name="文本框 34"/>
              <p:cNvSpPr txBox="1"/>
              <p:nvPr/>
            </p:nvSpPr>
            <p:spPr>
              <a:xfrm>
                <a:off x="2786093" y="1009435"/>
                <a:ext cx="557610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3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本章重点讨论的网络应用</a:t>
                </a:r>
              </a:p>
            </p:txBody>
          </p:sp>
        </p:grpSp>
        <p:pic>
          <p:nvPicPr>
            <p:cNvPr id="33" name="图片 32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111"/>
            <a:stretch>
              <a:fillRect/>
            </a:stretch>
          </p:blipFill>
          <p:spPr>
            <a:xfrm>
              <a:off x="551030" y="-368704"/>
              <a:ext cx="1607162" cy="1428589"/>
            </a:xfrm>
            <a:prstGeom prst="rect">
              <a:avLst/>
            </a:prstGeom>
          </p:spPr>
        </p:pic>
      </p:grpSp>
      <p:grpSp>
        <p:nvGrpSpPr>
          <p:cNvPr id="22" name="组合 21"/>
          <p:cNvGrpSpPr/>
          <p:nvPr/>
        </p:nvGrpSpPr>
        <p:grpSpPr>
          <a:xfrm>
            <a:off x="3022401" y="2089201"/>
            <a:ext cx="1663649" cy="1663649"/>
            <a:chOff x="737414" y="3164436"/>
            <a:chExt cx="1900298" cy="1900298"/>
          </a:xfrm>
        </p:grpSpPr>
        <p:grpSp>
          <p:nvGrpSpPr>
            <p:cNvPr id="23" name="组合 22"/>
            <p:cNvGrpSpPr/>
            <p:nvPr/>
          </p:nvGrpSpPr>
          <p:grpSpPr>
            <a:xfrm>
              <a:off x="737414" y="3164436"/>
              <a:ext cx="1900298" cy="1900298"/>
              <a:chOff x="795138" y="3164436"/>
              <a:chExt cx="1900298" cy="1900298"/>
            </a:xfrm>
          </p:grpSpPr>
          <p:sp>
            <p:nvSpPr>
              <p:cNvPr id="25" name="椭圆 24"/>
              <p:cNvSpPr/>
              <p:nvPr/>
            </p:nvSpPr>
            <p:spPr>
              <a:xfrm>
                <a:off x="795138" y="3164436"/>
                <a:ext cx="1900298" cy="1900298"/>
              </a:xfrm>
              <a:prstGeom prst="ellipse">
                <a:avLst/>
              </a:prstGeom>
              <a:solidFill>
                <a:srgbClr val="009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" name="椭圆 27"/>
              <p:cNvSpPr/>
              <p:nvPr/>
            </p:nvSpPr>
            <p:spPr>
              <a:xfrm>
                <a:off x="866914" y="3240636"/>
                <a:ext cx="1747898" cy="1747898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24" name="Text Box 79"/>
            <p:cNvSpPr txBox="1">
              <a:spLocks noChangeArrowheads="1"/>
            </p:cNvSpPr>
            <p:nvPr/>
          </p:nvSpPr>
          <p:spPr bwMode="auto">
            <a:xfrm>
              <a:off x="1138447" y="3841137"/>
              <a:ext cx="1089383" cy="5461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110000"/>
                </a:lnSpc>
              </a:pPr>
              <a:r>
                <a:rPr kumimoji="1" lang="en-US" altLang="zh-CN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WEB</a:t>
              </a:r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3175201" y="4512836"/>
            <a:ext cx="1663649" cy="1663649"/>
            <a:chOff x="737414" y="3164436"/>
            <a:chExt cx="1900298" cy="1900298"/>
          </a:xfrm>
        </p:grpSpPr>
        <p:grpSp>
          <p:nvGrpSpPr>
            <p:cNvPr id="43" name="组合 42"/>
            <p:cNvGrpSpPr/>
            <p:nvPr/>
          </p:nvGrpSpPr>
          <p:grpSpPr>
            <a:xfrm>
              <a:off x="737414" y="3164436"/>
              <a:ext cx="1900298" cy="1900298"/>
              <a:chOff x="795138" y="3164436"/>
              <a:chExt cx="1900298" cy="1900298"/>
            </a:xfrm>
          </p:grpSpPr>
          <p:sp>
            <p:nvSpPr>
              <p:cNvPr id="45" name="椭圆 44"/>
              <p:cNvSpPr/>
              <p:nvPr/>
            </p:nvSpPr>
            <p:spPr>
              <a:xfrm>
                <a:off x="795138" y="3164436"/>
                <a:ext cx="1900298" cy="1900298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6" name="椭圆 45"/>
              <p:cNvSpPr/>
              <p:nvPr/>
            </p:nvSpPr>
            <p:spPr>
              <a:xfrm>
                <a:off x="866914" y="3240636"/>
                <a:ext cx="1747898" cy="1747898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44" name="Text Box 79"/>
            <p:cNvSpPr txBox="1">
              <a:spLocks noChangeArrowheads="1"/>
            </p:cNvSpPr>
            <p:nvPr/>
          </p:nvSpPr>
          <p:spPr bwMode="auto">
            <a:xfrm>
              <a:off x="896618" y="3847792"/>
              <a:ext cx="1573043" cy="537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110000"/>
                </a:lnSpc>
              </a:pPr>
              <a:r>
                <a:rPr kumimoji="1"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DNS</a:t>
              </a:r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6363429" y="4459965"/>
            <a:ext cx="1663649" cy="1663649"/>
            <a:chOff x="737414" y="3164436"/>
            <a:chExt cx="1900298" cy="1900298"/>
          </a:xfrm>
        </p:grpSpPr>
        <p:grpSp>
          <p:nvGrpSpPr>
            <p:cNvPr id="48" name="组合 47"/>
            <p:cNvGrpSpPr/>
            <p:nvPr/>
          </p:nvGrpSpPr>
          <p:grpSpPr>
            <a:xfrm>
              <a:off x="737414" y="3164436"/>
              <a:ext cx="1900298" cy="1900298"/>
              <a:chOff x="795138" y="3164436"/>
              <a:chExt cx="1900298" cy="1900298"/>
            </a:xfrm>
          </p:grpSpPr>
          <p:sp>
            <p:nvSpPr>
              <p:cNvPr id="50" name="椭圆 49"/>
              <p:cNvSpPr/>
              <p:nvPr/>
            </p:nvSpPr>
            <p:spPr>
              <a:xfrm>
                <a:off x="795138" y="3164436"/>
                <a:ext cx="1900298" cy="1900298"/>
              </a:xfrm>
              <a:prstGeom prst="ellipse">
                <a:avLst/>
              </a:prstGeom>
              <a:solidFill>
                <a:srgbClr val="009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1" name="椭圆 50"/>
              <p:cNvSpPr/>
              <p:nvPr/>
            </p:nvSpPr>
            <p:spPr>
              <a:xfrm>
                <a:off x="866914" y="3240636"/>
                <a:ext cx="1747898" cy="1747898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49" name="Text Box 79"/>
            <p:cNvSpPr txBox="1">
              <a:spLocks noChangeArrowheads="1"/>
            </p:cNvSpPr>
            <p:nvPr/>
          </p:nvSpPr>
          <p:spPr bwMode="auto">
            <a:xfrm>
              <a:off x="1159336" y="3846632"/>
              <a:ext cx="1089383" cy="5359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110000"/>
                </a:lnSpc>
              </a:pPr>
              <a:r>
                <a:rPr kumimoji="1" lang="en-US" altLang="zh-CN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P2P</a:t>
              </a:r>
            </a:p>
          </p:txBody>
        </p:sp>
      </p:grp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4CD6273A-C36F-4316-871B-B6AC43947600}"/>
              </a:ext>
            </a:extLst>
          </p:cNvPr>
          <p:cNvGrpSpPr/>
          <p:nvPr/>
        </p:nvGrpSpPr>
        <p:grpSpPr>
          <a:xfrm>
            <a:off x="6229066" y="2155912"/>
            <a:ext cx="1663649" cy="1663649"/>
            <a:chOff x="737414" y="3164436"/>
            <a:chExt cx="1900298" cy="1900298"/>
          </a:xfrm>
        </p:grpSpPr>
        <p:grpSp>
          <p:nvGrpSpPr>
            <p:cNvPr id="53" name="组合 52">
              <a:extLst>
                <a:ext uri="{FF2B5EF4-FFF2-40B4-BE49-F238E27FC236}">
                  <a16:creationId xmlns:a16="http://schemas.microsoft.com/office/drawing/2014/main" id="{AC1A65C9-310E-46C8-8EB2-EEEF8A5F2B6B}"/>
                </a:ext>
              </a:extLst>
            </p:cNvPr>
            <p:cNvGrpSpPr/>
            <p:nvPr/>
          </p:nvGrpSpPr>
          <p:grpSpPr>
            <a:xfrm>
              <a:off x="737414" y="3164436"/>
              <a:ext cx="1900298" cy="1900298"/>
              <a:chOff x="795138" y="3164436"/>
              <a:chExt cx="1900298" cy="1900298"/>
            </a:xfrm>
          </p:grpSpPr>
          <p:sp>
            <p:nvSpPr>
              <p:cNvPr id="55" name="椭圆 54">
                <a:extLst>
                  <a:ext uri="{FF2B5EF4-FFF2-40B4-BE49-F238E27FC236}">
                    <a16:creationId xmlns:a16="http://schemas.microsoft.com/office/drawing/2014/main" id="{30C81DB2-5177-49F0-846E-58B82E9172C7}"/>
                  </a:ext>
                </a:extLst>
              </p:cNvPr>
              <p:cNvSpPr/>
              <p:nvPr/>
            </p:nvSpPr>
            <p:spPr>
              <a:xfrm>
                <a:off x="795138" y="3164436"/>
                <a:ext cx="1900298" cy="1900298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6" name="椭圆 55">
                <a:extLst>
                  <a:ext uri="{FF2B5EF4-FFF2-40B4-BE49-F238E27FC236}">
                    <a16:creationId xmlns:a16="http://schemas.microsoft.com/office/drawing/2014/main" id="{8F11A4D9-B503-430F-AC27-E03DE04C1FE0}"/>
                  </a:ext>
                </a:extLst>
              </p:cNvPr>
              <p:cNvSpPr/>
              <p:nvPr/>
            </p:nvSpPr>
            <p:spPr>
              <a:xfrm>
                <a:off x="866914" y="3240636"/>
                <a:ext cx="1747898" cy="1747898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54" name="Text Box 79">
              <a:extLst>
                <a:ext uri="{FF2B5EF4-FFF2-40B4-BE49-F238E27FC236}">
                  <a16:creationId xmlns:a16="http://schemas.microsoft.com/office/drawing/2014/main" id="{7803DDB0-0F4C-4AA9-97D1-9B38719D077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96618" y="3847792"/>
              <a:ext cx="1573043" cy="537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110000"/>
                </a:lnSpc>
              </a:pPr>
              <a:r>
                <a:rPr kumimoji="1"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SMTP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6"/>
          <p:cNvSpPr/>
          <p:nvPr/>
        </p:nvSpPr>
        <p:spPr>
          <a:xfrm>
            <a:off x="2638942" y="1769493"/>
            <a:ext cx="3563489" cy="3563489"/>
          </a:xfrm>
          <a:prstGeom prst="ellipse">
            <a:avLst/>
          </a:prstGeom>
          <a:solidFill>
            <a:schemeClr val="bg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2400" dirty="0"/>
          </a:p>
        </p:txBody>
      </p:sp>
      <p:grpSp>
        <p:nvGrpSpPr>
          <p:cNvPr id="8" name="组合 7"/>
          <p:cNvGrpSpPr/>
          <p:nvPr/>
        </p:nvGrpSpPr>
        <p:grpSpPr>
          <a:xfrm>
            <a:off x="2340054" y="2478880"/>
            <a:ext cx="9141823" cy="2364992"/>
            <a:chOff x="1018843" y="2308548"/>
            <a:chExt cx="9141823" cy="2364992"/>
          </a:xfrm>
        </p:grpSpPr>
        <p:grpSp>
          <p:nvGrpSpPr>
            <p:cNvPr id="9" name="组合 8"/>
            <p:cNvGrpSpPr/>
            <p:nvPr/>
          </p:nvGrpSpPr>
          <p:grpSpPr>
            <a:xfrm>
              <a:off x="1018843" y="2308548"/>
              <a:ext cx="9141823" cy="1810376"/>
              <a:chOff x="764133" y="1731411"/>
              <a:chExt cx="6856376" cy="1357782"/>
            </a:xfrm>
          </p:grpSpPr>
          <p:sp>
            <p:nvSpPr>
              <p:cNvPr id="11" name="矩形 10"/>
              <p:cNvSpPr/>
              <p:nvPr/>
            </p:nvSpPr>
            <p:spPr>
              <a:xfrm>
                <a:off x="764133" y="1731411"/>
                <a:ext cx="6856376" cy="84874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10000"/>
                  </a:lnSpc>
                </a:pPr>
                <a:r>
                  <a:rPr lang="en-US" altLang="zh-CN" sz="6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造字工房朗倩（非商用）常规体" pitchFamily="50" charset="-122"/>
                    <a:ea typeface="造字工房朗倩（非商用）常规体" pitchFamily="50" charset="-122"/>
                  </a:rPr>
                  <a:t>Web</a:t>
                </a:r>
                <a:r>
                  <a:rPr lang="zh-CN" altLang="en-US" sz="6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造字工房朗倩（非商用）常规体" pitchFamily="50" charset="-122"/>
                    <a:ea typeface="造字工房朗倩（非商用）常规体" pitchFamily="50" charset="-122"/>
                  </a:rPr>
                  <a:t>和</a:t>
                </a:r>
                <a:r>
                  <a:rPr lang="en-US" altLang="zh-CN" sz="6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造字工房朗倩（非商用）常规体" pitchFamily="50" charset="-122"/>
                    <a:ea typeface="造字工房朗倩（非商用）常规体" pitchFamily="50" charset="-122"/>
                  </a:rPr>
                  <a:t>HTTP </a:t>
                </a:r>
                <a:endParaRPr lang="zh-CN" altLang="en-US" sz="6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造字工房朗倩（非商用）常规体" pitchFamily="50" charset="-122"/>
                  <a:ea typeface="造字工房朗倩（非商用）常规体" pitchFamily="50" charset="-122"/>
                </a:endParaRPr>
              </a:p>
            </p:txBody>
          </p:sp>
          <p:sp>
            <p:nvSpPr>
              <p:cNvPr id="12" name="矩形 11"/>
              <p:cNvSpPr/>
              <p:nvPr/>
            </p:nvSpPr>
            <p:spPr>
              <a:xfrm>
                <a:off x="3427919" y="2535659"/>
                <a:ext cx="2200365" cy="4385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4800" spc="300" baseline="-25000" dirty="0">
                    <a:gradFill>
                      <a:gsLst>
                        <a:gs pos="100000">
                          <a:srgbClr val="2E95D1"/>
                        </a:gs>
                        <a:gs pos="0">
                          <a:srgbClr val="8296EF"/>
                        </a:gs>
                      </a:gsLst>
                      <a:lin ang="10800000" scaled="0"/>
                    </a:gra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eb  and  HTTP</a:t>
                </a:r>
                <a:endParaRPr lang="zh-CN" altLang="en-US" sz="4800" spc="300" baseline="-25000" dirty="0">
                  <a:gradFill>
                    <a:gsLst>
                      <a:gs pos="100000">
                        <a:srgbClr val="2E95D1"/>
                      </a:gs>
                      <a:gs pos="0">
                        <a:srgbClr val="8296EF"/>
                      </a:gs>
                    </a:gsLst>
                    <a:lin ang="10800000" scaled="0"/>
                  </a:gra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" name="矩形 12"/>
              <p:cNvSpPr/>
              <p:nvPr/>
            </p:nvSpPr>
            <p:spPr>
              <a:xfrm>
                <a:off x="2983159" y="2302472"/>
                <a:ext cx="623009" cy="68480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8000" baseline="-25000" dirty="0">
                    <a:solidFill>
                      <a:srgbClr val="2E95D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</a:t>
                </a:r>
                <a:endParaRPr lang="zh-CN" altLang="en-US" sz="8000" baseline="-25000" dirty="0">
                  <a:solidFill>
                    <a:srgbClr val="2E95D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5" name="直接连接符 14"/>
              <p:cNvCxnSpPr>
                <a:cxnSpLocks/>
              </p:cNvCxnSpPr>
              <p:nvPr/>
            </p:nvCxnSpPr>
            <p:spPr>
              <a:xfrm>
                <a:off x="3092327" y="3089193"/>
                <a:ext cx="2415997" cy="0"/>
              </a:xfrm>
              <a:prstGeom prst="line">
                <a:avLst/>
              </a:prstGeom>
              <a:ln w="9525">
                <a:solidFill>
                  <a:srgbClr val="2E3047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矩形 9"/>
            <p:cNvSpPr/>
            <p:nvPr/>
          </p:nvSpPr>
          <p:spPr>
            <a:xfrm>
              <a:off x="6228587" y="3965654"/>
              <a:ext cx="1239442" cy="707886"/>
            </a:xfrm>
            <a:prstGeom prst="rect">
              <a:avLst/>
            </a:prstGeom>
            <a:effectLst/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zh-CN" sz="4000" b="1" dirty="0">
                  <a:solidFill>
                    <a:srgbClr val="2E95D1"/>
                  </a:solidFill>
                  <a:latin typeface="造字工房朗倩（非商用）细体" pitchFamily="50" charset="-122"/>
                  <a:ea typeface="造字工房朗倩（非商用）细体" pitchFamily="50" charset="-122"/>
                </a:rPr>
                <a:t>……</a:t>
              </a: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2309224" y="2178798"/>
            <a:ext cx="1479553" cy="1353390"/>
            <a:chOff x="787397" y="1578243"/>
            <a:chExt cx="1679793" cy="1536555"/>
          </a:xfrm>
        </p:grpSpPr>
        <p:sp>
          <p:nvSpPr>
            <p:cNvPr id="21" name="Oval 6"/>
            <p:cNvSpPr/>
            <p:nvPr/>
          </p:nvSpPr>
          <p:spPr>
            <a:xfrm>
              <a:off x="934434" y="1608992"/>
              <a:ext cx="1532756" cy="1505806"/>
            </a:xfrm>
            <a:prstGeom prst="ellipse">
              <a:avLst/>
            </a:prstGeom>
            <a:solidFill>
              <a:schemeClr val="bg1"/>
            </a:solidFill>
            <a:ln>
              <a:gradFill>
                <a:gsLst>
                  <a:gs pos="0">
                    <a:srgbClr val="2E95D1"/>
                  </a:gs>
                  <a:gs pos="100000">
                    <a:srgbClr val="1F25A0"/>
                  </a:gs>
                </a:gsLst>
                <a:lin ang="5400000" scaled="1"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zh-CN" alt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Narkisim" panose="020E0502050101010101" pitchFamily="34" charset="-79"/>
              </a:endParaRPr>
            </a:p>
          </p:txBody>
        </p:sp>
        <p:pic>
          <p:nvPicPr>
            <p:cNvPr id="19" name="图片 18"/>
            <p:cNvPicPr>
              <a:picLocks noChangeAspect="1"/>
            </p:cNvPicPr>
            <p:nvPr/>
          </p:nvPicPr>
          <p:blipFill rotWithShape="1">
            <a:blip r:embed="rId3"/>
            <a:srcRect r="16607"/>
            <a:stretch>
              <a:fillRect/>
            </a:stretch>
          </p:blipFill>
          <p:spPr>
            <a:xfrm>
              <a:off x="787397" y="1578243"/>
              <a:ext cx="1602532" cy="1404482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/>
        </p:nvGrpSpPr>
        <p:grpSpPr>
          <a:xfrm>
            <a:off x="430213" y="0"/>
            <a:ext cx="4395786" cy="1428589"/>
            <a:chOff x="551030" y="-368704"/>
            <a:chExt cx="4395786" cy="1428589"/>
          </a:xfrm>
        </p:grpSpPr>
        <p:grpSp>
          <p:nvGrpSpPr>
            <p:cNvPr id="27" name="组合 26"/>
            <p:cNvGrpSpPr/>
            <p:nvPr/>
          </p:nvGrpSpPr>
          <p:grpSpPr>
            <a:xfrm>
              <a:off x="1201631" y="303925"/>
              <a:ext cx="3745185" cy="687997"/>
              <a:chOff x="1839058" y="967769"/>
              <a:chExt cx="3745185" cy="687997"/>
            </a:xfrm>
          </p:grpSpPr>
          <p:sp>
            <p:nvSpPr>
              <p:cNvPr id="34" name="矩形: 圆角 33"/>
              <p:cNvSpPr/>
              <p:nvPr/>
            </p:nvSpPr>
            <p:spPr>
              <a:xfrm>
                <a:off x="1839058" y="967769"/>
                <a:ext cx="3745185" cy="675443"/>
              </a:xfrm>
              <a:prstGeom prst="roundRect">
                <a:avLst>
                  <a:gd name="adj" fmla="val 50000"/>
                </a:avLst>
              </a:prstGeom>
              <a:solidFill>
                <a:srgbClr val="009FF6"/>
              </a:solidFill>
              <a:ln>
                <a:solidFill>
                  <a:schemeClr val="bg1"/>
                </a:solidFill>
              </a:ln>
              <a:effectLst>
                <a:outerShdw blurRad="63500" sx="101000" sy="101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solidFill>
                    <a:srgbClr val="00A3F8"/>
                  </a:solidFill>
                </a:endParaRPr>
              </a:p>
            </p:txBody>
          </p:sp>
          <p:sp>
            <p:nvSpPr>
              <p:cNvPr id="35" name="文本框 34"/>
              <p:cNvSpPr txBox="1"/>
              <p:nvPr/>
            </p:nvSpPr>
            <p:spPr>
              <a:xfrm>
                <a:off x="2786093" y="1009435"/>
                <a:ext cx="252721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3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历史的回顾</a:t>
                </a:r>
              </a:p>
            </p:txBody>
          </p:sp>
        </p:grpSp>
        <p:pic>
          <p:nvPicPr>
            <p:cNvPr id="33" name="图片 32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111"/>
            <a:stretch>
              <a:fillRect/>
            </a:stretch>
          </p:blipFill>
          <p:spPr>
            <a:xfrm>
              <a:off x="551030" y="-368704"/>
              <a:ext cx="1607162" cy="1428589"/>
            </a:xfrm>
            <a:prstGeom prst="rect">
              <a:avLst/>
            </a:prstGeom>
          </p:spPr>
        </p:pic>
      </p:grpSp>
      <p:grpSp>
        <p:nvGrpSpPr>
          <p:cNvPr id="55" name="组合 54"/>
          <p:cNvGrpSpPr/>
          <p:nvPr/>
        </p:nvGrpSpPr>
        <p:grpSpPr>
          <a:xfrm>
            <a:off x="800038" y="4153193"/>
            <a:ext cx="7154734" cy="603899"/>
            <a:chOff x="1263766" y="4108538"/>
            <a:chExt cx="10185433" cy="603899"/>
          </a:xfrm>
        </p:grpSpPr>
        <p:sp>
          <p:nvSpPr>
            <p:cNvPr id="56" name="矩形: 圆角 55"/>
            <p:cNvSpPr/>
            <p:nvPr/>
          </p:nvSpPr>
          <p:spPr>
            <a:xfrm>
              <a:off x="1263767" y="4127662"/>
              <a:ext cx="9896157" cy="584775"/>
            </a:xfrm>
            <a:prstGeom prst="roundRect">
              <a:avLst>
                <a:gd name="adj" fmla="val 50000"/>
              </a:avLst>
            </a:prstGeom>
            <a:solidFill>
              <a:srgbClr val="009FF6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57" name="矩形 56"/>
            <p:cNvSpPr/>
            <p:nvPr/>
          </p:nvSpPr>
          <p:spPr>
            <a:xfrm>
              <a:off x="1263766" y="4108538"/>
              <a:ext cx="10185433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kumimoji="1" lang="zh-CN" altLang="en-US" sz="32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广播收音机</a:t>
              </a:r>
              <a:r>
                <a:rPr kumimoji="1" lang="en-US" altLang="zh-CN" sz="32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/</a:t>
              </a:r>
              <a:r>
                <a:rPr kumimoji="1" lang="zh-CN" altLang="en-US" sz="32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电视机和</a:t>
              </a:r>
              <a:r>
                <a:rPr kumimoji="1" lang="en-US" altLang="zh-CN" sz="32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WEB</a:t>
              </a:r>
              <a:r>
                <a:rPr kumimoji="1" lang="zh-CN" altLang="en-US" sz="32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的异同点</a:t>
              </a:r>
            </a:p>
          </p:txBody>
        </p:sp>
      </p:grpSp>
      <p:grpSp>
        <p:nvGrpSpPr>
          <p:cNvPr id="85" name="组合 84"/>
          <p:cNvGrpSpPr/>
          <p:nvPr/>
        </p:nvGrpSpPr>
        <p:grpSpPr>
          <a:xfrm>
            <a:off x="800038" y="4891956"/>
            <a:ext cx="11120185" cy="580865"/>
            <a:chOff x="1403750" y="3494650"/>
            <a:chExt cx="11120185" cy="580865"/>
          </a:xfrm>
        </p:grpSpPr>
        <p:grpSp>
          <p:nvGrpSpPr>
            <p:cNvPr id="86" name="组合 85"/>
            <p:cNvGrpSpPr/>
            <p:nvPr/>
          </p:nvGrpSpPr>
          <p:grpSpPr>
            <a:xfrm>
              <a:off x="1403750" y="3593123"/>
              <a:ext cx="490436" cy="476221"/>
              <a:chOff x="1403750" y="3593123"/>
              <a:chExt cx="808892" cy="785446"/>
            </a:xfrm>
          </p:grpSpPr>
          <p:sp>
            <p:nvSpPr>
              <p:cNvPr id="88" name="对话气泡: 椭圆形 87"/>
              <p:cNvSpPr/>
              <p:nvPr/>
            </p:nvSpPr>
            <p:spPr>
              <a:xfrm>
                <a:off x="1403750" y="3593123"/>
                <a:ext cx="808892" cy="785446"/>
              </a:xfrm>
              <a:prstGeom prst="wedgeEllipseCallout">
                <a:avLst>
                  <a:gd name="adj1" fmla="val 66124"/>
                  <a:gd name="adj2" fmla="val 2799"/>
                </a:avLst>
              </a:prstGeom>
              <a:solidFill>
                <a:srgbClr val="009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endParaRPr lang="zh-CN" altLang="en-US" sz="1600"/>
              </a:p>
            </p:txBody>
          </p:sp>
          <p:sp>
            <p:nvSpPr>
              <p:cNvPr id="89" name="round-web-cam_17861"/>
              <p:cNvSpPr>
                <a:spLocks noChangeAspect="1"/>
              </p:cNvSpPr>
              <p:nvPr/>
            </p:nvSpPr>
            <p:spPr bwMode="auto">
              <a:xfrm>
                <a:off x="1567764" y="3705353"/>
                <a:ext cx="480863" cy="560986"/>
              </a:xfrm>
              <a:custGeom>
                <a:avLst/>
                <a:gdLst>
                  <a:gd name="connsiteX0" fmla="*/ 382866 w 517527"/>
                  <a:gd name="connsiteY0" fmla="*/ 485037 h 603758"/>
                  <a:gd name="connsiteX1" fmla="*/ 258763 w 517527"/>
                  <a:gd name="connsiteY1" fmla="*/ 516800 h 603758"/>
                  <a:gd name="connsiteX2" fmla="*/ 136617 w 517527"/>
                  <a:gd name="connsiteY2" fmla="*/ 486079 h 603758"/>
                  <a:gd name="connsiteX3" fmla="*/ 81214 w 517527"/>
                  <a:gd name="connsiteY3" fmla="*/ 525522 h 603758"/>
                  <a:gd name="connsiteX4" fmla="*/ 261371 w 517527"/>
                  <a:gd name="connsiteY4" fmla="*/ 581888 h 603758"/>
                  <a:gd name="connsiteX5" fmla="*/ 441658 w 517527"/>
                  <a:gd name="connsiteY5" fmla="*/ 525522 h 603758"/>
                  <a:gd name="connsiteX6" fmla="*/ 382866 w 517527"/>
                  <a:gd name="connsiteY6" fmla="*/ 485037 h 603758"/>
                  <a:gd name="connsiteX7" fmla="*/ 258870 w 517527"/>
                  <a:gd name="connsiteY7" fmla="*/ 184740 h 603758"/>
                  <a:gd name="connsiteX8" fmla="*/ 332717 w 517527"/>
                  <a:gd name="connsiteY8" fmla="*/ 258481 h 603758"/>
                  <a:gd name="connsiteX9" fmla="*/ 258870 w 517527"/>
                  <a:gd name="connsiteY9" fmla="*/ 332222 h 603758"/>
                  <a:gd name="connsiteX10" fmla="*/ 185023 w 517527"/>
                  <a:gd name="connsiteY10" fmla="*/ 258481 h 603758"/>
                  <a:gd name="connsiteX11" fmla="*/ 258870 w 517527"/>
                  <a:gd name="connsiteY11" fmla="*/ 184740 h 603758"/>
                  <a:gd name="connsiteX12" fmla="*/ 258763 w 517527"/>
                  <a:gd name="connsiteY12" fmla="*/ 147620 h 603758"/>
                  <a:gd name="connsiteX13" fmla="*/ 147697 w 517527"/>
                  <a:gd name="connsiteY13" fmla="*/ 258400 h 603758"/>
                  <a:gd name="connsiteX14" fmla="*/ 258763 w 517527"/>
                  <a:gd name="connsiteY14" fmla="*/ 369310 h 603758"/>
                  <a:gd name="connsiteX15" fmla="*/ 369830 w 517527"/>
                  <a:gd name="connsiteY15" fmla="*/ 258400 h 603758"/>
                  <a:gd name="connsiteX16" fmla="*/ 258763 w 517527"/>
                  <a:gd name="connsiteY16" fmla="*/ 147620 h 603758"/>
                  <a:gd name="connsiteX17" fmla="*/ 258112 w 517527"/>
                  <a:gd name="connsiteY17" fmla="*/ 80189 h 603758"/>
                  <a:gd name="connsiteX18" fmla="*/ 236342 w 517527"/>
                  <a:gd name="connsiteY18" fmla="*/ 102058 h 603758"/>
                  <a:gd name="connsiteX19" fmla="*/ 258112 w 517527"/>
                  <a:gd name="connsiteY19" fmla="*/ 123798 h 603758"/>
                  <a:gd name="connsiteX20" fmla="*/ 280012 w 517527"/>
                  <a:gd name="connsiteY20" fmla="*/ 102058 h 603758"/>
                  <a:gd name="connsiteX21" fmla="*/ 258112 w 517527"/>
                  <a:gd name="connsiteY21" fmla="*/ 80189 h 603758"/>
                  <a:gd name="connsiteX22" fmla="*/ 258763 w 517527"/>
                  <a:gd name="connsiteY22" fmla="*/ 0 h 603758"/>
                  <a:gd name="connsiteX23" fmla="*/ 517527 w 517527"/>
                  <a:gd name="connsiteY23" fmla="*/ 258400 h 603758"/>
                  <a:gd name="connsiteX24" fmla="*/ 406852 w 517527"/>
                  <a:gd name="connsiteY24" fmla="*/ 470197 h 603758"/>
                  <a:gd name="connsiteX25" fmla="*/ 463428 w 517527"/>
                  <a:gd name="connsiteY25" fmla="*/ 525522 h 603758"/>
                  <a:gd name="connsiteX26" fmla="*/ 261371 w 517527"/>
                  <a:gd name="connsiteY26" fmla="*/ 603758 h 603758"/>
                  <a:gd name="connsiteX27" fmla="*/ 59314 w 517527"/>
                  <a:gd name="connsiteY27" fmla="*/ 525522 h 603758"/>
                  <a:gd name="connsiteX28" fmla="*/ 112631 w 517527"/>
                  <a:gd name="connsiteY28" fmla="*/ 471499 h 603758"/>
                  <a:gd name="connsiteX29" fmla="*/ 0 w 517527"/>
                  <a:gd name="connsiteY29" fmla="*/ 258400 h 603758"/>
                  <a:gd name="connsiteX30" fmla="*/ 258763 w 517527"/>
                  <a:gd name="connsiteY30" fmla="*/ 0 h 603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517527" h="603758">
                    <a:moveTo>
                      <a:pt x="382866" y="485037"/>
                    </a:moveTo>
                    <a:cubicBezTo>
                      <a:pt x="345974" y="505345"/>
                      <a:pt x="303737" y="516800"/>
                      <a:pt x="258763" y="516800"/>
                    </a:cubicBezTo>
                    <a:cubicBezTo>
                      <a:pt x="214572" y="516800"/>
                      <a:pt x="172987" y="505735"/>
                      <a:pt x="136617" y="486079"/>
                    </a:cubicBezTo>
                    <a:cubicBezTo>
                      <a:pt x="102463" y="497013"/>
                      <a:pt x="81214" y="511984"/>
                      <a:pt x="81214" y="525522"/>
                    </a:cubicBezTo>
                    <a:cubicBezTo>
                      <a:pt x="81214" y="549084"/>
                      <a:pt x="149783" y="581888"/>
                      <a:pt x="261371" y="581888"/>
                    </a:cubicBezTo>
                    <a:cubicBezTo>
                      <a:pt x="373089" y="581888"/>
                      <a:pt x="441658" y="549084"/>
                      <a:pt x="441658" y="525522"/>
                    </a:cubicBezTo>
                    <a:cubicBezTo>
                      <a:pt x="441658" y="511593"/>
                      <a:pt x="418584" y="495972"/>
                      <a:pt x="382866" y="485037"/>
                    </a:cubicBezTo>
                    <a:close/>
                    <a:moveTo>
                      <a:pt x="258870" y="184740"/>
                    </a:moveTo>
                    <a:cubicBezTo>
                      <a:pt x="299655" y="184740"/>
                      <a:pt x="332717" y="217755"/>
                      <a:pt x="332717" y="258481"/>
                    </a:cubicBezTo>
                    <a:cubicBezTo>
                      <a:pt x="332717" y="299207"/>
                      <a:pt x="299655" y="332222"/>
                      <a:pt x="258870" y="332222"/>
                    </a:cubicBezTo>
                    <a:cubicBezTo>
                      <a:pt x="218085" y="332222"/>
                      <a:pt x="185023" y="299207"/>
                      <a:pt x="185023" y="258481"/>
                    </a:cubicBezTo>
                    <a:cubicBezTo>
                      <a:pt x="185023" y="217755"/>
                      <a:pt x="218085" y="184740"/>
                      <a:pt x="258870" y="184740"/>
                    </a:cubicBezTo>
                    <a:close/>
                    <a:moveTo>
                      <a:pt x="258763" y="147620"/>
                    </a:moveTo>
                    <a:cubicBezTo>
                      <a:pt x="197495" y="147620"/>
                      <a:pt x="147697" y="197347"/>
                      <a:pt x="147697" y="258400"/>
                    </a:cubicBezTo>
                    <a:cubicBezTo>
                      <a:pt x="147697" y="319583"/>
                      <a:pt x="197495" y="369310"/>
                      <a:pt x="258763" y="369310"/>
                    </a:cubicBezTo>
                    <a:cubicBezTo>
                      <a:pt x="320032" y="369310"/>
                      <a:pt x="369830" y="319453"/>
                      <a:pt x="369830" y="258400"/>
                    </a:cubicBezTo>
                    <a:cubicBezTo>
                      <a:pt x="369830" y="197347"/>
                      <a:pt x="320032" y="147620"/>
                      <a:pt x="258763" y="147620"/>
                    </a:cubicBezTo>
                    <a:close/>
                    <a:moveTo>
                      <a:pt x="258112" y="80189"/>
                    </a:moveTo>
                    <a:cubicBezTo>
                      <a:pt x="246119" y="80189"/>
                      <a:pt x="236342" y="89952"/>
                      <a:pt x="236342" y="102058"/>
                    </a:cubicBezTo>
                    <a:cubicBezTo>
                      <a:pt x="236342" y="114034"/>
                      <a:pt x="246119" y="123798"/>
                      <a:pt x="258112" y="123798"/>
                    </a:cubicBezTo>
                    <a:cubicBezTo>
                      <a:pt x="270235" y="123798"/>
                      <a:pt x="280012" y="114034"/>
                      <a:pt x="280012" y="102058"/>
                    </a:cubicBezTo>
                    <a:cubicBezTo>
                      <a:pt x="280012" y="89952"/>
                      <a:pt x="270235" y="80189"/>
                      <a:pt x="258112" y="80189"/>
                    </a:cubicBezTo>
                    <a:close/>
                    <a:moveTo>
                      <a:pt x="258763" y="0"/>
                    </a:moveTo>
                    <a:cubicBezTo>
                      <a:pt x="401507" y="0"/>
                      <a:pt x="517527" y="115857"/>
                      <a:pt x="517527" y="258400"/>
                    </a:cubicBezTo>
                    <a:cubicBezTo>
                      <a:pt x="517527" y="346009"/>
                      <a:pt x="473726" y="423464"/>
                      <a:pt x="406852" y="470197"/>
                    </a:cubicBezTo>
                    <a:cubicBezTo>
                      <a:pt x="443483" y="484386"/>
                      <a:pt x="463428" y="503652"/>
                      <a:pt x="463428" y="525522"/>
                    </a:cubicBezTo>
                    <a:cubicBezTo>
                      <a:pt x="463428" y="576291"/>
                      <a:pt x="359401" y="603758"/>
                      <a:pt x="261371" y="603758"/>
                    </a:cubicBezTo>
                    <a:cubicBezTo>
                      <a:pt x="163471" y="603758"/>
                      <a:pt x="59314" y="576291"/>
                      <a:pt x="59314" y="525522"/>
                    </a:cubicBezTo>
                    <a:cubicBezTo>
                      <a:pt x="59314" y="504434"/>
                      <a:pt x="78085" y="485688"/>
                      <a:pt x="112631" y="471499"/>
                    </a:cubicBezTo>
                    <a:cubicBezTo>
                      <a:pt x="44713" y="424896"/>
                      <a:pt x="0" y="346790"/>
                      <a:pt x="0" y="258400"/>
                    </a:cubicBezTo>
                    <a:cubicBezTo>
                      <a:pt x="0" y="115857"/>
                      <a:pt x="116020" y="0"/>
                      <a:pt x="25876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</p:sp>
        </p:grpSp>
        <p:sp>
          <p:nvSpPr>
            <p:cNvPr id="87" name="Text Box 79"/>
            <p:cNvSpPr txBox="1">
              <a:spLocks noChangeArrowheads="1"/>
            </p:cNvSpPr>
            <p:nvPr/>
          </p:nvSpPr>
          <p:spPr bwMode="auto">
            <a:xfrm>
              <a:off x="1985931" y="3494650"/>
              <a:ext cx="10538004" cy="5808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kumimoji="1"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都是广播和按需操作</a:t>
              </a:r>
            </a:p>
          </p:txBody>
        </p:sp>
      </p:grpSp>
      <p:grpSp>
        <p:nvGrpSpPr>
          <p:cNvPr id="90" name="组合 89"/>
          <p:cNvGrpSpPr/>
          <p:nvPr/>
        </p:nvGrpSpPr>
        <p:grpSpPr>
          <a:xfrm>
            <a:off x="800038" y="5601010"/>
            <a:ext cx="11120183" cy="580865"/>
            <a:chOff x="1403750" y="3494650"/>
            <a:chExt cx="11120183" cy="580865"/>
          </a:xfrm>
        </p:grpSpPr>
        <p:grpSp>
          <p:nvGrpSpPr>
            <p:cNvPr id="91" name="组合 90"/>
            <p:cNvGrpSpPr/>
            <p:nvPr/>
          </p:nvGrpSpPr>
          <p:grpSpPr>
            <a:xfrm>
              <a:off x="1403750" y="3593123"/>
              <a:ext cx="490436" cy="476221"/>
              <a:chOff x="1403750" y="3593123"/>
              <a:chExt cx="808892" cy="785446"/>
            </a:xfrm>
          </p:grpSpPr>
          <p:sp>
            <p:nvSpPr>
              <p:cNvPr id="93" name="对话气泡: 椭圆形 92"/>
              <p:cNvSpPr/>
              <p:nvPr/>
            </p:nvSpPr>
            <p:spPr>
              <a:xfrm>
                <a:off x="1403750" y="3593123"/>
                <a:ext cx="808892" cy="785446"/>
              </a:xfrm>
              <a:prstGeom prst="wedgeEllipseCallout">
                <a:avLst>
                  <a:gd name="adj1" fmla="val 66124"/>
                  <a:gd name="adj2" fmla="val 2799"/>
                </a:avLst>
              </a:prstGeom>
              <a:solidFill>
                <a:srgbClr val="009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endParaRPr lang="zh-CN" altLang="en-US" sz="1600"/>
              </a:p>
            </p:txBody>
          </p:sp>
          <p:sp>
            <p:nvSpPr>
              <p:cNvPr id="94" name="round-web-cam_17861"/>
              <p:cNvSpPr>
                <a:spLocks noChangeAspect="1"/>
              </p:cNvSpPr>
              <p:nvPr/>
            </p:nvSpPr>
            <p:spPr bwMode="auto">
              <a:xfrm>
                <a:off x="1567764" y="3705353"/>
                <a:ext cx="480863" cy="560986"/>
              </a:xfrm>
              <a:custGeom>
                <a:avLst/>
                <a:gdLst>
                  <a:gd name="connsiteX0" fmla="*/ 382866 w 517527"/>
                  <a:gd name="connsiteY0" fmla="*/ 485037 h 603758"/>
                  <a:gd name="connsiteX1" fmla="*/ 258763 w 517527"/>
                  <a:gd name="connsiteY1" fmla="*/ 516800 h 603758"/>
                  <a:gd name="connsiteX2" fmla="*/ 136617 w 517527"/>
                  <a:gd name="connsiteY2" fmla="*/ 486079 h 603758"/>
                  <a:gd name="connsiteX3" fmla="*/ 81214 w 517527"/>
                  <a:gd name="connsiteY3" fmla="*/ 525522 h 603758"/>
                  <a:gd name="connsiteX4" fmla="*/ 261371 w 517527"/>
                  <a:gd name="connsiteY4" fmla="*/ 581888 h 603758"/>
                  <a:gd name="connsiteX5" fmla="*/ 441658 w 517527"/>
                  <a:gd name="connsiteY5" fmla="*/ 525522 h 603758"/>
                  <a:gd name="connsiteX6" fmla="*/ 382866 w 517527"/>
                  <a:gd name="connsiteY6" fmla="*/ 485037 h 603758"/>
                  <a:gd name="connsiteX7" fmla="*/ 258870 w 517527"/>
                  <a:gd name="connsiteY7" fmla="*/ 184740 h 603758"/>
                  <a:gd name="connsiteX8" fmla="*/ 332717 w 517527"/>
                  <a:gd name="connsiteY8" fmla="*/ 258481 h 603758"/>
                  <a:gd name="connsiteX9" fmla="*/ 258870 w 517527"/>
                  <a:gd name="connsiteY9" fmla="*/ 332222 h 603758"/>
                  <a:gd name="connsiteX10" fmla="*/ 185023 w 517527"/>
                  <a:gd name="connsiteY10" fmla="*/ 258481 h 603758"/>
                  <a:gd name="connsiteX11" fmla="*/ 258870 w 517527"/>
                  <a:gd name="connsiteY11" fmla="*/ 184740 h 603758"/>
                  <a:gd name="connsiteX12" fmla="*/ 258763 w 517527"/>
                  <a:gd name="connsiteY12" fmla="*/ 147620 h 603758"/>
                  <a:gd name="connsiteX13" fmla="*/ 147697 w 517527"/>
                  <a:gd name="connsiteY13" fmla="*/ 258400 h 603758"/>
                  <a:gd name="connsiteX14" fmla="*/ 258763 w 517527"/>
                  <a:gd name="connsiteY14" fmla="*/ 369310 h 603758"/>
                  <a:gd name="connsiteX15" fmla="*/ 369830 w 517527"/>
                  <a:gd name="connsiteY15" fmla="*/ 258400 h 603758"/>
                  <a:gd name="connsiteX16" fmla="*/ 258763 w 517527"/>
                  <a:gd name="connsiteY16" fmla="*/ 147620 h 603758"/>
                  <a:gd name="connsiteX17" fmla="*/ 258112 w 517527"/>
                  <a:gd name="connsiteY17" fmla="*/ 80189 h 603758"/>
                  <a:gd name="connsiteX18" fmla="*/ 236342 w 517527"/>
                  <a:gd name="connsiteY18" fmla="*/ 102058 h 603758"/>
                  <a:gd name="connsiteX19" fmla="*/ 258112 w 517527"/>
                  <a:gd name="connsiteY19" fmla="*/ 123798 h 603758"/>
                  <a:gd name="connsiteX20" fmla="*/ 280012 w 517527"/>
                  <a:gd name="connsiteY20" fmla="*/ 102058 h 603758"/>
                  <a:gd name="connsiteX21" fmla="*/ 258112 w 517527"/>
                  <a:gd name="connsiteY21" fmla="*/ 80189 h 603758"/>
                  <a:gd name="connsiteX22" fmla="*/ 258763 w 517527"/>
                  <a:gd name="connsiteY22" fmla="*/ 0 h 603758"/>
                  <a:gd name="connsiteX23" fmla="*/ 517527 w 517527"/>
                  <a:gd name="connsiteY23" fmla="*/ 258400 h 603758"/>
                  <a:gd name="connsiteX24" fmla="*/ 406852 w 517527"/>
                  <a:gd name="connsiteY24" fmla="*/ 470197 h 603758"/>
                  <a:gd name="connsiteX25" fmla="*/ 463428 w 517527"/>
                  <a:gd name="connsiteY25" fmla="*/ 525522 h 603758"/>
                  <a:gd name="connsiteX26" fmla="*/ 261371 w 517527"/>
                  <a:gd name="connsiteY26" fmla="*/ 603758 h 603758"/>
                  <a:gd name="connsiteX27" fmla="*/ 59314 w 517527"/>
                  <a:gd name="connsiteY27" fmla="*/ 525522 h 603758"/>
                  <a:gd name="connsiteX28" fmla="*/ 112631 w 517527"/>
                  <a:gd name="connsiteY28" fmla="*/ 471499 h 603758"/>
                  <a:gd name="connsiteX29" fmla="*/ 0 w 517527"/>
                  <a:gd name="connsiteY29" fmla="*/ 258400 h 603758"/>
                  <a:gd name="connsiteX30" fmla="*/ 258763 w 517527"/>
                  <a:gd name="connsiteY30" fmla="*/ 0 h 603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517527" h="603758">
                    <a:moveTo>
                      <a:pt x="382866" y="485037"/>
                    </a:moveTo>
                    <a:cubicBezTo>
                      <a:pt x="345974" y="505345"/>
                      <a:pt x="303737" y="516800"/>
                      <a:pt x="258763" y="516800"/>
                    </a:cubicBezTo>
                    <a:cubicBezTo>
                      <a:pt x="214572" y="516800"/>
                      <a:pt x="172987" y="505735"/>
                      <a:pt x="136617" y="486079"/>
                    </a:cubicBezTo>
                    <a:cubicBezTo>
                      <a:pt x="102463" y="497013"/>
                      <a:pt x="81214" y="511984"/>
                      <a:pt x="81214" y="525522"/>
                    </a:cubicBezTo>
                    <a:cubicBezTo>
                      <a:pt x="81214" y="549084"/>
                      <a:pt x="149783" y="581888"/>
                      <a:pt x="261371" y="581888"/>
                    </a:cubicBezTo>
                    <a:cubicBezTo>
                      <a:pt x="373089" y="581888"/>
                      <a:pt x="441658" y="549084"/>
                      <a:pt x="441658" y="525522"/>
                    </a:cubicBezTo>
                    <a:cubicBezTo>
                      <a:pt x="441658" y="511593"/>
                      <a:pt x="418584" y="495972"/>
                      <a:pt x="382866" y="485037"/>
                    </a:cubicBezTo>
                    <a:close/>
                    <a:moveTo>
                      <a:pt x="258870" y="184740"/>
                    </a:moveTo>
                    <a:cubicBezTo>
                      <a:pt x="299655" y="184740"/>
                      <a:pt x="332717" y="217755"/>
                      <a:pt x="332717" y="258481"/>
                    </a:cubicBezTo>
                    <a:cubicBezTo>
                      <a:pt x="332717" y="299207"/>
                      <a:pt x="299655" y="332222"/>
                      <a:pt x="258870" y="332222"/>
                    </a:cubicBezTo>
                    <a:cubicBezTo>
                      <a:pt x="218085" y="332222"/>
                      <a:pt x="185023" y="299207"/>
                      <a:pt x="185023" y="258481"/>
                    </a:cubicBezTo>
                    <a:cubicBezTo>
                      <a:pt x="185023" y="217755"/>
                      <a:pt x="218085" y="184740"/>
                      <a:pt x="258870" y="184740"/>
                    </a:cubicBezTo>
                    <a:close/>
                    <a:moveTo>
                      <a:pt x="258763" y="147620"/>
                    </a:moveTo>
                    <a:cubicBezTo>
                      <a:pt x="197495" y="147620"/>
                      <a:pt x="147697" y="197347"/>
                      <a:pt x="147697" y="258400"/>
                    </a:cubicBezTo>
                    <a:cubicBezTo>
                      <a:pt x="147697" y="319583"/>
                      <a:pt x="197495" y="369310"/>
                      <a:pt x="258763" y="369310"/>
                    </a:cubicBezTo>
                    <a:cubicBezTo>
                      <a:pt x="320032" y="369310"/>
                      <a:pt x="369830" y="319453"/>
                      <a:pt x="369830" y="258400"/>
                    </a:cubicBezTo>
                    <a:cubicBezTo>
                      <a:pt x="369830" y="197347"/>
                      <a:pt x="320032" y="147620"/>
                      <a:pt x="258763" y="147620"/>
                    </a:cubicBezTo>
                    <a:close/>
                    <a:moveTo>
                      <a:pt x="258112" y="80189"/>
                    </a:moveTo>
                    <a:cubicBezTo>
                      <a:pt x="246119" y="80189"/>
                      <a:pt x="236342" y="89952"/>
                      <a:pt x="236342" y="102058"/>
                    </a:cubicBezTo>
                    <a:cubicBezTo>
                      <a:pt x="236342" y="114034"/>
                      <a:pt x="246119" y="123798"/>
                      <a:pt x="258112" y="123798"/>
                    </a:cubicBezTo>
                    <a:cubicBezTo>
                      <a:pt x="270235" y="123798"/>
                      <a:pt x="280012" y="114034"/>
                      <a:pt x="280012" y="102058"/>
                    </a:cubicBezTo>
                    <a:cubicBezTo>
                      <a:pt x="280012" y="89952"/>
                      <a:pt x="270235" y="80189"/>
                      <a:pt x="258112" y="80189"/>
                    </a:cubicBezTo>
                    <a:close/>
                    <a:moveTo>
                      <a:pt x="258763" y="0"/>
                    </a:moveTo>
                    <a:cubicBezTo>
                      <a:pt x="401507" y="0"/>
                      <a:pt x="517527" y="115857"/>
                      <a:pt x="517527" y="258400"/>
                    </a:cubicBezTo>
                    <a:cubicBezTo>
                      <a:pt x="517527" y="346009"/>
                      <a:pt x="473726" y="423464"/>
                      <a:pt x="406852" y="470197"/>
                    </a:cubicBezTo>
                    <a:cubicBezTo>
                      <a:pt x="443483" y="484386"/>
                      <a:pt x="463428" y="503652"/>
                      <a:pt x="463428" y="525522"/>
                    </a:cubicBezTo>
                    <a:cubicBezTo>
                      <a:pt x="463428" y="576291"/>
                      <a:pt x="359401" y="603758"/>
                      <a:pt x="261371" y="603758"/>
                    </a:cubicBezTo>
                    <a:cubicBezTo>
                      <a:pt x="163471" y="603758"/>
                      <a:pt x="59314" y="576291"/>
                      <a:pt x="59314" y="525522"/>
                    </a:cubicBezTo>
                    <a:cubicBezTo>
                      <a:pt x="59314" y="504434"/>
                      <a:pt x="78085" y="485688"/>
                      <a:pt x="112631" y="471499"/>
                    </a:cubicBezTo>
                    <a:cubicBezTo>
                      <a:pt x="44713" y="424896"/>
                      <a:pt x="0" y="346790"/>
                      <a:pt x="0" y="258400"/>
                    </a:cubicBezTo>
                    <a:cubicBezTo>
                      <a:pt x="0" y="115857"/>
                      <a:pt x="116020" y="0"/>
                      <a:pt x="25876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</p:sp>
        </p:grpSp>
        <p:sp>
          <p:nvSpPr>
            <p:cNvPr id="92" name="Text Box 79"/>
            <p:cNvSpPr txBox="1">
              <a:spLocks noChangeArrowheads="1"/>
            </p:cNvSpPr>
            <p:nvPr/>
          </p:nvSpPr>
          <p:spPr bwMode="auto">
            <a:xfrm>
              <a:off x="1985930" y="3494650"/>
              <a:ext cx="10538003" cy="5808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kumimoji="1"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你不能发布电视节目，但可以发布</a:t>
              </a:r>
              <a:r>
                <a:rPr kumimoji="1"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WEB</a:t>
              </a:r>
              <a:r>
                <a:rPr kumimoji="1"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内容</a:t>
              </a:r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2849B355-3FFE-49A4-823B-F875C05180BC}"/>
              </a:ext>
            </a:extLst>
          </p:cNvPr>
          <p:cNvGrpSpPr/>
          <p:nvPr/>
        </p:nvGrpSpPr>
        <p:grpSpPr>
          <a:xfrm>
            <a:off x="800038" y="1476493"/>
            <a:ext cx="11120185" cy="1134862"/>
            <a:chOff x="1403750" y="3494650"/>
            <a:chExt cx="11120185" cy="1134862"/>
          </a:xfrm>
        </p:grpSpPr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6DDA36FB-BE18-4145-8ACC-9ACA975344AB}"/>
                </a:ext>
              </a:extLst>
            </p:cNvPr>
            <p:cNvGrpSpPr/>
            <p:nvPr/>
          </p:nvGrpSpPr>
          <p:grpSpPr>
            <a:xfrm>
              <a:off x="1403750" y="3593123"/>
              <a:ext cx="490436" cy="476221"/>
              <a:chOff x="1403750" y="3593123"/>
              <a:chExt cx="808892" cy="785446"/>
            </a:xfrm>
          </p:grpSpPr>
          <p:sp>
            <p:nvSpPr>
              <p:cNvPr id="24" name="对话气泡: 椭圆形 23">
                <a:extLst>
                  <a:ext uri="{FF2B5EF4-FFF2-40B4-BE49-F238E27FC236}">
                    <a16:creationId xmlns:a16="http://schemas.microsoft.com/office/drawing/2014/main" id="{E9830A48-5C96-4182-B95C-65010D79C933}"/>
                  </a:ext>
                </a:extLst>
              </p:cNvPr>
              <p:cNvSpPr/>
              <p:nvPr/>
            </p:nvSpPr>
            <p:spPr>
              <a:xfrm>
                <a:off x="1403750" y="3593123"/>
                <a:ext cx="808892" cy="785446"/>
              </a:xfrm>
              <a:prstGeom prst="wedgeEllipseCallout">
                <a:avLst>
                  <a:gd name="adj1" fmla="val 66124"/>
                  <a:gd name="adj2" fmla="val 2799"/>
                </a:avLst>
              </a:prstGeom>
              <a:solidFill>
                <a:srgbClr val="009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endParaRPr lang="zh-CN" altLang="en-US"/>
              </a:p>
            </p:txBody>
          </p:sp>
          <p:sp>
            <p:nvSpPr>
              <p:cNvPr id="25" name="round-web-cam_17861">
                <a:extLst>
                  <a:ext uri="{FF2B5EF4-FFF2-40B4-BE49-F238E27FC236}">
                    <a16:creationId xmlns:a16="http://schemas.microsoft.com/office/drawing/2014/main" id="{3FFDB79B-20D4-4F1D-A430-EB7A379770A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567764" y="3705353"/>
                <a:ext cx="480863" cy="560986"/>
              </a:xfrm>
              <a:custGeom>
                <a:avLst/>
                <a:gdLst>
                  <a:gd name="connsiteX0" fmla="*/ 382866 w 517527"/>
                  <a:gd name="connsiteY0" fmla="*/ 485037 h 603758"/>
                  <a:gd name="connsiteX1" fmla="*/ 258763 w 517527"/>
                  <a:gd name="connsiteY1" fmla="*/ 516800 h 603758"/>
                  <a:gd name="connsiteX2" fmla="*/ 136617 w 517527"/>
                  <a:gd name="connsiteY2" fmla="*/ 486079 h 603758"/>
                  <a:gd name="connsiteX3" fmla="*/ 81214 w 517527"/>
                  <a:gd name="connsiteY3" fmla="*/ 525522 h 603758"/>
                  <a:gd name="connsiteX4" fmla="*/ 261371 w 517527"/>
                  <a:gd name="connsiteY4" fmla="*/ 581888 h 603758"/>
                  <a:gd name="connsiteX5" fmla="*/ 441658 w 517527"/>
                  <a:gd name="connsiteY5" fmla="*/ 525522 h 603758"/>
                  <a:gd name="connsiteX6" fmla="*/ 382866 w 517527"/>
                  <a:gd name="connsiteY6" fmla="*/ 485037 h 603758"/>
                  <a:gd name="connsiteX7" fmla="*/ 258870 w 517527"/>
                  <a:gd name="connsiteY7" fmla="*/ 184740 h 603758"/>
                  <a:gd name="connsiteX8" fmla="*/ 332717 w 517527"/>
                  <a:gd name="connsiteY8" fmla="*/ 258481 h 603758"/>
                  <a:gd name="connsiteX9" fmla="*/ 258870 w 517527"/>
                  <a:gd name="connsiteY9" fmla="*/ 332222 h 603758"/>
                  <a:gd name="connsiteX10" fmla="*/ 185023 w 517527"/>
                  <a:gd name="connsiteY10" fmla="*/ 258481 h 603758"/>
                  <a:gd name="connsiteX11" fmla="*/ 258870 w 517527"/>
                  <a:gd name="connsiteY11" fmla="*/ 184740 h 603758"/>
                  <a:gd name="connsiteX12" fmla="*/ 258763 w 517527"/>
                  <a:gd name="connsiteY12" fmla="*/ 147620 h 603758"/>
                  <a:gd name="connsiteX13" fmla="*/ 147697 w 517527"/>
                  <a:gd name="connsiteY13" fmla="*/ 258400 h 603758"/>
                  <a:gd name="connsiteX14" fmla="*/ 258763 w 517527"/>
                  <a:gd name="connsiteY14" fmla="*/ 369310 h 603758"/>
                  <a:gd name="connsiteX15" fmla="*/ 369830 w 517527"/>
                  <a:gd name="connsiteY15" fmla="*/ 258400 h 603758"/>
                  <a:gd name="connsiteX16" fmla="*/ 258763 w 517527"/>
                  <a:gd name="connsiteY16" fmla="*/ 147620 h 603758"/>
                  <a:gd name="connsiteX17" fmla="*/ 258112 w 517527"/>
                  <a:gd name="connsiteY17" fmla="*/ 80189 h 603758"/>
                  <a:gd name="connsiteX18" fmla="*/ 236342 w 517527"/>
                  <a:gd name="connsiteY18" fmla="*/ 102058 h 603758"/>
                  <a:gd name="connsiteX19" fmla="*/ 258112 w 517527"/>
                  <a:gd name="connsiteY19" fmla="*/ 123798 h 603758"/>
                  <a:gd name="connsiteX20" fmla="*/ 280012 w 517527"/>
                  <a:gd name="connsiteY20" fmla="*/ 102058 h 603758"/>
                  <a:gd name="connsiteX21" fmla="*/ 258112 w 517527"/>
                  <a:gd name="connsiteY21" fmla="*/ 80189 h 603758"/>
                  <a:gd name="connsiteX22" fmla="*/ 258763 w 517527"/>
                  <a:gd name="connsiteY22" fmla="*/ 0 h 603758"/>
                  <a:gd name="connsiteX23" fmla="*/ 517527 w 517527"/>
                  <a:gd name="connsiteY23" fmla="*/ 258400 h 603758"/>
                  <a:gd name="connsiteX24" fmla="*/ 406852 w 517527"/>
                  <a:gd name="connsiteY24" fmla="*/ 470197 h 603758"/>
                  <a:gd name="connsiteX25" fmla="*/ 463428 w 517527"/>
                  <a:gd name="connsiteY25" fmla="*/ 525522 h 603758"/>
                  <a:gd name="connsiteX26" fmla="*/ 261371 w 517527"/>
                  <a:gd name="connsiteY26" fmla="*/ 603758 h 603758"/>
                  <a:gd name="connsiteX27" fmla="*/ 59314 w 517527"/>
                  <a:gd name="connsiteY27" fmla="*/ 525522 h 603758"/>
                  <a:gd name="connsiteX28" fmla="*/ 112631 w 517527"/>
                  <a:gd name="connsiteY28" fmla="*/ 471499 h 603758"/>
                  <a:gd name="connsiteX29" fmla="*/ 0 w 517527"/>
                  <a:gd name="connsiteY29" fmla="*/ 258400 h 603758"/>
                  <a:gd name="connsiteX30" fmla="*/ 258763 w 517527"/>
                  <a:gd name="connsiteY30" fmla="*/ 0 h 603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517527" h="603758">
                    <a:moveTo>
                      <a:pt x="382866" y="485037"/>
                    </a:moveTo>
                    <a:cubicBezTo>
                      <a:pt x="345974" y="505345"/>
                      <a:pt x="303737" y="516800"/>
                      <a:pt x="258763" y="516800"/>
                    </a:cubicBezTo>
                    <a:cubicBezTo>
                      <a:pt x="214572" y="516800"/>
                      <a:pt x="172987" y="505735"/>
                      <a:pt x="136617" y="486079"/>
                    </a:cubicBezTo>
                    <a:cubicBezTo>
                      <a:pt x="102463" y="497013"/>
                      <a:pt x="81214" y="511984"/>
                      <a:pt x="81214" y="525522"/>
                    </a:cubicBezTo>
                    <a:cubicBezTo>
                      <a:pt x="81214" y="549084"/>
                      <a:pt x="149783" y="581888"/>
                      <a:pt x="261371" y="581888"/>
                    </a:cubicBezTo>
                    <a:cubicBezTo>
                      <a:pt x="373089" y="581888"/>
                      <a:pt x="441658" y="549084"/>
                      <a:pt x="441658" y="525522"/>
                    </a:cubicBezTo>
                    <a:cubicBezTo>
                      <a:pt x="441658" y="511593"/>
                      <a:pt x="418584" y="495972"/>
                      <a:pt x="382866" y="485037"/>
                    </a:cubicBezTo>
                    <a:close/>
                    <a:moveTo>
                      <a:pt x="258870" y="184740"/>
                    </a:moveTo>
                    <a:cubicBezTo>
                      <a:pt x="299655" y="184740"/>
                      <a:pt x="332717" y="217755"/>
                      <a:pt x="332717" y="258481"/>
                    </a:cubicBezTo>
                    <a:cubicBezTo>
                      <a:pt x="332717" y="299207"/>
                      <a:pt x="299655" y="332222"/>
                      <a:pt x="258870" y="332222"/>
                    </a:cubicBezTo>
                    <a:cubicBezTo>
                      <a:pt x="218085" y="332222"/>
                      <a:pt x="185023" y="299207"/>
                      <a:pt x="185023" y="258481"/>
                    </a:cubicBezTo>
                    <a:cubicBezTo>
                      <a:pt x="185023" y="217755"/>
                      <a:pt x="218085" y="184740"/>
                      <a:pt x="258870" y="184740"/>
                    </a:cubicBezTo>
                    <a:close/>
                    <a:moveTo>
                      <a:pt x="258763" y="147620"/>
                    </a:moveTo>
                    <a:cubicBezTo>
                      <a:pt x="197495" y="147620"/>
                      <a:pt x="147697" y="197347"/>
                      <a:pt x="147697" y="258400"/>
                    </a:cubicBezTo>
                    <a:cubicBezTo>
                      <a:pt x="147697" y="319583"/>
                      <a:pt x="197495" y="369310"/>
                      <a:pt x="258763" y="369310"/>
                    </a:cubicBezTo>
                    <a:cubicBezTo>
                      <a:pt x="320032" y="369310"/>
                      <a:pt x="369830" y="319453"/>
                      <a:pt x="369830" y="258400"/>
                    </a:cubicBezTo>
                    <a:cubicBezTo>
                      <a:pt x="369830" y="197347"/>
                      <a:pt x="320032" y="147620"/>
                      <a:pt x="258763" y="147620"/>
                    </a:cubicBezTo>
                    <a:close/>
                    <a:moveTo>
                      <a:pt x="258112" y="80189"/>
                    </a:moveTo>
                    <a:cubicBezTo>
                      <a:pt x="246119" y="80189"/>
                      <a:pt x="236342" y="89952"/>
                      <a:pt x="236342" y="102058"/>
                    </a:cubicBezTo>
                    <a:cubicBezTo>
                      <a:pt x="236342" y="114034"/>
                      <a:pt x="246119" y="123798"/>
                      <a:pt x="258112" y="123798"/>
                    </a:cubicBezTo>
                    <a:cubicBezTo>
                      <a:pt x="270235" y="123798"/>
                      <a:pt x="280012" y="114034"/>
                      <a:pt x="280012" y="102058"/>
                    </a:cubicBezTo>
                    <a:cubicBezTo>
                      <a:pt x="280012" y="89952"/>
                      <a:pt x="270235" y="80189"/>
                      <a:pt x="258112" y="80189"/>
                    </a:cubicBezTo>
                    <a:close/>
                    <a:moveTo>
                      <a:pt x="258763" y="0"/>
                    </a:moveTo>
                    <a:cubicBezTo>
                      <a:pt x="401507" y="0"/>
                      <a:pt x="517527" y="115857"/>
                      <a:pt x="517527" y="258400"/>
                    </a:cubicBezTo>
                    <a:cubicBezTo>
                      <a:pt x="517527" y="346009"/>
                      <a:pt x="473726" y="423464"/>
                      <a:pt x="406852" y="470197"/>
                    </a:cubicBezTo>
                    <a:cubicBezTo>
                      <a:pt x="443483" y="484386"/>
                      <a:pt x="463428" y="503652"/>
                      <a:pt x="463428" y="525522"/>
                    </a:cubicBezTo>
                    <a:cubicBezTo>
                      <a:pt x="463428" y="576291"/>
                      <a:pt x="359401" y="603758"/>
                      <a:pt x="261371" y="603758"/>
                    </a:cubicBezTo>
                    <a:cubicBezTo>
                      <a:pt x="163471" y="603758"/>
                      <a:pt x="59314" y="576291"/>
                      <a:pt x="59314" y="525522"/>
                    </a:cubicBezTo>
                    <a:cubicBezTo>
                      <a:pt x="59314" y="504434"/>
                      <a:pt x="78085" y="485688"/>
                      <a:pt x="112631" y="471499"/>
                    </a:cubicBezTo>
                    <a:cubicBezTo>
                      <a:pt x="44713" y="424896"/>
                      <a:pt x="0" y="346790"/>
                      <a:pt x="0" y="258400"/>
                    </a:cubicBezTo>
                    <a:cubicBezTo>
                      <a:pt x="0" y="115857"/>
                      <a:pt x="116020" y="0"/>
                      <a:pt x="25876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</p:sp>
        </p:grpSp>
        <p:sp>
          <p:nvSpPr>
            <p:cNvPr id="23" name="Text Box 79">
              <a:extLst>
                <a:ext uri="{FF2B5EF4-FFF2-40B4-BE49-F238E27FC236}">
                  <a16:creationId xmlns:a16="http://schemas.microsoft.com/office/drawing/2014/main" id="{82C5A5C5-5533-4820-9AB5-8BF6D371811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85931" y="3494650"/>
              <a:ext cx="10538004" cy="11348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kumimoji="1"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19</a:t>
              </a:r>
              <a:r>
                <a:rPr kumimoji="1"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世纪</a:t>
              </a:r>
              <a:r>
                <a:rPr kumimoji="1"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19</a:t>
              </a:r>
              <a:r>
                <a:rPr kumimoji="1"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世纪</a:t>
              </a:r>
              <a:r>
                <a:rPr kumimoji="1"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70</a:t>
              </a:r>
              <a:r>
                <a:rPr kumimoji="1"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年代，电话的发明，扩展了人类通信的范围，增强了人类通信的实效性</a:t>
              </a:r>
            </a:p>
          </p:txBody>
        </p:sp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AA6C49BA-873B-467A-A28F-D20401B7D608}"/>
              </a:ext>
            </a:extLst>
          </p:cNvPr>
          <p:cNvGrpSpPr/>
          <p:nvPr/>
        </p:nvGrpSpPr>
        <p:grpSpPr>
          <a:xfrm>
            <a:off x="800038" y="2614451"/>
            <a:ext cx="11120185" cy="580865"/>
            <a:chOff x="1403750" y="3494650"/>
            <a:chExt cx="11120185" cy="580865"/>
          </a:xfrm>
        </p:grpSpPr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479E7F99-D07B-450D-BF7B-B4D7886B53FC}"/>
                </a:ext>
              </a:extLst>
            </p:cNvPr>
            <p:cNvGrpSpPr/>
            <p:nvPr/>
          </p:nvGrpSpPr>
          <p:grpSpPr>
            <a:xfrm>
              <a:off x="1403750" y="3593123"/>
              <a:ext cx="490436" cy="476221"/>
              <a:chOff x="1403750" y="3593123"/>
              <a:chExt cx="808892" cy="785446"/>
            </a:xfrm>
          </p:grpSpPr>
          <p:sp>
            <p:nvSpPr>
              <p:cNvPr id="32" name="对话气泡: 椭圆形 31">
                <a:extLst>
                  <a:ext uri="{FF2B5EF4-FFF2-40B4-BE49-F238E27FC236}">
                    <a16:creationId xmlns:a16="http://schemas.microsoft.com/office/drawing/2014/main" id="{DDFC7643-6B7E-4524-AB02-B74AAEB4C529}"/>
                  </a:ext>
                </a:extLst>
              </p:cNvPr>
              <p:cNvSpPr/>
              <p:nvPr/>
            </p:nvSpPr>
            <p:spPr>
              <a:xfrm>
                <a:off x="1403750" y="3593123"/>
                <a:ext cx="808892" cy="785446"/>
              </a:xfrm>
              <a:prstGeom prst="wedgeEllipseCallout">
                <a:avLst>
                  <a:gd name="adj1" fmla="val 66124"/>
                  <a:gd name="adj2" fmla="val 2799"/>
                </a:avLst>
              </a:prstGeom>
              <a:solidFill>
                <a:srgbClr val="009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endParaRPr lang="zh-CN" altLang="en-US" sz="1600"/>
              </a:p>
            </p:txBody>
          </p:sp>
          <p:sp>
            <p:nvSpPr>
              <p:cNvPr id="36" name="round-web-cam_17861">
                <a:extLst>
                  <a:ext uri="{FF2B5EF4-FFF2-40B4-BE49-F238E27FC236}">
                    <a16:creationId xmlns:a16="http://schemas.microsoft.com/office/drawing/2014/main" id="{6A22CF6B-3A90-43AE-AC0A-4D9C76683BA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567764" y="3705353"/>
                <a:ext cx="480863" cy="560986"/>
              </a:xfrm>
              <a:custGeom>
                <a:avLst/>
                <a:gdLst>
                  <a:gd name="connsiteX0" fmla="*/ 382866 w 517527"/>
                  <a:gd name="connsiteY0" fmla="*/ 485037 h 603758"/>
                  <a:gd name="connsiteX1" fmla="*/ 258763 w 517527"/>
                  <a:gd name="connsiteY1" fmla="*/ 516800 h 603758"/>
                  <a:gd name="connsiteX2" fmla="*/ 136617 w 517527"/>
                  <a:gd name="connsiteY2" fmla="*/ 486079 h 603758"/>
                  <a:gd name="connsiteX3" fmla="*/ 81214 w 517527"/>
                  <a:gd name="connsiteY3" fmla="*/ 525522 h 603758"/>
                  <a:gd name="connsiteX4" fmla="*/ 261371 w 517527"/>
                  <a:gd name="connsiteY4" fmla="*/ 581888 h 603758"/>
                  <a:gd name="connsiteX5" fmla="*/ 441658 w 517527"/>
                  <a:gd name="connsiteY5" fmla="*/ 525522 h 603758"/>
                  <a:gd name="connsiteX6" fmla="*/ 382866 w 517527"/>
                  <a:gd name="connsiteY6" fmla="*/ 485037 h 603758"/>
                  <a:gd name="connsiteX7" fmla="*/ 258870 w 517527"/>
                  <a:gd name="connsiteY7" fmla="*/ 184740 h 603758"/>
                  <a:gd name="connsiteX8" fmla="*/ 332717 w 517527"/>
                  <a:gd name="connsiteY8" fmla="*/ 258481 h 603758"/>
                  <a:gd name="connsiteX9" fmla="*/ 258870 w 517527"/>
                  <a:gd name="connsiteY9" fmla="*/ 332222 h 603758"/>
                  <a:gd name="connsiteX10" fmla="*/ 185023 w 517527"/>
                  <a:gd name="connsiteY10" fmla="*/ 258481 h 603758"/>
                  <a:gd name="connsiteX11" fmla="*/ 258870 w 517527"/>
                  <a:gd name="connsiteY11" fmla="*/ 184740 h 603758"/>
                  <a:gd name="connsiteX12" fmla="*/ 258763 w 517527"/>
                  <a:gd name="connsiteY12" fmla="*/ 147620 h 603758"/>
                  <a:gd name="connsiteX13" fmla="*/ 147697 w 517527"/>
                  <a:gd name="connsiteY13" fmla="*/ 258400 h 603758"/>
                  <a:gd name="connsiteX14" fmla="*/ 258763 w 517527"/>
                  <a:gd name="connsiteY14" fmla="*/ 369310 h 603758"/>
                  <a:gd name="connsiteX15" fmla="*/ 369830 w 517527"/>
                  <a:gd name="connsiteY15" fmla="*/ 258400 h 603758"/>
                  <a:gd name="connsiteX16" fmla="*/ 258763 w 517527"/>
                  <a:gd name="connsiteY16" fmla="*/ 147620 h 603758"/>
                  <a:gd name="connsiteX17" fmla="*/ 258112 w 517527"/>
                  <a:gd name="connsiteY17" fmla="*/ 80189 h 603758"/>
                  <a:gd name="connsiteX18" fmla="*/ 236342 w 517527"/>
                  <a:gd name="connsiteY18" fmla="*/ 102058 h 603758"/>
                  <a:gd name="connsiteX19" fmla="*/ 258112 w 517527"/>
                  <a:gd name="connsiteY19" fmla="*/ 123798 h 603758"/>
                  <a:gd name="connsiteX20" fmla="*/ 280012 w 517527"/>
                  <a:gd name="connsiteY20" fmla="*/ 102058 h 603758"/>
                  <a:gd name="connsiteX21" fmla="*/ 258112 w 517527"/>
                  <a:gd name="connsiteY21" fmla="*/ 80189 h 603758"/>
                  <a:gd name="connsiteX22" fmla="*/ 258763 w 517527"/>
                  <a:gd name="connsiteY22" fmla="*/ 0 h 603758"/>
                  <a:gd name="connsiteX23" fmla="*/ 517527 w 517527"/>
                  <a:gd name="connsiteY23" fmla="*/ 258400 h 603758"/>
                  <a:gd name="connsiteX24" fmla="*/ 406852 w 517527"/>
                  <a:gd name="connsiteY24" fmla="*/ 470197 h 603758"/>
                  <a:gd name="connsiteX25" fmla="*/ 463428 w 517527"/>
                  <a:gd name="connsiteY25" fmla="*/ 525522 h 603758"/>
                  <a:gd name="connsiteX26" fmla="*/ 261371 w 517527"/>
                  <a:gd name="connsiteY26" fmla="*/ 603758 h 603758"/>
                  <a:gd name="connsiteX27" fmla="*/ 59314 w 517527"/>
                  <a:gd name="connsiteY27" fmla="*/ 525522 h 603758"/>
                  <a:gd name="connsiteX28" fmla="*/ 112631 w 517527"/>
                  <a:gd name="connsiteY28" fmla="*/ 471499 h 603758"/>
                  <a:gd name="connsiteX29" fmla="*/ 0 w 517527"/>
                  <a:gd name="connsiteY29" fmla="*/ 258400 h 603758"/>
                  <a:gd name="connsiteX30" fmla="*/ 258763 w 517527"/>
                  <a:gd name="connsiteY30" fmla="*/ 0 h 603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517527" h="603758">
                    <a:moveTo>
                      <a:pt x="382866" y="485037"/>
                    </a:moveTo>
                    <a:cubicBezTo>
                      <a:pt x="345974" y="505345"/>
                      <a:pt x="303737" y="516800"/>
                      <a:pt x="258763" y="516800"/>
                    </a:cubicBezTo>
                    <a:cubicBezTo>
                      <a:pt x="214572" y="516800"/>
                      <a:pt x="172987" y="505735"/>
                      <a:pt x="136617" y="486079"/>
                    </a:cubicBezTo>
                    <a:cubicBezTo>
                      <a:pt x="102463" y="497013"/>
                      <a:pt x="81214" y="511984"/>
                      <a:pt x="81214" y="525522"/>
                    </a:cubicBezTo>
                    <a:cubicBezTo>
                      <a:pt x="81214" y="549084"/>
                      <a:pt x="149783" y="581888"/>
                      <a:pt x="261371" y="581888"/>
                    </a:cubicBezTo>
                    <a:cubicBezTo>
                      <a:pt x="373089" y="581888"/>
                      <a:pt x="441658" y="549084"/>
                      <a:pt x="441658" y="525522"/>
                    </a:cubicBezTo>
                    <a:cubicBezTo>
                      <a:pt x="441658" y="511593"/>
                      <a:pt x="418584" y="495972"/>
                      <a:pt x="382866" y="485037"/>
                    </a:cubicBezTo>
                    <a:close/>
                    <a:moveTo>
                      <a:pt x="258870" y="184740"/>
                    </a:moveTo>
                    <a:cubicBezTo>
                      <a:pt x="299655" y="184740"/>
                      <a:pt x="332717" y="217755"/>
                      <a:pt x="332717" y="258481"/>
                    </a:cubicBezTo>
                    <a:cubicBezTo>
                      <a:pt x="332717" y="299207"/>
                      <a:pt x="299655" y="332222"/>
                      <a:pt x="258870" y="332222"/>
                    </a:cubicBezTo>
                    <a:cubicBezTo>
                      <a:pt x="218085" y="332222"/>
                      <a:pt x="185023" y="299207"/>
                      <a:pt x="185023" y="258481"/>
                    </a:cubicBezTo>
                    <a:cubicBezTo>
                      <a:pt x="185023" y="217755"/>
                      <a:pt x="218085" y="184740"/>
                      <a:pt x="258870" y="184740"/>
                    </a:cubicBezTo>
                    <a:close/>
                    <a:moveTo>
                      <a:pt x="258763" y="147620"/>
                    </a:moveTo>
                    <a:cubicBezTo>
                      <a:pt x="197495" y="147620"/>
                      <a:pt x="147697" y="197347"/>
                      <a:pt x="147697" y="258400"/>
                    </a:cubicBezTo>
                    <a:cubicBezTo>
                      <a:pt x="147697" y="319583"/>
                      <a:pt x="197495" y="369310"/>
                      <a:pt x="258763" y="369310"/>
                    </a:cubicBezTo>
                    <a:cubicBezTo>
                      <a:pt x="320032" y="369310"/>
                      <a:pt x="369830" y="319453"/>
                      <a:pt x="369830" y="258400"/>
                    </a:cubicBezTo>
                    <a:cubicBezTo>
                      <a:pt x="369830" y="197347"/>
                      <a:pt x="320032" y="147620"/>
                      <a:pt x="258763" y="147620"/>
                    </a:cubicBezTo>
                    <a:close/>
                    <a:moveTo>
                      <a:pt x="258112" y="80189"/>
                    </a:moveTo>
                    <a:cubicBezTo>
                      <a:pt x="246119" y="80189"/>
                      <a:pt x="236342" y="89952"/>
                      <a:pt x="236342" y="102058"/>
                    </a:cubicBezTo>
                    <a:cubicBezTo>
                      <a:pt x="236342" y="114034"/>
                      <a:pt x="246119" y="123798"/>
                      <a:pt x="258112" y="123798"/>
                    </a:cubicBezTo>
                    <a:cubicBezTo>
                      <a:pt x="270235" y="123798"/>
                      <a:pt x="280012" y="114034"/>
                      <a:pt x="280012" y="102058"/>
                    </a:cubicBezTo>
                    <a:cubicBezTo>
                      <a:pt x="280012" y="89952"/>
                      <a:pt x="270235" y="80189"/>
                      <a:pt x="258112" y="80189"/>
                    </a:cubicBezTo>
                    <a:close/>
                    <a:moveTo>
                      <a:pt x="258763" y="0"/>
                    </a:moveTo>
                    <a:cubicBezTo>
                      <a:pt x="401507" y="0"/>
                      <a:pt x="517527" y="115857"/>
                      <a:pt x="517527" y="258400"/>
                    </a:cubicBezTo>
                    <a:cubicBezTo>
                      <a:pt x="517527" y="346009"/>
                      <a:pt x="473726" y="423464"/>
                      <a:pt x="406852" y="470197"/>
                    </a:cubicBezTo>
                    <a:cubicBezTo>
                      <a:pt x="443483" y="484386"/>
                      <a:pt x="463428" y="503652"/>
                      <a:pt x="463428" y="525522"/>
                    </a:cubicBezTo>
                    <a:cubicBezTo>
                      <a:pt x="463428" y="576291"/>
                      <a:pt x="359401" y="603758"/>
                      <a:pt x="261371" y="603758"/>
                    </a:cubicBezTo>
                    <a:cubicBezTo>
                      <a:pt x="163471" y="603758"/>
                      <a:pt x="59314" y="576291"/>
                      <a:pt x="59314" y="525522"/>
                    </a:cubicBezTo>
                    <a:cubicBezTo>
                      <a:pt x="59314" y="504434"/>
                      <a:pt x="78085" y="485688"/>
                      <a:pt x="112631" y="471499"/>
                    </a:cubicBezTo>
                    <a:cubicBezTo>
                      <a:pt x="44713" y="424896"/>
                      <a:pt x="0" y="346790"/>
                      <a:pt x="0" y="258400"/>
                    </a:cubicBezTo>
                    <a:cubicBezTo>
                      <a:pt x="0" y="115857"/>
                      <a:pt x="116020" y="0"/>
                      <a:pt x="25876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</p:sp>
        </p:grpSp>
        <p:sp>
          <p:nvSpPr>
            <p:cNvPr id="31" name="Text Box 79">
              <a:extLst>
                <a:ext uri="{FF2B5EF4-FFF2-40B4-BE49-F238E27FC236}">
                  <a16:creationId xmlns:a16="http://schemas.microsoft.com/office/drawing/2014/main" id="{8660C8D9-830F-43CA-819F-E8A34D0ACDD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85931" y="3494650"/>
              <a:ext cx="10538004" cy="5808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kumimoji="1"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20</a:t>
              </a:r>
              <a:r>
                <a:rPr kumimoji="1"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世纪</a:t>
              </a:r>
              <a:r>
                <a:rPr kumimoji="1"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20</a:t>
              </a:r>
              <a:r>
                <a:rPr kumimoji="1"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年代，广播收音机和电视的发明，极大的丰富了人类可获取信息</a:t>
              </a:r>
            </a:p>
          </p:txBody>
        </p:sp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2930453C-670E-403D-B339-77675523B017}"/>
              </a:ext>
            </a:extLst>
          </p:cNvPr>
          <p:cNvGrpSpPr/>
          <p:nvPr/>
        </p:nvGrpSpPr>
        <p:grpSpPr>
          <a:xfrm>
            <a:off x="800038" y="3266480"/>
            <a:ext cx="11120185" cy="580865"/>
            <a:chOff x="1403750" y="3494650"/>
            <a:chExt cx="11120185" cy="580865"/>
          </a:xfrm>
        </p:grpSpPr>
        <p:grpSp>
          <p:nvGrpSpPr>
            <p:cNvPr id="38" name="组合 37">
              <a:extLst>
                <a:ext uri="{FF2B5EF4-FFF2-40B4-BE49-F238E27FC236}">
                  <a16:creationId xmlns:a16="http://schemas.microsoft.com/office/drawing/2014/main" id="{C8D03F22-3AB2-4BC1-8E51-CA9977F5266B}"/>
                </a:ext>
              </a:extLst>
            </p:cNvPr>
            <p:cNvGrpSpPr/>
            <p:nvPr/>
          </p:nvGrpSpPr>
          <p:grpSpPr>
            <a:xfrm>
              <a:off x="1403750" y="3593123"/>
              <a:ext cx="490436" cy="476221"/>
              <a:chOff x="1403750" y="3593123"/>
              <a:chExt cx="808892" cy="785446"/>
            </a:xfrm>
          </p:grpSpPr>
          <p:sp>
            <p:nvSpPr>
              <p:cNvPr id="40" name="对话气泡: 椭圆形 39">
                <a:extLst>
                  <a:ext uri="{FF2B5EF4-FFF2-40B4-BE49-F238E27FC236}">
                    <a16:creationId xmlns:a16="http://schemas.microsoft.com/office/drawing/2014/main" id="{CD1EE942-648A-41E2-B101-B233BEB9A367}"/>
                  </a:ext>
                </a:extLst>
              </p:cNvPr>
              <p:cNvSpPr/>
              <p:nvPr/>
            </p:nvSpPr>
            <p:spPr>
              <a:xfrm>
                <a:off x="1403750" y="3593123"/>
                <a:ext cx="808892" cy="785446"/>
              </a:xfrm>
              <a:prstGeom prst="wedgeEllipseCallout">
                <a:avLst>
                  <a:gd name="adj1" fmla="val 66124"/>
                  <a:gd name="adj2" fmla="val 2799"/>
                </a:avLst>
              </a:prstGeom>
              <a:solidFill>
                <a:srgbClr val="009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endParaRPr lang="zh-CN" altLang="en-US" sz="1600"/>
              </a:p>
            </p:txBody>
          </p:sp>
          <p:sp>
            <p:nvSpPr>
              <p:cNvPr id="41" name="round-web-cam_17861">
                <a:extLst>
                  <a:ext uri="{FF2B5EF4-FFF2-40B4-BE49-F238E27FC236}">
                    <a16:creationId xmlns:a16="http://schemas.microsoft.com/office/drawing/2014/main" id="{395EC1D8-7430-46D0-901E-0FBA4CD68CC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567764" y="3705353"/>
                <a:ext cx="480863" cy="560986"/>
              </a:xfrm>
              <a:custGeom>
                <a:avLst/>
                <a:gdLst>
                  <a:gd name="connsiteX0" fmla="*/ 382866 w 517527"/>
                  <a:gd name="connsiteY0" fmla="*/ 485037 h 603758"/>
                  <a:gd name="connsiteX1" fmla="*/ 258763 w 517527"/>
                  <a:gd name="connsiteY1" fmla="*/ 516800 h 603758"/>
                  <a:gd name="connsiteX2" fmla="*/ 136617 w 517527"/>
                  <a:gd name="connsiteY2" fmla="*/ 486079 h 603758"/>
                  <a:gd name="connsiteX3" fmla="*/ 81214 w 517527"/>
                  <a:gd name="connsiteY3" fmla="*/ 525522 h 603758"/>
                  <a:gd name="connsiteX4" fmla="*/ 261371 w 517527"/>
                  <a:gd name="connsiteY4" fmla="*/ 581888 h 603758"/>
                  <a:gd name="connsiteX5" fmla="*/ 441658 w 517527"/>
                  <a:gd name="connsiteY5" fmla="*/ 525522 h 603758"/>
                  <a:gd name="connsiteX6" fmla="*/ 382866 w 517527"/>
                  <a:gd name="connsiteY6" fmla="*/ 485037 h 603758"/>
                  <a:gd name="connsiteX7" fmla="*/ 258870 w 517527"/>
                  <a:gd name="connsiteY7" fmla="*/ 184740 h 603758"/>
                  <a:gd name="connsiteX8" fmla="*/ 332717 w 517527"/>
                  <a:gd name="connsiteY8" fmla="*/ 258481 h 603758"/>
                  <a:gd name="connsiteX9" fmla="*/ 258870 w 517527"/>
                  <a:gd name="connsiteY9" fmla="*/ 332222 h 603758"/>
                  <a:gd name="connsiteX10" fmla="*/ 185023 w 517527"/>
                  <a:gd name="connsiteY10" fmla="*/ 258481 h 603758"/>
                  <a:gd name="connsiteX11" fmla="*/ 258870 w 517527"/>
                  <a:gd name="connsiteY11" fmla="*/ 184740 h 603758"/>
                  <a:gd name="connsiteX12" fmla="*/ 258763 w 517527"/>
                  <a:gd name="connsiteY12" fmla="*/ 147620 h 603758"/>
                  <a:gd name="connsiteX13" fmla="*/ 147697 w 517527"/>
                  <a:gd name="connsiteY13" fmla="*/ 258400 h 603758"/>
                  <a:gd name="connsiteX14" fmla="*/ 258763 w 517527"/>
                  <a:gd name="connsiteY14" fmla="*/ 369310 h 603758"/>
                  <a:gd name="connsiteX15" fmla="*/ 369830 w 517527"/>
                  <a:gd name="connsiteY15" fmla="*/ 258400 h 603758"/>
                  <a:gd name="connsiteX16" fmla="*/ 258763 w 517527"/>
                  <a:gd name="connsiteY16" fmla="*/ 147620 h 603758"/>
                  <a:gd name="connsiteX17" fmla="*/ 258112 w 517527"/>
                  <a:gd name="connsiteY17" fmla="*/ 80189 h 603758"/>
                  <a:gd name="connsiteX18" fmla="*/ 236342 w 517527"/>
                  <a:gd name="connsiteY18" fmla="*/ 102058 h 603758"/>
                  <a:gd name="connsiteX19" fmla="*/ 258112 w 517527"/>
                  <a:gd name="connsiteY19" fmla="*/ 123798 h 603758"/>
                  <a:gd name="connsiteX20" fmla="*/ 280012 w 517527"/>
                  <a:gd name="connsiteY20" fmla="*/ 102058 h 603758"/>
                  <a:gd name="connsiteX21" fmla="*/ 258112 w 517527"/>
                  <a:gd name="connsiteY21" fmla="*/ 80189 h 603758"/>
                  <a:gd name="connsiteX22" fmla="*/ 258763 w 517527"/>
                  <a:gd name="connsiteY22" fmla="*/ 0 h 603758"/>
                  <a:gd name="connsiteX23" fmla="*/ 517527 w 517527"/>
                  <a:gd name="connsiteY23" fmla="*/ 258400 h 603758"/>
                  <a:gd name="connsiteX24" fmla="*/ 406852 w 517527"/>
                  <a:gd name="connsiteY24" fmla="*/ 470197 h 603758"/>
                  <a:gd name="connsiteX25" fmla="*/ 463428 w 517527"/>
                  <a:gd name="connsiteY25" fmla="*/ 525522 h 603758"/>
                  <a:gd name="connsiteX26" fmla="*/ 261371 w 517527"/>
                  <a:gd name="connsiteY26" fmla="*/ 603758 h 603758"/>
                  <a:gd name="connsiteX27" fmla="*/ 59314 w 517527"/>
                  <a:gd name="connsiteY27" fmla="*/ 525522 h 603758"/>
                  <a:gd name="connsiteX28" fmla="*/ 112631 w 517527"/>
                  <a:gd name="connsiteY28" fmla="*/ 471499 h 603758"/>
                  <a:gd name="connsiteX29" fmla="*/ 0 w 517527"/>
                  <a:gd name="connsiteY29" fmla="*/ 258400 h 603758"/>
                  <a:gd name="connsiteX30" fmla="*/ 258763 w 517527"/>
                  <a:gd name="connsiteY30" fmla="*/ 0 h 603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517527" h="603758">
                    <a:moveTo>
                      <a:pt x="382866" y="485037"/>
                    </a:moveTo>
                    <a:cubicBezTo>
                      <a:pt x="345974" y="505345"/>
                      <a:pt x="303737" y="516800"/>
                      <a:pt x="258763" y="516800"/>
                    </a:cubicBezTo>
                    <a:cubicBezTo>
                      <a:pt x="214572" y="516800"/>
                      <a:pt x="172987" y="505735"/>
                      <a:pt x="136617" y="486079"/>
                    </a:cubicBezTo>
                    <a:cubicBezTo>
                      <a:pt x="102463" y="497013"/>
                      <a:pt x="81214" y="511984"/>
                      <a:pt x="81214" y="525522"/>
                    </a:cubicBezTo>
                    <a:cubicBezTo>
                      <a:pt x="81214" y="549084"/>
                      <a:pt x="149783" y="581888"/>
                      <a:pt x="261371" y="581888"/>
                    </a:cubicBezTo>
                    <a:cubicBezTo>
                      <a:pt x="373089" y="581888"/>
                      <a:pt x="441658" y="549084"/>
                      <a:pt x="441658" y="525522"/>
                    </a:cubicBezTo>
                    <a:cubicBezTo>
                      <a:pt x="441658" y="511593"/>
                      <a:pt x="418584" y="495972"/>
                      <a:pt x="382866" y="485037"/>
                    </a:cubicBezTo>
                    <a:close/>
                    <a:moveTo>
                      <a:pt x="258870" y="184740"/>
                    </a:moveTo>
                    <a:cubicBezTo>
                      <a:pt x="299655" y="184740"/>
                      <a:pt x="332717" y="217755"/>
                      <a:pt x="332717" y="258481"/>
                    </a:cubicBezTo>
                    <a:cubicBezTo>
                      <a:pt x="332717" y="299207"/>
                      <a:pt x="299655" y="332222"/>
                      <a:pt x="258870" y="332222"/>
                    </a:cubicBezTo>
                    <a:cubicBezTo>
                      <a:pt x="218085" y="332222"/>
                      <a:pt x="185023" y="299207"/>
                      <a:pt x="185023" y="258481"/>
                    </a:cubicBezTo>
                    <a:cubicBezTo>
                      <a:pt x="185023" y="217755"/>
                      <a:pt x="218085" y="184740"/>
                      <a:pt x="258870" y="184740"/>
                    </a:cubicBezTo>
                    <a:close/>
                    <a:moveTo>
                      <a:pt x="258763" y="147620"/>
                    </a:moveTo>
                    <a:cubicBezTo>
                      <a:pt x="197495" y="147620"/>
                      <a:pt x="147697" y="197347"/>
                      <a:pt x="147697" y="258400"/>
                    </a:cubicBezTo>
                    <a:cubicBezTo>
                      <a:pt x="147697" y="319583"/>
                      <a:pt x="197495" y="369310"/>
                      <a:pt x="258763" y="369310"/>
                    </a:cubicBezTo>
                    <a:cubicBezTo>
                      <a:pt x="320032" y="369310"/>
                      <a:pt x="369830" y="319453"/>
                      <a:pt x="369830" y="258400"/>
                    </a:cubicBezTo>
                    <a:cubicBezTo>
                      <a:pt x="369830" y="197347"/>
                      <a:pt x="320032" y="147620"/>
                      <a:pt x="258763" y="147620"/>
                    </a:cubicBezTo>
                    <a:close/>
                    <a:moveTo>
                      <a:pt x="258112" y="80189"/>
                    </a:moveTo>
                    <a:cubicBezTo>
                      <a:pt x="246119" y="80189"/>
                      <a:pt x="236342" y="89952"/>
                      <a:pt x="236342" y="102058"/>
                    </a:cubicBezTo>
                    <a:cubicBezTo>
                      <a:pt x="236342" y="114034"/>
                      <a:pt x="246119" y="123798"/>
                      <a:pt x="258112" y="123798"/>
                    </a:cubicBezTo>
                    <a:cubicBezTo>
                      <a:pt x="270235" y="123798"/>
                      <a:pt x="280012" y="114034"/>
                      <a:pt x="280012" y="102058"/>
                    </a:cubicBezTo>
                    <a:cubicBezTo>
                      <a:pt x="280012" y="89952"/>
                      <a:pt x="270235" y="80189"/>
                      <a:pt x="258112" y="80189"/>
                    </a:cubicBezTo>
                    <a:close/>
                    <a:moveTo>
                      <a:pt x="258763" y="0"/>
                    </a:moveTo>
                    <a:cubicBezTo>
                      <a:pt x="401507" y="0"/>
                      <a:pt x="517527" y="115857"/>
                      <a:pt x="517527" y="258400"/>
                    </a:cubicBezTo>
                    <a:cubicBezTo>
                      <a:pt x="517527" y="346009"/>
                      <a:pt x="473726" y="423464"/>
                      <a:pt x="406852" y="470197"/>
                    </a:cubicBezTo>
                    <a:cubicBezTo>
                      <a:pt x="443483" y="484386"/>
                      <a:pt x="463428" y="503652"/>
                      <a:pt x="463428" y="525522"/>
                    </a:cubicBezTo>
                    <a:cubicBezTo>
                      <a:pt x="463428" y="576291"/>
                      <a:pt x="359401" y="603758"/>
                      <a:pt x="261371" y="603758"/>
                    </a:cubicBezTo>
                    <a:cubicBezTo>
                      <a:pt x="163471" y="603758"/>
                      <a:pt x="59314" y="576291"/>
                      <a:pt x="59314" y="525522"/>
                    </a:cubicBezTo>
                    <a:cubicBezTo>
                      <a:pt x="59314" y="504434"/>
                      <a:pt x="78085" y="485688"/>
                      <a:pt x="112631" y="471499"/>
                    </a:cubicBezTo>
                    <a:cubicBezTo>
                      <a:pt x="44713" y="424896"/>
                      <a:pt x="0" y="346790"/>
                      <a:pt x="0" y="258400"/>
                    </a:cubicBezTo>
                    <a:cubicBezTo>
                      <a:pt x="0" y="115857"/>
                      <a:pt x="116020" y="0"/>
                      <a:pt x="25876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</p:sp>
        </p:grpSp>
        <p:sp>
          <p:nvSpPr>
            <p:cNvPr id="39" name="Text Box 79">
              <a:extLst>
                <a:ext uri="{FF2B5EF4-FFF2-40B4-BE49-F238E27FC236}">
                  <a16:creationId xmlns:a16="http://schemas.microsoft.com/office/drawing/2014/main" id="{0CD18949-D6DF-4452-99D2-F72A5E38172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85931" y="3494650"/>
              <a:ext cx="10538004" cy="5808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kumimoji="1"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20</a:t>
              </a:r>
              <a:r>
                <a:rPr kumimoji="1"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世纪</a:t>
              </a:r>
              <a:r>
                <a:rPr kumimoji="1"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90</a:t>
              </a:r>
              <a:r>
                <a:rPr kumimoji="1"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年代，</a:t>
              </a:r>
              <a:r>
                <a:rPr kumimoji="1"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WEB</a:t>
              </a:r>
              <a:r>
                <a:rPr kumimoji="1"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的发明，极大的提高了人类主动获取信息的能力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30743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5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/>
          <p:cNvGrpSpPr/>
          <p:nvPr/>
        </p:nvGrpSpPr>
        <p:grpSpPr>
          <a:xfrm>
            <a:off x="430213" y="0"/>
            <a:ext cx="4542126" cy="1428589"/>
            <a:chOff x="551030" y="-368704"/>
            <a:chExt cx="4542126" cy="1428589"/>
          </a:xfrm>
        </p:grpSpPr>
        <p:grpSp>
          <p:nvGrpSpPr>
            <p:cNvPr id="29" name="组合 28"/>
            <p:cNvGrpSpPr/>
            <p:nvPr/>
          </p:nvGrpSpPr>
          <p:grpSpPr>
            <a:xfrm>
              <a:off x="1201631" y="303925"/>
              <a:ext cx="3891525" cy="687997"/>
              <a:chOff x="1839058" y="967769"/>
              <a:chExt cx="3891525" cy="687997"/>
            </a:xfrm>
          </p:grpSpPr>
          <p:sp>
            <p:nvSpPr>
              <p:cNvPr id="31" name="矩形: 圆角 30"/>
              <p:cNvSpPr/>
              <p:nvPr/>
            </p:nvSpPr>
            <p:spPr>
              <a:xfrm>
                <a:off x="1839058" y="967769"/>
                <a:ext cx="3891525" cy="675443"/>
              </a:xfrm>
              <a:prstGeom prst="roundRect">
                <a:avLst>
                  <a:gd name="adj" fmla="val 50000"/>
                </a:avLst>
              </a:prstGeom>
              <a:solidFill>
                <a:srgbClr val="009FF6"/>
              </a:solidFill>
              <a:ln>
                <a:solidFill>
                  <a:schemeClr val="bg1"/>
                </a:solidFill>
              </a:ln>
              <a:effectLst>
                <a:outerShdw blurRad="63500" sx="101000" sy="101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solidFill>
                    <a:srgbClr val="00A3F8"/>
                  </a:solidFill>
                </a:endParaRPr>
              </a:p>
            </p:txBody>
          </p:sp>
          <p:sp>
            <p:nvSpPr>
              <p:cNvPr id="32" name="文本框 31"/>
              <p:cNvSpPr txBox="1"/>
              <p:nvPr/>
            </p:nvSpPr>
            <p:spPr>
              <a:xfrm>
                <a:off x="2786093" y="1009435"/>
                <a:ext cx="294449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造字工房朗倩（非商用）细体" pitchFamily="50" charset="-122"/>
                    <a:cs typeface="Times New Roman" panose="02020603050405020304" pitchFamily="18" charset="0"/>
                  </a:rPr>
                  <a:t>WEB</a:t>
                </a:r>
                <a:r>
                  <a:rPr lang="zh-CN" altLang="en-US" sz="3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造字工房朗倩（非商用）细体" pitchFamily="50" charset="-122"/>
                    <a:cs typeface="Times New Roman" panose="02020603050405020304" pitchFamily="18" charset="0"/>
                  </a:rPr>
                  <a:t>的构成</a:t>
                </a:r>
              </a:p>
            </p:txBody>
          </p:sp>
        </p:grpSp>
        <p:pic>
          <p:nvPicPr>
            <p:cNvPr id="30" name="图片 29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111"/>
            <a:stretch>
              <a:fillRect/>
            </a:stretch>
          </p:blipFill>
          <p:spPr>
            <a:xfrm>
              <a:off x="551030" y="-368704"/>
              <a:ext cx="1607162" cy="1428589"/>
            </a:xfrm>
            <a:prstGeom prst="rect">
              <a:avLst/>
            </a:prstGeom>
          </p:spPr>
        </p:pic>
      </p:grpSp>
      <p:grpSp>
        <p:nvGrpSpPr>
          <p:cNvPr id="59" name="组合 58"/>
          <p:cNvGrpSpPr/>
          <p:nvPr/>
        </p:nvGrpSpPr>
        <p:grpSpPr>
          <a:xfrm>
            <a:off x="723825" y="1668482"/>
            <a:ext cx="4282514" cy="1687963"/>
            <a:chOff x="1403750" y="3593123"/>
            <a:chExt cx="4282514" cy="1687963"/>
          </a:xfrm>
        </p:grpSpPr>
        <p:grpSp>
          <p:nvGrpSpPr>
            <p:cNvPr id="68" name="组合 67"/>
            <p:cNvGrpSpPr/>
            <p:nvPr/>
          </p:nvGrpSpPr>
          <p:grpSpPr>
            <a:xfrm>
              <a:off x="1403750" y="3593123"/>
              <a:ext cx="490436" cy="476221"/>
              <a:chOff x="1403750" y="3593123"/>
              <a:chExt cx="808892" cy="785446"/>
            </a:xfrm>
          </p:grpSpPr>
          <p:sp>
            <p:nvSpPr>
              <p:cNvPr id="81" name="对话气泡: 椭圆形 80"/>
              <p:cNvSpPr/>
              <p:nvPr/>
            </p:nvSpPr>
            <p:spPr>
              <a:xfrm>
                <a:off x="1403750" y="3593123"/>
                <a:ext cx="808892" cy="785446"/>
              </a:xfrm>
              <a:prstGeom prst="wedgeEllipseCallout">
                <a:avLst>
                  <a:gd name="adj1" fmla="val 66124"/>
                  <a:gd name="adj2" fmla="val 2799"/>
                </a:avLst>
              </a:prstGeom>
              <a:solidFill>
                <a:srgbClr val="009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82" name="round-web-cam_17861"/>
              <p:cNvSpPr>
                <a:spLocks noChangeAspect="1"/>
              </p:cNvSpPr>
              <p:nvPr/>
            </p:nvSpPr>
            <p:spPr bwMode="auto">
              <a:xfrm>
                <a:off x="1567764" y="3705353"/>
                <a:ext cx="480863" cy="560986"/>
              </a:xfrm>
              <a:custGeom>
                <a:avLst/>
                <a:gdLst>
                  <a:gd name="connsiteX0" fmla="*/ 382866 w 517527"/>
                  <a:gd name="connsiteY0" fmla="*/ 485037 h 603758"/>
                  <a:gd name="connsiteX1" fmla="*/ 258763 w 517527"/>
                  <a:gd name="connsiteY1" fmla="*/ 516800 h 603758"/>
                  <a:gd name="connsiteX2" fmla="*/ 136617 w 517527"/>
                  <a:gd name="connsiteY2" fmla="*/ 486079 h 603758"/>
                  <a:gd name="connsiteX3" fmla="*/ 81214 w 517527"/>
                  <a:gd name="connsiteY3" fmla="*/ 525522 h 603758"/>
                  <a:gd name="connsiteX4" fmla="*/ 261371 w 517527"/>
                  <a:gd name="connsiteY4" fmla="*/ 581888 h 603758"/>
                  <a:gd name="connsiteX5" fmla="*/ 441658 w 517527"/>
                  <a:gd name="connsiteY5" fmla="*/ 525522 h 603758"/>
                  <a:gd name="connsiteX6" fmla="*/ 382866 w 517527"/>
                  <a:gd name="connsiteY6" fmla="*/ 485037 h 603758"/>
                  <a:gd name="connsiteX7" fmla="*/ 258870 w 517527"/>
                  <a:gd name="connsiteY7" fmla="*/ 184740 h 603758"/>
                  <a:gd name="connsiteX8" fmla="*/ 332717 w 517527"/>
                  <a:gd name="connsiteY8" fmla="*/ 258481 h 603758"/>
                  <a:gd name="connsiteX9" fmla="*/ 258870 w 517527"/>
                  <a:gd name="connsiteY9" fmla="*/ 332222 h 603758"/>
                  <a:gd name="connsiteX10" fmla="*/ 185023 w 517527"/>
                  <a:gd name="connsiteY10" fmla="*/ 258481 h 603758"/>
                  <a:gd name="connsiteX11" fmla="*/ 258870 w 517527"/>
                  <a:gd name="connsiteY11" fmla="*/ 184740 h 603758"/>
                  <a:gd name="connsiteX12" fmla="*/ 258763 w 517527"/>
                  <a:gd name="connsiteY12" fmla="*/ 147620 h 603758"/>
                  <a:gd name="connsiteX13" fmla="*/ 147697 w 517527"/>
                  <a:gd name="connsiteY13" fmla="*/ 258400 h 603758"/>
                  <a:gd name="connsiteX14" fmla="*/ 258763 w 517527"/>
                  <a:gd name="connsiteY14" fmla="*/ 369310 h 603758"/>
                  <a:gd name="connsiteX15" fmla="*/ 369830 w 517527"/>
                  <a:gd name="connsiteY15" fmla="*/ 258400 h 603758"/>
                  <a:gd name="connsiteX16" fmla="*/ 258763 w 517527"/>
                  <a:gd name="connsiteY16" fmla="*/ 147620 h 603758"/>
                  <a:gd name="connsiteX17" fmla="*/ 258112 w 517527"/>
                  <a:gd name="connsiteY17" fmla="*/ 80189 h 603758"/>
                  <a:gd name="connsiteX18" fmla="*/ 236342 w 517527"/>
                  <a:gd name="connsiteY18" fmla="*/ 102058 h 603758"/>
                  <a:gd name="connsiteX19" fmla="*/ 258112 w 517527"/>
                  <a:gd name="connsiteY19" fmla="*/ 123798 h 603758"/>
                  <a:gd name="connsiteX20" fmla="*/ 280012 w 517527"/>
                  <a:gd name="connsiteY20" fmla="*/ 102058 h 603758"/>
                  <a:gd name="connsiteX21" fmla="*/ 258112 w 517527"/>
                  <a:gd name="connsiteY21" fmla="*/ 80189 h 603758"/>
                  <a:gd name="connsiteX22" fmla="*/ 258763 w 517527"/>
                  <a:gd name="connsiteY22" fmla="*/ 0 h 603758"/>
                  <a:gd name="connsiteX23" fmla="*/ 517527 w 517527"/>
                  <a:gd name="connsiteY23" fmla="*/ 258400 h 603758"/>
                  <a:gd name="connsiteX24" fmla="*/ 406852 w 517527"/>
                  <a:gd name="connsiteY24" fmla="*/ 470197 h 603758"/>
                  <a:gd name="connsiteX25" fmla="*/ 463428 w 517527"/>
                  <a:gd name="connsiteY25" fmla="*/ 525522 h 603758"/>
                  <a:gd name="connsiteX26" fmla="*/ 261371 w 517527"/>
                  <a:gd name="connsiteY26" fmla="*/ 603758 h 603758"/>
                  <a:gd name="connsiteX27" fmla="*/ 59314 w 517527"/>
                  <a:gd name="connsiteY27" fmla="*/ 525522 h 603758"/>
                  <a:gd name="connsiteX28" fmla="*/ 112631 w 517527"/>
                  <a:gd name="connsiteY28" fmla="*/ 471499 h 603758"/>
                  <a:gd name="connsiteX29" fmla="*/ 0 w 517527"/>
                  <a:gd name="connsiteY29" fmla="*/ 258400 h 603758"/>
                  <a:gd name="connsiteX30" fmla="*/ 258763 w 517527"/>
                  <a:gd name="connsiteY30" fmla="*/ 0 h 603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517527" h="603758">
                    <a:moveTo>
                      <a:pt x="382866" y="485037"/>
                    </a:moveTo>
                    <a:cubicBezTo>
                      <a:pt x="345974" y="505345"/>
                      <a:pt x="303737" y="516800"/>
                      <a:pt x="258763" y="516800"/>
                    </a:cubicBezTo>
                    <a:cubicBezTo>
                      <a:pt x="214572" y="516800"/>
                      <a:pt x="172987" y="505735"/>
                      <a:pt x="136617" y="486079"/>
                    </a:cubicBezTo>
                    <a:cubicBezTo>
                      <a:pt x="102463" y="497013"/>
                      <a:pt x="81214" y="511984"/>
                      <a:pt x="81214" y="525522"/>
                    </a:cubicBezTo>
                    <a:cubicBezTo>
                      <a:pt x="81214" y="549084"/>
                      <a:pt x="149783" y="581888"/>
                      <a:pt x="261371" y="581888"/>
                    </a:cubicBezTo>
                    <a:cubicBezTo>
                      <a:pt x="373089" y="581888"/>
                      <a:pt x="441658" y="549084"/>
                      <a:pt x="441658" y="525522"/>
                    </a:cubicBezTo>
                    <a:cubicBezTo>
                      <a:pt x="441658" y="511593"/>
                      <a:pt x="418584" y="495972"/>
                      <a:pt x="382866" y="485037"/>
                    </a:cubicBezTo>
                    <a:close/>
                    <a:moveTo>
                      <a:pt x="258870" y="184740"/>
                    </a:moveTo>
                    <a:cubicBezTo>
                      <a:pt x="299655" y="184740"/>
                      <a:pt x="332717" y="217755"/>
                      <a:pt x="332717" y="258481"/>
                    </a:cubicBezTo>
                    <a:cubicBezTo>
                      <a:pt x="332717" y="299207"/>
                      <a:pt x="299655" y="332222"/>
                      <a:pt x="258870" y="332222"/>
                    </a:cubicBezTo>
                    <a:cubicBezTo>
                      <a:pt x="218085" y="332222"/>
                      <a:pt x="185023" y="299207"/>
                      <a:pt x="185023" y="258481"/>
                    </a:cubicBezTo>
                    <a:cubicBezTo>
                      <a:pt x="185023" y="217755"/>
                      <a:pt x="218085" y="184740"/>
                      <a:pt x="258870" y="184740"/>
                    </a:cubicBezTo>
                    <a:close/>
                    <a:moveTo>
                      <a:pt x="258763" y="147620"/>
                    </a:moveTo>
                    <a:cubicBezTo>
                      <a:pt x="197495" y="147620"/>
                      <a:pt x="147697" y="197347"/>
                      <a:pt x="147697" y="258400"/>
                    </a:cubicBezTo>
                    <a:cubicBezTo>
                      <a:pt x="147697" y="319583"/>
                      <a:pt x="197495" y="369310"/>
                      <a:pt x="258763" y="369310"/>
                    </a:cubicBezTo>
                    <a:cubicBezTo>
                      <a:pt x="320032" y="369310"/>
                      <a:pt x="369830" y="319453"/>
                      <a:pt x="369830" y="258400"/>
                    </a:cubicBezTo>
                    <a:cubicBezTo>
                      <a:pt x="369830" y="197347"/>
                      <a:pt x="320032" y="147620"/>
                      <a:pt x="258763" y="147620"/>
                    </a:cubicBezTo>
                    <a:close/>
                    <a:moveTo>
                      <a:pt x="258112" y="80189"/>
                    </a:moveTo>
                    <a:cubicBezTo>
                      <a:pt x="246119" y="80189"/>
                      <a:pt x="236342" y="89952"/>
                      <a:pt x="236342" y="102058"/>
                    </a:cubicBezTo>
                    <a:cubicBezTo>
                      <a:pt x="236342" y="114034"/>
                      <a:pt x="246119" y="123798"/>
                      <a:pt x="258112" y="123798"/>
                    </a:cubicBezTo>
                    <a:cubicBezTo>
                      <a:pt x="270235" y="123798"/>
                      <a:pt x="280012" y="114034"/>
                      <a:pt x="280012" y="102058"/>
                    </a:cubicBezTo>
                    <a:cubicBezTo>
                      <a:pt x="280012" y="89952"/>
                      <a:pt x="270235" y="80189"/>
                      <a:pt x="258112" y="80189"/>
                    </a:cubicBezTo>
                    <a:close/>
                    <a:moveTo>
                      <a:pt x="258763" y="0"/>
                    </a:moveTo>
                    <a:cubicBezTo>
                      <a:pt x="401507" y="0"/>
                      <a:pt x="517527" y="115857"/>
                      <a:pt x="517527" y="258400"/>
                    </a:cubicBezTo>
                    <a:cubicBezTo>
                      <a:pt x="517527" y="346009"/>
                      <a:pt x="473726" y="423464"/>
                      <a:pt x="406852" y="470197"/>
                    </a:cubicBezTo>
                    <a:cubicBezTo>
                      <a:pt x="443483" y="484386"/>
                      <a:pt x="463428" y="503652"/>
                      <a:pt x="463428" y="525522"/>
                    </a:cubicBezTo>
                    <a:cubicBezTo>
                      <a:pt x="463428" y="576291"/>
                      <a:pt x="359401" y="603758"/>
                      <a:pt x="261371" y="603758"/>
                    </a:cubicBezTo>
                    <a:cubicBezTo>
                      <a:pt x="163471" y="603758"/>
                      <a:pt x="59314" y="576291"/>
                      <a:pt x="59314" y="525522"/>
                    </a:cubicBezTo>
                    <a:cubicBezTo>
                      <a:pt x="59314" y="504434"/>
                      <a:pt x="78085" y="485688"/>
                      <a:pt x="112631" y="471499"/>
                    </a:cubicBezTo>
                    <a:cubicBezTo>
                      <a:pt x="44713" y="424896"/>
                      <a:pt x="0" y="346790"/>
                      <a:pt x="0" y="258400"/>
                    </a:cubicBezTo>
                    <a:cubicBezTo>
                      <a:pt x="0" y="115857"/>
                      <a:pt x="116020" y="0"/>
                      <a:pt x="25876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</p:sp>
        </p:grpSp>
        <p:sp>
          <p:nvSpPr>
            <p:cNvPr id="80" name="Text Box 79"/>
            <p:cNvSpPr txBox="1">
              <a:spLocks noChangeArrowheads="1"/>
            </p:cNvSpPr>
            <p:nvPr/>
          </p:nvSpPr>
          <p:spPr bwMode="auto">
            <a:xfrm>
              <a:off x="1985931" y="3593123"/>
              <a:ext cx="3700333" cy="16879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10000"/>
                </a:lnSpc>
              </a:pPr>
              <a:r>
                <a:rPr kumimoji="1" lang="en-US" altLang="zh-CN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WEB</a:t>
              </a:r>
              <a:r>
                <a:rPr kumimoji="1"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服务器：</a:t>
              </a:r>
              <a:endParaRPr kumimoji="1" lang="en-US" altLang="zh-CN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  <a:p>
              <a:pPr>
                <a:lnSpc>
                  <a:spcPct val="110000"/>
                </a:lnSpc>
              </a:pPr>
              <a:r>
                <a:rPr kumimoji="1" lang="en-US" altLang="zh-CN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IIS</a:t>
              </a:r>
            </a:p>
            <a:p>
              <a:pPr>
                <a:lnSpc>
                  <a:spcPct val="110000"/>
                </a:lnSpc>
              </a:pPr>
              <a:r>
                <a:rPr kumimoji="1" lang="en-US" altLang="zh-CN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Apache</a:t>
              </a:r>
            </a:p>
            <a:p>
              <a:pPr>
                <a:lnSpc>
                  <a:spcPct val="110000"/>
                </a:lnSpc>
              </a:pPr>
              <a:r>
                <a:rPr kumimoji="1" lang="en-US" altLang="zh-CN" sz="2400" dirty="0" err="1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TomCat</a:t>
              </a:r>
              <a:r>
                <a:rPr kumimoji="1" lang="en-US" altLang="zh-CN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……</a:t>
              </a:r>
              <a:endPara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161" name="Text Box 7"/>
          <p:cNvSpPr txBox="1">
            <a:spLocks noChangeArrowheads="1"/>
          </p:cNvSpPr>
          <p:nvPr/>
        </p:nvSpPr>
        <p:spPr bwMode="auto">
          <a:xfrm>
            <a:off x="5869418" y="3616783"/>
            <a:ext cx="216133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0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运行</a:t>
            </a:r>
            <a:r>
              <a:rPr lang="en-US" altLang="zh-CN" sz="20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Firefox</a:t>
            </a:r>
            <a:r>
              <a:rPr lang="zh-CN" altLang="en-US" sz="20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的</a:t>
            </a:r>
            <a:r>
              <a:rPr lang="en-US" altLang="zh-CN" sz="20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PC</a:t>
            </a:r>
            <a:endParaRPr lang="en-US" altLang="zh-CN" sz="3200" dirty="0"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162" name="Text Box 9"/>
          <p:cNvSpPr txBox="1">
            <a:spLocks noChangeArrowheads="1"/>
          </p:cNvSpPr>
          <p:nvPr/>
        </p:nvSpPr>
        <p:spPr bwMode="auto">
          <a:xfrm>
            <a:off x="8952677" y="4911810"/>
            <a:ext cx="1722683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20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运行</a:t>
            </a:r>
            <a:r>
              <a:rPr lang="en-US" altLang="zh-CN" sz="20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Apache</a:t>
            </a:r>
            <a:r>
              <a:rPr lang="zh-CN" altLang="en-US" sz="20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的</a:t>
            </a:r>
            <a:r>
              <a:rPr lang="en-US" altLang="zh-CN" sz="20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Web</a:t>
            </a:r>
            <a:r>
              <a:rPr lang="zh-CN" altLang="en-US" sz="20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服务器</a:t>
            </a:r>
            <a:endParaRPr lang="en-US" altLang="zh-CN" sz="3200" dirty="0"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163" name="Text Box 23"/>
          <p:cNvSpPr txBox="1">
            <a:spLocks noChangeArrowheads="1"/>
          </p:cNvSpPr>
          <p:nvPr/>
        </p:nvSpPr>
        <p:spPr bwMode="auto">
          <a:xfrm>
            <a:off x="5869418" y="5731913"/>
            <a:ext cx="226215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0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运行</a:t>
            </a:r>
            <a:r>
              <a:rPr lang="en-US" altLang="zh-CN" sz="20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Safari</a:t>
            </a:r>
            <a:r>
              <a:rPr lang="zh-CN" altLang="en-US" sz="20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的</a:t>
            </a:r>
            <a:r>
              <a:rPr lang="en-US" altLang="zh-CN" sz="2000" dirty="0" err="1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iphone</a:t>
            </a:r>
            <a:endParaRPr lang="en-US" altLang="zh-CN" sz="3200" dirty="0"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164" name="Group 35"/>
          <p:cNvGrpSpPr/>
          <p:nvPr/>
        </p:nvGrpSpPr>
        <p:grpSpPr bwMode="auto">
          <a:xfrm>
            <a:off x="7434254" y="2931897"/>
            <a:ext cx="2101850" cy="946150"/>
            <a:chOff x="3640" y="1346"/>
            <a:chExt cx="1324" cy="596"/>
          </a:xfrm>
        </p:grpSpPr>
        <p:sp>
          <p:nvSpPr>
            <p:cNvPr id="165" name="Line 19"/>
            <p:cNvSpPr>
              <a:spLocks noChangeShapeType="1"/>
            </p:cNvSpPr>
            <p:nvPr/>
          </p:nvSpPr>
          <p:spPr bwMode="auto">
            <a:xfrm>
              <a:off x="3640" y="1346"/>
              <a:ext cx="1324" cy="596"/>
            </a:xfrm>
            <a:prstGeom prst="line">
              <a:avLst/>
            </a:prstGeom>
            <a:noFill/>
            <a:ln w="28575">
              <a:solidFill>
                <a:srgbClr val="009FF6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6" name="Text Box 24"/>
            <p:cNvSpPr txBox="1">
              <a:spLocks noChangeArrowheads="1"/>
            </p:cNvSpPr>
            <p:nvPr/>
          </p:nvSpPr>
          <p:spPr bwMode="auto">
            <a:xfrm rot="1422049">
              <a:off x="3896" y="1444"/>
              <a:ext cx="841" cy="213"/>
            </a:xfrm>
            <a:prstGeom prst="rect">
              <a:avLst/>
            </a:prstGeom>
            <a:noFill/>
            <a:ln w="9525">
              <a:noFill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1600" dirty="0">
                  <a:solidFill>
                    <a:srgbClr val="009FF6"/>
                  </a:solidFill>
                  <a:latin typeface="Times New Roman" panose="02020603050405020304" pitchFamily="18" charset="0"/>
                  <a:ea typeface="MS PGothic" panose="020B0600070205080204" pitchFamily="34" charset="-128"/>
                  <a:cs typeface="Times New Roman" panose="02020603050405020304" pitchFamily="18" charset="0"/>
                </a:rPr>
                <a:t>HTTP request</a:t>
              </a:r>
              <a:endParaRPr lang="en-US" altLang="zh-CN" sz="2400" dirty="0">
                <a:solidFill>
                  <a:srgbClr val="009FF6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67" name="Group 36"/>
          <p:cNvGrpSpPr/>
          <p:nvPr/>
        </p:nvGrpSpPr>
        <p:grpSpPr bwMode="auto">
          <a:xfrm>
            <a:off x="7545379" y="3139860"/>
            <a:ext cx="1971675" cy="904875"/>
            <a:chOff x="4141" y="394"/>
            <a:chExt cx="1242" cy="570"/>
          </a:xfrm>
        </p:grpSpPr>
        <p:sp>
          <p:nvSpPr>
            <p:cNvPr id="168" name="Line 20"/>
            <p:cNvSpPr>
              <a:spLocks noChangeShapeType="1"/>
            </p:cNvSpPr>
            <p:nvPr/>
          </p:nvSpPr>
          <p:spPr bwMode="auto">
            <a:xfrm flipH="1" flipV="1">
              <a:off x="4141" y="394"/>
              <a:ext cx="1242" cy="570"/>
            </a:xfrm>
            <a:prstGeom prst="line">
              <a:avLst/>
            </a:prstGeom>
            <a:noFill/>
            <a:ln w="28575">
              <a:solidFill>
                <a:srgbClr val="009FF6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9" name="Text Box 26"/>
            <p:cNvSpPr txBox="1">
              <a:spLocks noChangeArrowheads="1"/>
            </p:cNvSpPr>
            <p:nvPr/>
          </p:nvSpPr>
          <p:spPr bwMode="auto">
            <a:xfrm rot="1411598">
              <a:off x="4350" y="705"/>
              <a:ext cx="919" cy="213"/>
            </a:xfrm>
            <a:prstGeom prst="rect">
              <a:avLst/>
            </a:prstGeom>
            <a:noFill/>
            <a:ln w="9525">
              <a:noFill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1600" dirty="0">
                  <a:solidFill>
                    <a:srgbClr val="009FF6"/>
                  </a:solidFill>
                  <a:latin typeface="Times New Roman" panose="02020603050405020304" pitchFamily="18" charset="0"/>
                  <a:ea typeface="MS PGothic" panose="020B0600070205080204" pitchFamily="34" charset="-128"/>
                  <a:cs typeface="Times New Roman" panose="02020603050405020304" pitchFamily="18" charset="0"/>
                </a:rPr>
                <a:t>HTTP response</a:t>
              </a:r>
              <a:endParaRPr lang="en-US" altLang="zh-CN" sz="2400" dirty="0">
                <a:solidFill>
                  <a:srgbClr val="009FF6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70" name="Group 37"/>
          <p:cNvGrpSpPr/>
          <p:nvPr/>
        </p:nvGrpSpPr>
        <p:grpSpPr bwMode="auto">
          <a:xfrm rot="-3183056">
            <a:off x="7486765" y="4294178"/>
            <a:ext cx="2101850" cy="946150"/>
            <a:chOff x="3640" y="1346"/>
            <a:chExt cx="1324" cy="596"/>
          </a:xfrm>
        </p:grpSpPr>
        <p:sp>
          <p:nvSpPr>
            <p:cNvPr id="171" name="Line 19"/>
            <p:cNvSpPr>
              <a:spLocks noChangeShapeType="1"/>
            </p:cNvSpPr>
            <p:nvPr/>
          </p:nvSpPr>
          <p:spPr bwMode="auto">
            <a:xfrm>
              <a:off x="3640" y="1346"/>
              <a:ext cx="1324" cy="596"/>
            </a:xfrm>
            <a:prstGeom prst="line">
              <a:avLst/>
            </a:prstGeom>
            <a:noFill/>
            <a:ln w="28575">
              <a:solidFill>
                <a:srgbClr val="009FF6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2" name="Text Box 24"/>
            <p:cNvSpPr txBox="1">
              <a:spLocks noChangeArrowheads="1"/>
            </p:cNvSpPr>
            <p:nvPr/>
          </p:nvSpPr>
          <p:spPr bwMode="auto">
            <a:xfrm rot="1422049">
              <a:off x="3896" y="1444"/>
              <a:ext cx="841" cy="213"/>
            </a:xfrm>
            <a:prstGeom prst="rect">
              <a:avLst/>
            </a:prstGeom>
            <a:noFill/>
            <a:ln w="9525">
              <a:noFill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1600" dirty="0">
                  <a:solidFill>
                    <a:srgbClr val="009FF6"/>
                  </a:solidFill>
                  <a:latin typeface="Times New Roman" panose="02020603050405020304" pitchFamily="18" charset="0"/>
                  <a:ea typeface="MS PGothic" panose="020B0600070205080204" pitchFamily="34" charset="-128"/>
                  <a:cs typeface="Times New Roman" panose="02020603050405020304" pitchFamily="18" charset="0"/>
                </a:rPr>
                <a:t>HTTP request</a:t>
              </a:r>
              <a:endParaRPr lang="en-US" altLang="zh-CN" sz="2400" dirty="0">
                <a:solidFill>
                  <a:srgbClr val="009FF6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73" name="Group 40"/>
          <p:cNvGrpSpPr/>
          <p:nvPr/>
        </p:nvGrpSpPr>
        <p:grpSpPr bwMode="auto">
          <a:xfrm rot="-3264937">
            <a:off x="7532802" y="4533890"/>
            <a:ext cx="1971675" cy="904875"/>
            <a:chOff x="4141" y="394"/>
            <a:chExt cx="1242" cy="570"/>
          </a:xfrm>
        </p:grpSpPr>
        <p:sp>
          <p:nvSpPr>
            <p:cNvPr id="174" name="Line 20"/>
            <p:cNvSpPr>
              <a:spLocks noChangeShapeType="1"/>
            </p:cNvSpPr>
            <p:nvPr/>
          </p:nvSpPr>
          <p:spPr bwMode="auto">
            <a:xfrm flipH="1" flipV="1">
              <a:off x="4141" y="394"/>
              <a:ext cx="1242" cy="570"/>
            </a:xfrm>
            <a:prstGeom prst="line">
              <a:avLst/>
            </a:prstGeom>
            <a:noFill/>
            <a:ln w="28575">
              <a:solidFill>
                <a:srgbClr val="009FF6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5" name="Text Box 26"/>
            <p:cNvSpPr txBox="1">
              <a:spLocks noChangeArrowheads="1"/>
            </p:cNvSpPr>
            <p:nvPr/>
          </p:nvSpPr>
          <p:spPr bwMode="auto">
            <a:xfrm rot="1411598">
              <a:off x="4350" y="705"/>
              <a:ext cx="919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1600" dirty="0">
                  <a:solidFill>
                    <a:srgbClr val="009FF6"/>
                  </a:solidFill>
                  <a:latin typeface="Times New Roman" panose="02020603050405020304" pitchFamily="18" charset="0"/>
                  <a:ea typeface="MS PGothic" panose="020B0600070205080204" pitchFamily="34" charset="-128"/>
                  <a:cs typeface="Times New Roman" panose="02020603050405020304" pitchFamily="18" charset="0"/>
                </a:rPr>
                <a:t>HTTP response</a:t>
              </a:r>
              <a:endParaRPr lang="en-US" altLang="zh-CN" sz="2400" dirty="0">
                <a:solidFill>
                  <a:srgbClr val="009FF6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endParaRPr>
            </a:p>
          </p:txBody>
        </p:sp>
      </p:grpSp>
      <p:pic>
        <p:nvPicPr>
          <p:cNvPr id="176" name="图片 17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126" y="2358978"/>
            <a:ext cx="2025965" cy="1440461"/>
          </a:xfrm>
          <a:prstGeom prst="rect">
            <a:avLst/>
          </a:prstGeom>
        </p:spPr>
      </p:pic>
      <p:pic>
        <p:nvPicPr>
          <p:cNvPr id="177" name="图片 17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4383" y="4159745"/>
            <a:ext cx="864933" cy="1729866"/>
          </a:xfrm>
          <a:prstGeom prst="rect">
            <a:avLst/>
          </a:prstGeom>
        </p:spPr>
      </p:pic>
      <p:pic>
        <p:nvPicPr>
          <p:cNvPr id="178" name="图片 17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4157" y="2839076"/>
            <a:ext cx="2164871" cy="2164871"/>
          </a:xfrm>
          <a:prstGeom prst="rect">
            <a:avLst/>
          </a:prstGeom>
        </p:spPr>
      </p:pic>
      <p:pic>
        <p:nvPicPr>
          <p:cNvPr id="179" name="图片 17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3694" y="2023407"/>
            <a:ext cx="954750" cy="681482"/>
          </a:xfrm>
          <a:prstGeom prst="rect">
            <a:avLst/>
          </a:prstGeom>
        </p:spPr>
      </p:pic>
      <p:pic>
        <p:nvPicPr>
          <p:cNvPr id="180" name="图片 17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7474" y="1854524"/>
            <a:ext cx="1009913" cy="1009913"/>
          </a:xfrm>
          <a:prstGeom prst="rect">
            <a:avLst/>
          </a:prstGeom>
        </p:spPr>
      </p:pic>
      <p:pic>
        <p:nvPicPr>
          <p:cNvPr id="181" name="图片 180"/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7501" y="1891265"/>
            <a:ext cx="822597" cy="81711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6" presetClass="emph" presetSubtype="0" repeatCount="2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 tmFilter="0, 0; .2, .5; .8, .5; 1, 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0" dur="250" autoRev="1" fill="hold"/>
                                        <p:tgtEl>
                                          <p:spTgt spid="17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500"/>
                            </p:stCondLst>
                            <p:childTnLst>
                              <p:par>
                                <p:cTn id="5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000"/>
                            </p:stCondLst>
                            <p:childTnLst>
                              <p:par>
                                <p:cTn id="5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500"/>
                            </p:stCondLst>
                            <p:childTnLst>
                              <p:par>
                                <p:cTn id="6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1" grpId="0"/>
      <p:bldP spid="162" grpId="0"/>
      <p:bldP spid="163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/>
          <p:cNvGrpSpPr/>
          <p:nvPr/>
        </p:nvGrpSpPr>
        <p:grpSpPr>
          <a:xfrm>
            <a:off x="430213" y="0"/>
            <a:ext cx="4542126" cy="1428589"/>
            <a:chOff x="551030" y="-368704"/>
            <a:chExt cx="4542126" cy="1428589"/>
          </a:xfrm>
        </p:grpSpPr>
        <p:grpSp>
          <p:nvGrpSpPr>
            <p:cNvPr id="29" name="组合 28"/>
            <p:cNvGrpSpPr/>
            <p:nvPr/>
          </p:nvGrpSpPr>
          <p:grpSpPr>
            <a:xfrm>
              <a:off x="1201631" y="303925"/>
              <a:ext cx="3891525" cy="687997"/>
              <a:chOff x="1839058" y="967769"/>
              <a:chExt cx="3891525" cy="687997"/>
            </a:xfrm>
          </p:grpSpPr>
          <p:sp>
            <p:nvSpPr>
              <p:cNvPr id="31" name="矩形: 圆角 30"/>
              <p:cNvSpPr/>
              <p:nvPr/>
            </p:nvSpPr>
            <p:spPr>
              <a:xfrm>
                <a:off x="1839058" y="967769"/>
                <a:ext cx="3891525" cy="675443"/>
              </a:xfrm>
              <a:prstGeom prst="roundRect">
                <a:avLst>
                  <a:gd name="adj" fmla="val 50000"/>
                </a:avLst>
              </a:prstGeom>
              <a:solidFill>
                <a:srgbClr val="009FF6"/>
              </a:solidFill>
              <a:ln>
                <a:solidFill>
                  <a:schemeClr val="bg1"/>
                </a:solidFill>
              </a:ln>
              <a:effectLst>
                <a:outerShdw blurRad="63500" sx="101000" sy="101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solidFill>
                    <a:srgbClr val="00A3F8"/>
                  </a:solidFill>
                </a:endParaRPr>
              </a:p>
            </p:txBody>
          </p:sp>
          <p:sp>
            <p:nvSpPr>
              <p:cNvPr id="32" name="文本框 31"/>
              <p:cNvSpPr txBox="1"/>
              <p:nvPr/>
            </p:nvSpPr>
            <p:spPr>
              <a:xfrm>
                <a:off x="2786093" y="1009435"/>
                <a:ext cx="294449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造字工房朗倩（非商用）细体" pitchFamily="50" charset="-122"/>
                    <a:cs typeface="Times New Roman" panose="02020603050405020304" pitchFamily="18" charset="0"/>
                  </a:rPr>
                  <a:t>WEB</a:t>
                </a:r>
                <a:r>
                  <a:rPr lang="zh-CN" altLang="en-US" sz="3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造字工房朗倩（非商用）细体" pitchFamily="50" charset="-122"/>
                    <a:cs typeface="Times New Roman" panose="02020603050405020304" pitchFamily="18" charset="0"/>
                  </a:rPr>
                  <a:t>的构成</a:t>
                </a:r>
              </a:p>
            </p:txBody>
          </p:sp>
        </p:grpSp>
        <p:pic>
          <p:nvPicPr>
            <p:cNvPr id="30" name="图片 29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111"/>
            <a:stretch>
              <a:fillRect/>
            </a:stretch>
          </p:blipFill>
          <p:spPr>
            <a:xfrm>
              <a:off x="551030" y="-368704"/>
              <a:ext cx="1607162" cy="1428589"/>
            </a:xfrm>
            <a:prstGeom prst="rect">
              <a:avLst/>
            </a:prstGeom>
          </p:spPr>
        </p:pic>
      </p:grpSp>
      <p:grpSp>
        <p:nvGrpSpPr>
          <p:cNvPr id="59" name="组合 58"/>
          <p:cNvGrpSpPr/>
          <p:nvPr/>
        </p:nvGrpSpPr>
        <p:grpSpPr>
          <a:xfrm>
            <a:off x="723078" y="1716611"/>
            <a:ext cx="2024800" cy="1687963"/>
            <a:chOff x="1403750" y="3593123"/>
            <a:chExt cx="2024800" cy="1687963"/>
          </a:xfrm>
        </p:grpSpPr>
        <p:grpSp>
          <p:nvGrpSpPr>
            <p:cNvPr id="68" name="组合 67"/>
            <p:cNvGrpSpPr/>
            <p:nvPr/>
          </p:nvGrpSpPr>
          <p:grpSpPr>
            <a:xfrm>
              <a:off x="1403750" y="3593123"/>
              <a:ext cx="490436" cy="476221"/>
              <a:chOff x="1403750" y="3593123"/>
              <a:chExt cx="808892" cy="785446"/>
            </a:xfrm>
          </p:grpSpPr>
          <p:sp>
            <p:nvSpPr>
              <p:cNvPr id="81" name="对话气泡: 椭圆形 80"/>
              <p:cNvSpPr/>
              <p:nvPr/>
            </p:nvSpPr>
            <p:spPr>
              <a:xfrm>
                <a:off x="1403750" y="3593123"/>
                <a:ext cx="808892" cy="785446"/>
              </a:xfrm>
              <a:prstGeom prst="wedgeEllipseCallout">
                <a:avLst>
                  <a:gd name="adj1" fmla="val 66124"/>
                  <a:gd name="adj2" fmla="val 2799"/>
                </a:avLst>
              </a:prstGeom>
              <a:solidFill>
                <a:srgbClr val="009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82" name="round-web-cam_17861"/>
              <p:cNvSpPr>
                <a:spLocks noChangeAspect="1"/>
              </p:cNvSpPr>
              <p:nvPr/>
            </p:nvSpPr>
            <p:spPr bwMode="auto">
              <a:xfrm>
                <a:off x="1567764" y="3705353"/>
                <a:ext cx="480863" cy="560986"/>
              </a:xfrm>
              <a:custGeom>
                <a:avLst/>
                <a:gdLst>
                  <a:gd name="connsiteX0" fmla="*/ 382866 w 517527"/>
                  <a:gd name="connsiteY0" fmla="*/ 485037 h 603758"/>
                  <a:gd name="connsiteX1" fmla="*/ 258763 w 517527"/>
                  <a:gd name="connsiteY1" fmla="*/ 516800 h 603758"/>
                  <a:gd name="connsiteX2" fmla="*/ 136617 w 517527"/>
                  <a:gd name="connsiteY2" fmla="*/ 486079 h 603758"/>
                  <a:gd name="connsiteX3" fmla="*/ 81214 w 517527"/>
                  <a:gd name="connsiteY3" fmla="*/ 525522 h 603758"/>
                  <a:gd name="connsiteX4" fmla="*/ 261371 w 517527"/>
                  <a:gd name="connsiteY4" fmla="*/ 581888 h 603758"/>
                  <a:gd name="connsiteX5" fmla="*/ 441658 w 517527"/>
                  <a:gd name="connsiteY5" fmla="*/ 525522 h 603758"/>
                  <a:gd name="connsiteX6" fmla="*/ 382866 w 517527"/>
                  <a:gd name="connsiteY6" fmla="*/ 485037 h 603758"/>
                  <a:gd name="connsiteX7" fmla="*/ 258870 w 517527"/>
                  <a:gd name="connsiteY7" fmla="*/ 184740 h 603758"/>
                  <a:gd name="connsiteX8" fmla="*/ 332717 w 517527"/>
                  <a:gd name="connsiteY8" fmla="*/ 258481 h 603758"/>
                  <a:gd name="connsiteX9" fmla="*/ 258870 w 517527"/>
                  <a:gd name="connsiteY9" fmla="*/ 332222 h 603758"/>
                  <a:gd name="connsiteX10" fmla="*/ 185023 w 517527"/>
                  <a:gd name="connsiteY10" fmla="*/ 258481 h 603758"/>
                  <a:gd name="connsiteX11" fmla="*/ 258870 w 517527"/>
                  <a:gd name="connsiteY11" fmla="*/ 184740 h 603758"/>
                  <a:gd name="connsiteX12" fmla="*/ 258763 w 517527"/>
                  <a:gd name="connsiteY12" fmla="*/ 147620 h 603758"/>
                  <a:gd name="connsiteX13" fmla="*/ 147697 w 517527"/>
                  <a:gd name="connsiteY13" fmla="*/ 258400 h 603758"/>
                  <a:gd name="connsiteX14" fmla="*/ 258763 w 517527"/>
                  <a:gd name="connsiteY14" fmla="*/ 369310 h 603758"/>
                  <a:gd name="connsiteX15" fmla="*/ 369830 w 517527"/>
                  <a:gd name="connsiteY15" fmla="*/ 258400 h 603758"/>
                  <a:gd name="connsiteX16" fmla="*/ 258763 w 517527"/>
                  <a:gd name="connsiteY16" fmla="*/ 147620 h 603758"/>
                  <a:gd name="connsiteX17" fmla="*/ 258112 w 517527"/>
                  <a:gd name="connsiteY17" fmla="*/ 80189 h 603758"/>
                  <a:gd name="connsiteX18" fmla="*/ 236342 w 517527"/>
                  <a:gd name="connsiteY18" fmla="*/ 102058 h 603758"/>
                  <a:gd name="connsiteX19" fmla="*/ 258112 w 517527"/>
                  <a:gd name="connsiteY19" fmla="*/ 123798 h 603758"/>
                  <a:gd name="connsiteX20" fmla="*/ 280012 w 517527"/>
                  <a:gd name="connsiteY20" fmla="*/ 102058 h 603758"/>
                  <a:gd name="connsiteX21" fmla="*/ 258112 w 517527"/>
                  <a:gd name="connsiteY21" fmla="*/ 80189 h 603758"/>
                  <a:gd name="connsiteX22" fmla="*/ 258763 w 517527"/>
                  <a:gd name="connsiteY22" fmla="*/ 0 h 603758"/>
                  <a:gd name="connsiteX23" fmla="*/ 517527 w 517527"/>
                  <a:gd name="connsiteY23" fmla="*/ 258400 h 603758"/>
                  <a:gd name="connsiteX24" fmla="*/ 406852 w 517527"/>
                  <a:gd name="connsiteY24" fmla="*/ 470197 h 603758"/>
                  <a:gd name="connsiteX25" fmla="*/ 463428 w 517527"/>
                  <a:gd name="connsiteY25" fmla="*/ 525522 h 603758"/>
                  <a:gd name="connsiteX26" fmla="*/ 261371 w 517527"/>
                  <a:gd name="connsiteY26" fmla="*/ 603758 h 603758"/>
                  <a:gd name="connsiteX27" fmla="*/ 59314 w 517527"/>
                  <a:gd name="connsiteY27" fmla="*/ 525522 h 603758"/>
                  <a:gd name="connsiteX28" fmla="*/ 112631 w 517527"/>
                  <a:gd name="connsiteY28" fmla="*/ 471499 h 603758"/>
                  <a:gd name="connsiteX29" fmla="*/ 0 w 517527"/>
                  <a:gd name="connsiteY29" fmla="*/ 258400 h 603758"/>
                  <a:gd name="connsiteX30" fmla="*/ 258763 w 517527"/>
                  <a:gd name="connsiteY30" fmla="*/ 0 h 603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517527" h="603758">
                    <a:moveTo>
                      <a:pt x="382866" y="485037"/>
                    </a:moveTo>
                    <a:cubicBezTo>
                      <a:pt x="345974" y="505345"/>
                      <a:pt x="303737" y="516800"/>
                      <a:pt x="258763" y="516800"/>
                    </a:cubicBezTo>
                    <a:cubicBezTo>
                      <a:pt x="214572" y="516800"/>
                      <a:pt x="172987" y="505735"/>
                      <a:pt x="136617" y="486079"/>
                    </a:cubicBezTo>
                    <a:cubicBezTo>
                      <a:pt x="102463" y="497013"/>
                      <a:pt x="81214" y="511984"/>
                      <a:pt x="81214" y="525522"/>
                    </a:cubicBezTo>
                    <a:cubicBezTo>
                      <a:pt x="81214" y="549084"/>
                      <a:pt x="149783" y="581888"/>
                      <a:pt x="261371" y="581888"/>
                    </a:cubicBezTo>
                    <a:cubicBezTo>
                      <a:pt x="373089" y="581888"/>
                      <a:pt x="441658" y="549084"/>
                      <a:pt x="441658" y="525522"/>
                    </a:cubicBezTo>
                    <a:cubicBezTo>
                      <a:pt x="441658" y="511593"/>
                      <a:pt x="418584" y="495972"/>
                      <a:pt x="382866" y="485037"/>
                    </a:cubicBezTo>
                    <a:close/>
                    <a:moveTo>
                      <a:pt x="258870" y="184740"/>
                    </a:moveTo>
                    <a:cubicBezTo>
                      <a:pt x="299655" y="184740"/>
                      <a:pt x="332717" y="217755"/>
                      <a:pt x="332717" y="258481"/>
                    </a:cubicBezTo>
                    <a:cubicBezTo>
                      <a:pt x="332717" y="299207"/>
                      <a:pt x="299655" y="332222"/>
                      <a:pt x="258870" y="332222"/>
                    </a:cubicBezTo>
                    <a:cubicBezTo>
                      <a:pt x="218085" y="332222"/>
                      <a:pt x="185023" y="299207"/>
                      <a:pt x="185023" y="258481"/>
                    </a:cubicBezTo>
                    <a:cubicBezTo>
                      <a:pt x="185023" y="217755"/>
                      <a:pt x="218085" y="184740"/>
                      <a:pt x="258870" y="184740"/>
                    </a:cubicBezTo>
                    <a:close/>
                    <a:moveTo>
                      <a:pt x="258763" y="147620"/>
                    </a:moveTo>
                    <a:cubicBezTo>
                      <a:pt x="197495" y="147620"/>
                      <a:pt x="147697" y="197347"/>
                      <a:pt x="147697" y="258400"/>
                    </a:cubicBezTo>
                    <a:cubicBezTo>
                      <a:pt x="147697" y="319583"/>
                      <a:pt x="197495" y="369310"/>
                      <a:pt x="258763" y="369310"/>
                    </a:cubicBezTo>
                    <a:cubicBezTo>
                      <a:pt x="320032" y="369310"/>
                      <a:pt x="369830" y="319453"/>
                      <a:pt x="369830" y="258400"/>
                    </a:cubicBezTo>
                    <a:cubicBezTo>
                      <a:pt x="369830" y="197347"/>
                      <a:pt x="320032" y="147620"/>
                      <a:pt x="258763" y="147620"/>
                    </a:cubicBezTo>
                    <a:close/>
                    <a:moveTo>
                      <a:pt x="258112" y="80189"/>
                    </a:moveTo>
                    <a:cubicBezTo>
                      <a:pt x="246119" y="80189"/>
                      <a:pt x="236342" y="89952"/>
                      <a:pt x="236342" y="102058"/>
                    </a:cubicBezTo>
                    <a:cubicBezTo>
                      <a:pt x="236342" y="114034"/>
                      <a:pt x="246119" y="123798"/>
                      <a:pt x="258112" y="123798"/>
                    </a:cubicBezTo>
                    <a:cubicBezTo>
                      <a:pt x="270235" y="123798"/>
                      <a:pt x="280012" y="114034"/>
                      <a:pt x="280012" y="102058"/>
                    </a:cubicBezTo>
                    <a:cubicBezTo>
                      <a:pt x="280012" y="89952"/>
                      <a:pt x="270235" y="80189"/>
                      <a:pt x="258112" y="80189"/>
                    </a:cubicBezTo>
                    <a:close/>
                    <a:moveTo>
                      <a:pt x="258763" y="0"/>
                    </a:moveTo>
                    <a:cubicBezTo>
                      <a:pt x="401507" y="0"/>
                      <a:pt x="517527" y="115857"/>
                      <a:pt x="517527" y="258400"/>
                    </a:cubicBezTo>
                    <a:cubicBezTo>
                      <a:pt x="517527" y="346009"/>
                      <a:pt x="473726" y="423464"/>
                      <a:pt x="406852" y="470197"/>
                    </a:cubicBezTo>
                    <a:cubicBezTo>
                      <a:pt x="443483" y="484386"/>
                      <a:pt x="463428" y="503652"/>
                      <a:pt x="463428" y="525522"/>
                    </a:cubicBezTo>
                    <a:cubicBezTo>
                      <a:pt x="463428" y="576291"/>
                      <a:pt x="359401" y="603758"/>
                      <a:pt x="261371" y="603758"/>
                    </a:cubicBezTo>
                    <a:cubicBezTo>
                      <a:pt x="163471" y="603758"/>
                      <a:pt x="59314" y="576291"/>
                      <a:pt x="59314" y="525522"/>
                    </a:cubicBezTo>
                    <a:cubicBezTo>
                      <a:pt x="59314" y="504434"/>
                      <a:pt x="78085" y="485688"/>
                      <a:pt x="112631" y="471499"/>
                    </a:cubicBezTo>
                    <a:cubicBezTo>
                      <a:pt x="44713" y="424896"/>
                      <a:pt x="0" y="346790"/>
                      <a:pt x="0" y="258400"/>
                    </a:cubicBezTo>
                    <a:cubicBezTo>
                      <a:pt x="0" y="115857"/>
                      <a:pt x="116020" y="0"/>
                      <a:pt x="25876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</p:sp>
        </p:grpSp>
        <p:sp>
          <p:nvSpPr>
            <p:cNvPr id="80" name="Text Box 79"/>
            <p:cNvSpPr txBox="1">
              <a:spLocks noChangeArrowheads="1"/>
            </p:cNvSpPr>
            <p:nvPr/>
          </p:nvSpPr>
          <p:spPr bwMode="auto">
            <a:xfrm>
              <a:off x="1985931" y="3593123"/>
              <a:ext cx="1442619" cy="16879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10000"/>
                </a:lnSpc>
              </a:pPr>
              <a:r>
                <a:rPr kumimoji="1"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浏览器：</a:t>
              </a:r>
              <a:endParaRPr kumimoji="1" lang="en-US" altLang="zh-CN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  <a:p>
              <a:pPr>
                <a:lnSpc>
                  <a:spcPct val="110000"/>
                </a:lnSpc>
              </a:pPr>
              <a:r>
                <a:rPr kumimoji="1" lang="en-US" altLang="zh-CN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IE</a:t>
              </a:r>
            </a:p>
            <a:p>
              <a:pPr>
                <a:lnSpc>
                  <a:spcPct val="110000"/>
                </a:lnSpc>
              </a:pPr>
              <a:r>
                <a:rPr kumimoji="1" lang="en-US" altLang="zh-CN" sz="2400" dirty="0" err="1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Maxthon</a:t>
              </a:r>
              <a:endParaRPr kumimoji="1" lang="en-US" altLang="zh-CN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  <a:p>
              <a:pPr>
                <a:lnSpc>
                  <a:spcPct val="110000"/>
                </a:lnSpc>
              </a:pPr>
              <a:r>
                <a:rPr kumimoji="1" lang="en-US" altLang="zh-CN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Firefox</a:t>
              </a:r>
            </a:p>
          </p:txBody>
        </p:sp>
      </p:grpSp>
      <p:sp>
        <p:nvSpPr>
          <p:cNvPr id="33" name="Text Box 7"/>
          <p:cNvSpPr txBox="1">
            <a:spLocks noChangeArrowheads="1"/>
          </p:cNvSpPr>
          <p:nvPr/>
        </p:nvSpPr>
        <p:spPr bwMode="auto">
          <a:xfrm>
            <a:off x="5868764" y="3616385"/>
            <a:ext cx="216133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0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运行</a:t>
            </a:r>
            <a:r>
              <a:rPr lang="en-US" altLang="zh-CN" sz="20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Firefox</a:t>
            </a:r>
            <a:r>
              <a:rPr lang="zh-CN" altLang="en-US" sz="20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的</a:t>
            </a:r>
            <a:r>
              <a:rPr lang="en-US" altLang="zh-CN" sz="20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PC</a:t>
            </a:r>
            <a:endParaRPr lang="en-US" altLang="zh-CN" sz="3200" dirty="0"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34" name="Text Box 9"/>
          <p:cNvSpPr txBox="1">
            <a:spLocks noChangeArrowheads="1"/>
          </p:cNvSpPr>
          <p:nvPr/>
        </p:nvSpPr>
        <p:spPr bwMode="auto">
          <a:xfrm>
            <a:off x="8952023" y="4911412"/>
            <a:ext cx="1722683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20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运行</a:t>
            </a:r>
            <a:r>
              <a:rPr lang="en-US" altLang="zh-CN" sz="20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Apache</a:t>
            </a:r>
            <a:r>
              <a:rPr lang="zh-CN" altLang="en-US" sz="20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的</a:t>
            </a:r>
            <a:r>
              <a:rPr lang="en-US" altLang="zh-CN" sz="20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Web</a:t>
            </a:r>
            <a:r>
              <a:rPr lang="zh-CN" altLang="en-US" sz="20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服务器</a:t>
            </a:r>
            <a:endParaRPr lang="en-US" altLang="zh-CN" sz="3200" dirty="0"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35" name="Text Box 23"/>
          <p:cNvSpPr txBox="1">
            <a:spLocks noChangeArrowheads="1"/>
          </p:cNvSpPr>
          <p:nvPr/>
        </p:nvSpPr>
        <p:spPr bwMode="auto">
          <a:xfrm>
            <a:off x="5868764" y="5731515"/>
            <a:ext cx="226215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0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运行</a:t>
            </a:r>
            <a:r>
              <a:rPr lang="en-US" altLang="zh-CN" sz="20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Safari</a:t>
            </a:r>
            <a:r>
              <a:rPr lang="zh-CN" altLang="en-US" sz="20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的</a:t>
            </a:r>
            <a:r>
              <a:rPr lang="en-US" altLang="zh-CN" sz="2000" dirty="0" err="1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iphone</a:t>
            </a:r>
            <a:endParaRPr lang="en-US" altLang="zh-CN" sz="3200" dirty="0"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36" name="Group 35"/>
          <p:cNvGrpSpPr/>
          <p:nvPr/>
        </p:nvGrpSpPr>
        <p:grpSpPr bwMode="auto">
          <a:xfrm>
            <a:off x="7433600" y="2931499"/>
            <a:ext cx="2101850" cy="946150"/>
            <a:chOff x="3640" y="1346"/>
            <a:chExt cx="1324" cy="596"/>
          </a:xfrm>
        </p:grpSpPr>
        <p:sp>
          <p:nvSpPr>
            <p:cNvPr id="37" name="Line 19"/>
            <p:cNvSpPr>
              <a:spLocks noChangeShapeType="1"/>
            </p:cNvSpPr>
            <p:nvPr/>
          </p:nvSpPr>
          <p:spPr bwMode="auto">
            <a:xfrm>
              <a:off x="3640" y="1346"/>
              <a:ext cx="1324" cy="596"/>
            </a:xfrm>
            <a:prstGeom prst="line">
              <a:avLst/>
            </a:prstGeom>
            <a:noFill/>
            <a:ln w="28575">
              <a:solidFill>
                <a:srgbClr val="009FF6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8" name="Text Box 24"/>
            <p:cNvSpPr txBox="1">
              <a:spLocks noChangeArrowheads="1"/>
            </p:cNvSpPr>
            <p:nvPr/>
          </p:nvSpPr>
          <p:spPr bwMode="auto">
            <a:xfrm rot="1422049">
              <a:off x="3896" y="1444"/>
              <a:ext cx="841" cy="213"/>
            </a:xfrm>
            <a:prstGeom prst="rect">
              <a:avLst/>
            </a:prstGeom>
            <a:noFill/>
            <a:ln w="9525">
              <a:noFill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1600" dirty="0">
                  <a:solidFill>
                    <a:srgbClr val="009FF6"/>
                  </a:solidFill>
                  <a:latin typeface="Times New Roman" panose="02020603050405020304" pitchFamily="18" charset="0"/>
                  <a:ea typeface="MS PGothic" panose="020B0600070205080204" pitchFamily="34" charset="-128"/>
                  <a:cs typeface="Times New Roman" panose="02020603050405020304" pitchFamily="18" charset="0"/>
                </a:rPr>
                <a:t>HTTP request</a:t>
              </a:r>
              <a:endParaRPr lang="en-US" altLang="zh-CN" sz="2400" dirty="0">
                <a:solidFill>
                  <a:srgbClr val="009FF6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9" name="Group 36"/>
          <p:cNvGrpSpPr/>
          <p:nvPr/>
        </p:nvGrpSpPr>
        <p:grpSpPr bwMode="auto">
          <a:xfrm>
            <a:off x="7544725" y="3139462"/>
            <a:ext cx="1971675" cy="904875"/>
            <a:chOff x="4141" y="394"/>
            <a:chExt cx="1242" cy="570"/>
          </a:xfrm>
        </p:grpSpPr>
        <p:sp>
          <p:nvSpPr>
            <p:cNvPr id="40" name="Line 20"/>
            <p:cNvSpPr>
              <a:spLocks noChangeShapeType="1"/>
            </p:cNvSpPr>
            <p:nvPr/>
          </p:nvSpPr>
          <p:spPr bwMode="auto">
            <a:xfrm flipH="1" flipV="1">
              <a:off x="4141" y="394"/>
              <a:ext cx="1242" cy="570"/>
            </a:xfrm>
            <a:prstGeom prst="line">
              <a:avLst/>
            </a:prstGeom>
            <a:noFill/>
            <a:ln w="28575">
              <a:solidFill>
                <a:srgbClr val="009FF6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1" name="Text Box 26"/>
            <p:cNvSpPr txBox="1">
              <a:spLocks noChangeArrowheads="1"/>
            </p:cNvSpPr>
            <p:nvPr/>
          </p:nvSpPr>
          <p:spPr bwMode="auto">
            <a:xfrm rot="1411598">
              <a:off x="4350" y="705"/>
              <a:ext cx="919" cy="213"/>
            </a:xfrm>
            <a:prstGeom prst="rect">
              <a:avLst/>
            </a:prstGeom>
            <a:noFill/>
            <a:ln w="9525">
              <a:noFill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1600" dirty="0">
                  <a:solidFill>
                    <a:srgbClr val="009FF6"/>
                  </a:solidFill>
                  <a:latin typeface="Times New Roman" panose="02020603050405020304" pitchFamily="18" charset="0"/>
                  <a:ea typeface="MS PGothic" panose="020B0600070205080204" pitchFamily="34" charset="-128"/>
                  <a:cs typeface="Times New Roman" panose="02020603050405020304" pitchFamily="18" charset="0"/>
                </a:rPr>
                <a:t>HTTP response</a:t>
              </a:r>
              <a:endParaRPr lang="en-US" altLang="zh-CN" sz="2400" dirty="0">
                <a:solidFill>
                  <a:srgbClr val="009FF6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2" name="Group 37"/>
          <p:cNvGrpSpPr/>
          <p:nvPr/>
        </p:nvGrpSpPr>
        <p:grpSpPr bwMode="auto">
          <a:xfrm rot="-3183056">
            <a:off x="7486111" y="4293780"/>
            <a:ext cx="2101850" cy="946150"/>
            <a:chOff x="3640" y="1346"/>
            <a:chExt cx="1324" cy="596"/>
          </a:xfrm>
        </p:grpSpPr>
        <p:sp>
          <p:nvSpPr>
            <p:cNvPr id="43" name="Line 19"/>
            <p:cNvSpPr>
              <a:spLocks noChangeShapeType="1"/>
            </p:cNvSpPr>
            <p:nvPr/>
          </p:nvSpPr>
          <p:spPr bwMode="auto">
            <a:xfrm>
              <a:off x="3640" y="1346"/>
              <a:ext cx="1324" cy="596"/>
            </a:xfrm>
            <a:prstGeom prst="line">
              <a:avLst/>
            </a:prstGeom>
            <a:noFill/>
            <a:ln w="28575">
              <a:solidFill>
                <a:srgbClr val="009FF6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4" name="Text Box 24"/>
            <p:cNvSpPr txBox="1">
              <a:spLocks noChangeArrowheads="1"/>
            </p:cNvSpPr>
            <p:nvPr/>
          </p:nvSpPr>
          <p:spPr bwMode="auto">
            <a:xfrm rot="1422049">
              <a:off x="3896" y="1444"/>
              <a:ext cx="841" cy="213"/>
            </a:xfrm>
            <a:prstGeom prst="rect">
              <a:avLst/>
            </a:prstGeom>
            <a:noFill/>
            <a:ln w="9525">
              <a:noFill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1600" dirty="0">
                  <a:solidFill>
                    <a:srgbClr val="009FF6"/>
                  </a:solidFill>
                  <a:latin typeface="Times New Roman" panose="02020603050405020304" pitchFamily="18" charset="0"/>
                  <a:ea typeface="MS PGothic" panose="020B0600070205080204" pitchFamily="34" charset="-128"/>
                  <a:cs typeface="Times New Roman" panose="02020603050405020304" pitchFamily="18" charset="0"/>
                </a:rPr>
                <a:t>HTTP request</a:t>
              </a:r>
              <a:endParaRPr lang="en-US" altLang="zh-CN" sz="2400" dirty="0">
                <a:solidFill>
                  <a:srgbClr val="009FF6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5" name="Group 40"/>
          <p:cNvGrpSpPr/>
          <p:nvPr/>
        </p:nvGrpSpPr>
        <p:grpSpPr bwMode="auto">
          <a:xfrm rot="-3264937">
            <a:off x="7532148" y="4533492"/>
            <a:ext cx="1971675" cy="904875"/>
            <a:chOff x="4141" y="394"/>
            <a:chExt cx="1242" cy="570"/>
          </a:xfrm>
        </p:grpSpPr>
        <p:sp>
          <p:nvSpPr>
            <p:cNvPr id="46" name="Line 20"/>
            <p:cNvSpPr>
              <a:spLocks noChangeShapeType="1"/>
            </p:cNvSpPr>
            <p:nvPr/>
          </p:nvSpPr>
          <p:spPr bwMode="auto">
            <a:xfrm flipH="1" flipV="1">
              <a:off x="4141" y="394"/>
              <a:ext cx="1242" cy="570"/>
            </a:xfrm>
            <a:prstGeom prst="line">
              <a:avLst/>
            </a:prstGeom>
            <a:noFill/>
            <a:ln w="28575">
              <a:solidFill>
                <a:srgbClr val="009FF6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7" name="Text Box 26"/>
            <p:cNvSpPr txBox="1">
              <a:spLocks noChangeArrowheads="1"/>
            </p:cNvSpPr>
            <p:nvPr/>
          </p:nvSpPr>
          <p:spPr bwMode="auto">
            <a:xfrm rot="1411598">
              <a:off x="4350" y="705"/>
              <a:ext cx="919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1600" dirty="0">
                  <a:solidFill>
                    <a:srgbClr val="009FF6"/>
                  </a:solidFill>
                  <a:latin typeface="Times New Roman" panose="02020603050405020304" pitchFamily="18" charset="0"/>
                  <a:ea typeface="MS PGothic" panose="020B0600070205080204" pitchFamily="34" charset="-128"/>
                  <a:cs typeface="Times New Roman" panose="02020603050405020304" pitchFamily="18" charset="0"/>
                </a:rPr>
                <a:t>HTTP response</a:t>
              </a:r>
              <a:endParaRPr lang="en-US" altLang="zh-CN" sz="2400" dirty="0">
                <a:solidFill>
                  <a:srgbClr val="009FF6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endParaRPr>
            </a:p>
          </p:txBody>
        </p:sp>
      </p:grpSp>
      <p:pic>
        <p:nvPicPr>
          <p:cNvPr id="48" name="图片 4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5472" y="2358580"/>
            <a:ext cx="2025965" cy="1440461"/>
          </a:xfrm>
          <a:prstGeom prst="rect">
            <a:avLst/>
          </a:prstGeom>
        </p:spPr>
      </p:pic>
      <p:pic>
        <p:nvPicPr>
          <p:cNvPr id="49" name="图片 4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729" y="4159347"/>
            <a:ext cx="864933" cy="1729866"/>
          </a:xfrm>
          <a:prstGeom prst="rect">
            <a:avLst/>
          </a:prstGeom>
        </p:spPr>
      </p:pic>
      <p:pic>
        <p:nvPicPr>
          <p:cNvPr id="50" name="图片 4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3503" y="2822913"/>
            <a:ext cx="2164871" cy="2164871"/>
          </a:xfrm>
          <a:prstGeom prst="rect">
            <a:avLst/>
          </a:prstGeom>
        </p:spPr>
      </p:pic>
      <p:grpSp>
        <p:nvGrpSpPr>
          <p:cNvPr id="54" name="组合 53"/>
          <p:cNvGrpSpPr/>
          <p:nvPr/>
        </p:nvGrpSpPr>
        <p:grpSpPr>
          <a:xfrm>
            <a:off x="6264003" y="4816378"/>
            <a:ext cx="702865" cy="669490"/>
            <a:chOff x="2894674" y="4639906"/>
            <a:chExt cx="702865" cy="669490"/>
          </a:xfrm>
        </p:grpSpPr>
        <p:sp>
          <p:nvSpPr>
            <p:cNvPr id="55" name="对话气泡: 圆角矩形 54"/>
            <p:cNvSpPr/>
            <p:nvPr/>
          </p:nvSpPr>
          <p:spPr>
            <a:xfrm>
              <a:off x="2894674" y="4639906"/>
              <a:ext cx="702865" cy="669490"/>
            </a:xfrm>
            <a:prstGeom prst="wedgeRoundRectCallout">
              <a:avLst>
                <a:gd name="adj1" fmla="val 95069"/>
                <a:gd name="adj2" fmla="val 37293"/>
                <a:gd name="adj3" fmla="val 16667"/>
              </a:avLst>
            </a:prstGeom>
            <a:solidFill>
              <a:srgbClr val="009F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56" name="图片 55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256" t="19656" r="22455" b="41789"/>
            <a:stretch>
              <a:fillRect/>
            </a:stretch>
          </p:blipFill>
          <p:spPr>
            <a:xfrm>
              <a:off x="2945967" y="4682263"/>
              <a:ext cx="590369" cy="584775"/>
            </a:xfrm>
            <a:prstGeom prst="roundRect">
              <a:avLst>
                <a:gd name="adj" fmla="val 24100"/>
              </a:avLst>
            </a:prstGeom>
          </p:spPr>
        </p:pic>
      </p:grpSp>
      <p:pic>
        <p:nvPicPr>
          <p:cNvPr id="57" name="图片 5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4546" y="2676088"/>
            <a:ext cx="685623" cy="590862"/>
          </a:xfrm>
          <a:prstGeom prst="rect">
            <a:avLst/>
          </a:prstGeom>
        </p:spPr>
      </p:pic>
      <p:pic>
        <p:nvPicPr>
          <p:cNvPr id="58" name="图片 57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64" t="5302" r="6547" b="7610"/>
          <a:stretch>
            <a:fillRect/>
          </a:stretch>
        </p:blipFill>
        <p:spPr>
          <a:xfrm>
            <a:off x="7420792" y="1792326"/>
            <a:ext cx="1013583" cy="1013583"/>
          </a:xfrm>
          <a:prstGeom prst="roundRect">
            <a:avLst>
              <a:gd name="adj" fmla="val 27688"/>
            </a:avLst>
          </a:prstGeom>
        </p:spPr>
      </p:pic>
      <p:pic>
        <p:nvPicPr>
          <p:cNvPr id="60" name="图片 59"/>
          <p:cNvPicPr>
            <a:picLocks noChangeAspect="1"/>
          </p:cNvPicPr>
          <p:nvPr/>
        </p:nvPicPr>
        <p:blipFill>
          <a:blip r:embed="rId1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8476" y="1730763"/>
            <a:ext cx="1221539" cy="1221539"/>
          </a:xfrm>
          <a:prstGeom prst="rect">
            <a:avLst/>
          </a:prstGeom>
        </p:spPr>
      </p:pic>
      <p:pic>
        <p:nvPicPr>
          <p:cNvPr id="61" name="图片 60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7425" y="1890866"/>
            <a:ext cx="1115990" cy="96174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6" presetClass="emph" presetSubtype="0" repeatCount="2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 tmFilter="0, 0; .2, .5; .8, .5; 1, 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250" autoRev="1" fill="hold"/>
                                        <p:tgtEl>
                                          <p:spTgt spid="4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2" presetID="26" presetClass="emph" presetSubtype="0" repeatCount="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 tmFilter="0, 0; .2, .5; .8, .5; 1, 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4" dur="250" autoRev="1" fill="hold"/>
                                        <p:tgtEl>
                                          <p:spTgt spid="4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26" presetClass="emph" presetSubtype="0" repeatCount="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 tmFilter="0, 0; .2, .5; .8, .5; 1, 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50" autoRev="1" fill="hold"/>
                                        <p:tgtEl>
                                          <p:spTgt spid="5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8" presetID="26" presetClass="emph" presetSubtype="0" repeatCount="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 tmFilter="0, 0; .2, .5; .8, .5; 1, 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" dur="250" autoRev="1" fill="hold"/>
                                        <p:tgtEl>
                                          <p:spTgt spid="5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500"/>
                            </p:stCondLst>
                            <p:childTnLst>
                              <p:par>
                                <p:cTn id="4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/>
          <p:cNvGrpSpPr/>
          <p:nvPr/>
        </p:nvGrpSpPr>
        <p:grpSpPr>
          <a:xfrm>
            <a:off x="430213" y="0"/>
            <a:ext cx="4542126" cy="1428589"/>
            <a:chOff x="551030" y="-368704"/>
            <a:chExt cx="4542126" cy="1428589"/>
          </a:xfrm>
        </p:grpSpPr>
        <p:grpSp>
          <p:nvGrpSpPr>
            <p:cNvPr id="29" name="组合 28"/>
            <p:cNvGrpSpPr/>
            <p:nvPr/>
          </p:nvGrpSpPr>
          <p:grpSpPr>
            <a:xfrm>
              <a:off x="1201631" y="303925"/>
              <a:ext cx="3891525" cy="687997"/>
              <a:chOff x="1839058" y="967769"/>
              <a:chExt cx="3891525" cy="687997"/>
            </a:xfrm>
          </p:grpSpPr>
          <p:sp>
            <p:nvSpPr>
              <p:cNvPr id="31" name="矩形: 圆角 30"/>
              <p:cNvSpPr/>
              <p:nvPr/>
            </p:nvSpPr>
            <p:spPr>
              <a:xfrm>
                <a:off x="1839058" y="967769"/>
                <a:ext cx="3891525" cy="675443"/>
              </a:xfrm>
              <a:prstGeom prst="roundRect">
                <a:avLst>
                  <a:gd name="adj" fmla="val 50000"/>
                </a:avLst>
              </a:prstGeom>
              <a:solidFill>
                <a:srgbClr val="009FF6"/>
              </a:solidFill>
              <a:ln>
                <a:solidFill>
                  <a:schemeClr val="bg1"/>
                </a:solidFill>
              </a:ln>
              <a:effectLst>
                <a:outerShdw blurRad="63500" sx="101000" sy="101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solidFill>
                    <a:srgbClr val="00A3F8"/>
                  </a:solidFill>
                </a:endParaRPr>
              </a:p>
            </p:txBody>
          </p:sp>
          <p:sp>
            <p:nvSpPr>
              <p:cNvPr id="32" name="文本框 31"/>
              <p:cNvSpPr txBox="1"/>
              <p:nvPr/>
            </p:nvSpPr>
            <p:spPr>
              <a:xfrm>
                <a:off x="2786093" y="1009435"/>
                <a:ext cx="294449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造字工房朗倩（非商用）细体" pitchFamily="50" charset="-122"/>
                    <a:cs typeface="Times New Roman" panose="02020603050405020304" pitchFamily="18" charset="0"/>
                  </a:rPr>
                  <a:t>WEB</a:t>
                </a:r>
                <a:r>
                  <a:rPr lang="zh-CN" altLang="en-US" sz="3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造字工房朗倩（非商用）细体" pitchFamily="50" charset="-122"/>
                    <a:cs typeface="Times New Roman" panose="02020603050405020304" pitchFamily="18" charset="0"/>
                  </a:rPr>
                  <a:t>的构成</a:t>
                </a:r>
              </a:p>
            </p:txBody>
          </p:sp>
        </p:grpSp>
        <p:pic>
          <p:nvPicPr>
            <p:cNvPr id="30" name="图片 29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111"/>
            <a:stretch>
              <a:fillRect/>
            </a:stretch>
          </p:blipFill>
          <p:spPr>
            <a:xfrm>
              <a:off x="551030" y="-368704"/>
              <a:ext cx="1607162" cy="1428589"/>
            </a:xfrm>
            <a:prstGeom prst="rect">
              <a:avLst/>
            </a:prstGeom>
          </p:spPr>
        </p:pic>
      </p:grpSp>
      <p:grpSp>
        <p:nvGrpSpPr>
          <p:cNvPr id="59" name="组合 58"/>
          <p:cNvGrpSpPr/>
          <p:nvPr/>
        </p:nvGrpSpPr>
        <p:grpSpPr>
          <a:xfrm>
            <a:off x="689825" y="1657340"/>
            <a:ext cx="1681900" cy="476221"/>
            <a:chOff x="1403750" y="3593123"/>
            <a:chExt cx="1681900" cy="476221"/>
          </a:xfrm>
        </p:grpSpPr>
        <p:grpSp>
          <p:nvGrpSpPr>
            <p:cNvPr id="68" name="组合 67"/>
            <p:cNvGrpSpPr/>
            <p:nvPr/>
          </p:nvGrpSpPr>
          <p:grpSpPr>
            <a:xfrm>
              <a:off x="1403750" y="3593123"/>
              <a:ext cx="490436" cy="476221"/>
              <a:chOff x="1403750" y="3593123"/>
              <a:chExt cx="808892" cy="785446"/>
            </a:xfrm>
          </p:grpSpPr>
          <p:sp>
            <p:nvSpPr>
              <p:cNvPr id="81" name="对话气泡: 椭圆形 80"/>
              <p:cNvSpPr/>
              <p:nvPr/>
            </p:nvSpPr>
            <p:spPr>
              <a:xfrm>
                <a:off x="1403750" y="3593123"/>
                <a:ext cx="808892" cy="785446"/>
              </a:xfrm>
              <a:prstGeom prst="wedgeEllipseCallout">
                <a:avLst>
                  <a:gd name="adj1" fmla="val 66124"/>
                  <a:gd name="adj2" fmla="val 2799"/>
                </a:avLst>
              </a:prstGeom>
              <a:solidFill>
                <a:srgbClr val="009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82" name="round-web-cam_17861"/>
              <p:cNvSpPr>
                <a:spLocks noChangeAspect="1"/>
              </p:cNvSpPr>
              <p:nvPr/>
            </p:nvSpPr>
            <p:spPr bwMode="auto">
              <a:xfrm>
                <a:off x="1567764" y="3705353"/>
                <a:ext cx="480863" cy="560986"/>
              </a:xfrm>
              <a:custGeom>
                <a:avLst/>
                <a:gdLst>
                  <a:gd name="connsiteX0" fmla="*/ 382866 w 517527"/>
                  <a:gd name="connsiteY0" fmla="*/ 485037 h 603758"/>
                  <a:gd name="connsiteX1" fmla="*/ 258763 w 517527"/>
                  <a:gd name="connsiteY1" fmla="*/ 516800 h 603758"/>
                  <a:gd name="connsiteX2" fmla="*/ 136617 w 517527"/>
                  <a:gd name="connsiteY2" fmla="*/ 486079 h 603758"/>
                  <a:gd name="connsiteX3" fmla="*/ 81214 w 517527"/>
                  <a:gd name="connsiteY3" fmla="*/ 525522 h 603758"/>
                  <a:gd name="connsiteX4" fmla="*/ 261371 w 517527"/>
                  <a:gd name="connsiteY4" fmla="*/ 581888 h 603758"/>
                  <a:gd name="connsiteX5" fmla="*/ 441658 w 517527"/>
                  <a:gd name="connsiteY5" fmla="*/ 525522 h 603758"/>
                  <a:gd name="connsiteX6" fmla="*/ 382866 w 517527"/>
                  <a:gd name="connsiteY6" fmla="*/ 485037 h 603758"/>
                  <a:gd name="connsiteX7" fmla="*/ 258870 w 517527"/>
                  <a:gd name="connsiteY7" fmla="*/ 184740 h 603758"/>
                  <a:gd name="connsiteX8" fmla="*/ 332717 w 517527"/>
                  <a:gd name="connsiteY8" fmla="*/ 258481 h 603758"/>
                  <a:gd name="connsiteX9" fmla="*/ 258870 w 517527"/>
                  <a:gd name="connsiteY9" fmla="*/ 332222 h 603758"/>
                  <a:gd name="connsiteX10" fmla="*/ 185023 w 517527"/>
                  <a:gd name="connsiteY10" fmla="*/ 258481 h 603758"/>
                  <a:gd name="connsiteX11" fmla="*/ 258870 w 517527"/>
                  <a:gd name="connsiteY11" fmla="*/ 184740 h 603758"/>
                  <a:gd name="connsiteX12" fmla="*/ 258763 w 517527"/>
                  <a:gd name="connsiteY12" fmla="*/ 147620 h 603758"/>
                  <a:gd name="connsiteX13" fmla="*/ 147697 w 517527"/>
                  <a:gd name="connsiteY13" fmla="*/ 258400 h 603758"/>
                  <a:gd name="connsiteX14" fmla="*/ 258763 w 517527"/>
                  <a:gd name="connsiteY14" fmla="*/ 369310 h 603758"/>
                  <a:gd name="connsiteX15" fmla="*/ 369830 w 517527"/>
                  <a:gd name="connsiteY15" fmla="*/ 258400 h 603758"/>
                  <a:gd name="connsiteX16" fmla="*/ 258763 w 517527"/>
                  <a:gd name="connsiteY16" fmla="*/ 147620 h 603758"/>
                  <a:gd name="connsiteX17" fmla="*/ 258112 w 517527"/>
                  <a:gd name="connsiteY17" fmla="*/ 80189 h 603758"/>
                  <a:gd name="connsiteX18" fmla="*/ 236342 w 517527"/>
                  <a:gd name="connsiteY18" fmla="*/ 102058 h 603758"/>
                  <a:gd name="connsiteX19" fmla="*/ 258112 w 517527"/>
                  <a:gd name="connsiteY19" fmla="*/ 123798 h 603758"/>
                  <a:gd name="connsiteX20" fmla="*/ 280012 w 517527"/>
                  <a:gd name="connsiteY20" fmla="*/ 102058 h 603758"/>
                  <a:gd name="connsiteX21" fmla="*/ 258112 w 517527"/>
                  <a:gd name="connsiteY21" fmla="*/ 80189 h 603758"/>
                  <a:gd name="connsiteX22" fmla="*/ 258763 w 517527"/>
                  <a:gd name="connsiteY22" fmla="*/ 0 h 603758"/>
                  <a:gd name="connsiteX23" fmla="*/ 517527 w 517527"/>
                  <a:gd name="connsiteY23" fmla="*/ 258400 h 603758"/>
                  <a:gd name="connsiteX24" fmla="*/ 406852 w 517527"/>
                  <a:gd name="connsiteY24" fmla="*/ 470197 h 603758"/>
                  <a:gd name="connsiteX25" fmla="*/ 463428 w 517527"/>
                  <a:gd name="connsiteY25" fmla="*/ 525522 h 603758"/>
                  <a:gd name="connsiteX26" fmla="*/ 261371 w 517527"/>
                  <a:gd name="connsiteY26" fmla="*/ 603758 h 603758"/>
                  <a:gd name="connsiteX27" fmla="*/ 59314 w 517527"/>
                  <a:gd name="connsiteY27" fmla="*/ 525522 h 603758"/>
                  <a:gd name="connsiteX28" fmla="*/ 112631 w 517527"/>
                  <a:gd name="connsiteY28" fmla="*/ 471499 h 603758"/>
                  <a:gd name="connsiteX29" fmla="*/ 0 w 517527"/>
                  <a:gd name="connsiteY29" fmla="*/ 258400 h 603758"/>
                  <a:gd name="connsiteX30" fmla="*/ 258763 w 517527"/>
                  <a:gd name="connsiteY30" fmla="*/ 0 h 603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517527" h="603758">
                    <a:moveTo>
                      <a:pt x="382866" y="485037"/>
                    </a:moveTo>
                    <a:cubicBezTo>
                      <a:pt x="345974" y="505345"/>
                      <a:pt x="303737" y="516800"/>
                      <a:pt x="258763" y="516800"/>
                    </a:cubicBezTo>
                    <a:cubicBezTo>
                      <a:pt x="214572" y="516800"/>
                      <a:pt x="172987" y="505735"/>
                      <a:pt x="136617" y="486079"/>
                    </a:cubicBezTo>
                    <a:cubicBezTo>
                      <a:pt x="102463" y="497013"/>
                      <a:pt x="81214" y="511984"/>
                      <a:pt x="81214" y="525522"/>
                    </a:cubicBezTo>
                    <a:cubicBezTo>
                      <a:pt x="81214" y="549084"/>
                      <a:pt x="149783" y="581888"/>
                      <a:pt x="261371" y="581888"/>
                    </a:cubicBezTo>
                    <a:cubicBezTo>
                      <a:pt x="373089" y="581888"/>
                      <a:pt x="441658" y="549084"/>
                      <a:pt x="441658" y="525522"/>
                    </a:cubicBezTo>
                    <a:cubicBezTo>
                      <a:pt x="441658" y="511593"/>
                      <a:pt x="418584" y="495972"/>
                      <a:pt x="382866" y="485037"/>
                    </a:cubicBezTo>
                    <a:close/>
                    <a:moveTo>
                      <a:pt x="258870" y="184740"/>
                    </a:moveTo>
                    <a:cubicBezTo>
                      <a:pt x="299655" y="184740"/>
                      <a:pt x="332717" y="217755"/>
                      <a:pt x="332717" y="258481"/>
                    </a:cubicBezTo>
                    <a:cubicBezTo>
                      <a:pt x="332717" y="299207"/>
                      <a:pt x="299655" y="332222"/>
                      <a:pt x="258870" y="332222"/>
                    </a:cubicBezTo>
                    <a:cubicBezTo>
                      <a:pt x="218085" y="332222"/>
                      <a:pt x="185023" y="299207"/>
                      <a:pt x="185023" y="258481"/>
                    </a:cubicBezTo>
                    <a:cubicBezTo>
                      <a:pt x="185023" y="217755"/>
                      <a:pt x="218085" y="184740"/>
                      <a:pt x="258870" y="184740"/>
                    </a:cubicBezTo>
                    <a:close/>
                    <a:moveTo>
                      <a:pt x="258763" y="147620"/>
                    </a:moveTo>
                    <a:cubicBezTo>
                      <a:pt x="197495" y="147620"/>
                      <a:pt x="147697" y="197347"/>
                      <a:pt x="147697" y="258400"/>
                    </a:cubicBezTo>
                    <a:cubicBezTo>
                      <a:pt x="147697" y="319583"/>
                      <a:pt x="197495" y="369310"/>
                      <a:pt x="258763" y="369310"/>
                    </a:cubicBezTo>
                    <a:cubicBezTo>
                      <a:pt x="320032" y="369310"/>
                      <a:pt x="369830" y="319453"/>
                      <a:pt x="369830" y="258400"/>
                    </a:cubicBezTo>
                    <a:cubicBezTo>
                      <a:pt x="369830" y="197347"/>
                      <a:pt x="320032" y="147620"/>
                      <a:pt x="258763" y="147620"/>
                    </a:cubicBezTo>
                    <a:close/>
                    <a:moveTo>
                      <a:pt x="258112" y="80189"/>
                    </a:moveTo>
                    <a:cubicBezTo>
                      <a:pt x="246119" y="80189"/>
                      <a:pt x="236342" y="89952"/>
                      <a:pt x="236342" y="102058"/>
                    </a:cubicBezTo>
                    <a:cubicBezTo>
                      <a:pt x="236342" y="114034"/>
                      <a:pt x="246119" y="123798"/>
                      <a:pt x="258112" y="123798"/>
                    </a:cubicBezTo>
                    <a:cubicBezTo>
                      <a:pt x="270235" y="123798"/>
                      <a:pt x="280012" y="114034"/>
                      <a:pt x="280012" y="102058"/>
                    </a:cubicBezTo>
                    <a:cubicBezTo>
                      <a:pt x="280012" y="89952"/>
                      <a:pt x="270235" y="80189"/>
                      <a:pt x="258112" y="80189"/>
                    </a:cubicBezTo>
                    <a:close/>
                    <a:moveTo>
                      <a:pt x="258763" y="0"/>
                    </a:moveTo>
                    <a:cubicBezTo>
                      <a:pt x="401507" y="0"/>
                      <a:pt x="517527" y="115857"/>
                      <a:pt x="517527" y="258400"/>
                    </a:cubicBezTo>
                    <a:cubicBezTo>
                      <a:pt x="517527" y="346009"/>
                      <a:pt x="473726" y="423464"/>
                      <a:pt x="406852" y="470197"/>
                    </a:cubicBezTo>
                    <a:cubicBezTo>
                      <a:pt x="443483" y="484386"/>
                      <a:pt x="463428" y="503652"/>
                      <a:pt x="463428" y="525522"/>
                    </a:cubicBezTo>
                    <a:cubicBezTo>
                      <a:pt x="463428" y="576291"/>
                      <a:pt x="359401" y="603758"/>
                      <a:pt x="261371" y="603758"/>
                    </a:cubicBezTo>
                    <a:cubicBezTo>
                      <a:pt x="163471" y="603758"/>
                      <a:pt x="59314" y="576291"/>
                      <a:pt x="59314" y="525522"/>
                    </a:cubicBezTo>
                    <a:cubicBezTo>
                      <a:pt x="59314" y="504434"/>
                      <a:pt x="78085" y="485688"/>
                      <a:pt x="112631" y="471499"/>
                    </a:cubicBezTo>
                    <a:cubicBezTo>
                      <a:pt x="44713" y="424896"/>
                      <a:pt x="0" y="346790"/>
                      <a:pt x="0" y="258400"/>
                    </a:cubicBezTo>
                    <a:cubicBezTo>
                      <a:pt x="0" y="115857"/>
                      <a:pt x="116020" y="0"/>
                      <a:pt x="25876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</p:sp>
        </p:grpSp>
        <p:sp>
          <p:nvSpPr>
            <p:cNvPr id="80" name="Text Box 79"/>
            <p:cNvSpPr txBox="1">
              <a:spLocks noChangeArrowheads="1"/>
            </p:cNvSpPr>
            <p:nvPr/>
          </p:nvSpPr>
          <p:spPr bwMode="auto">
            <a:xfrm>
              <a:off x="1985931" y="3593123"/>
              <a:ext cx="1099719" cy="47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10000"/>
                </a:lnSpc>
              </a:pPr>
              <a:r>
                <a:rPr kumimoji="1"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协议</a:t>
              </a:r>
            </a:p>
          </p:txBody>
        </p:sp>
      </p:grpSp>
      <p:grpSp>
        <p:nvGrpSpPr>
          <p:cNvPr id="120" name="组合 119"/>
          <p:cNvGrpSpPr/>
          <p:nvPr/>
        </p:nvGrpSpPr>
        <p:grpSpPr>
          <a:xfrm>
            <a:off x="789037" y="2331766"/>
            <a:ext cx="4136924" cy="1091681"/>
            <a:chOff x="4650628" y="2375499"/>
            <a:chExt cx="3697917" cy="765317"/>
          </a:xfrm>
        </p:grpSpPr>
        <p:sp>
          <p:nvSpPr>
            <p:cNvPr id="121" name="矩形: 圆角 120"/>
            <p:cNvSpPr/>
            <p:nvPr/>
          </p:nvSpPr>
          <p:spPr>
            <a:xfrm>
              <a:off x="4650628" y="2375499"/>
              <a:ext cx="3697917" cy="701023"/>
            </a:xfrm>
            <a:prstGeom prst="roundRect">
              <a:avLst>
                <a:gd name="adj" fmla="val 12368"/>
              </a:avLst>
            </a:prstGeom>
            <a:solidFill>
              <a:srgbClr val="FEF6E5"/>
            </a:solidFill>
            <a:ln w="19050">
              <a:solidFill>
                <a:srgbClr val="FDECC7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67497" tIns="33748" rIns="67497" bIns="33748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9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2" name="文本框 121"/>
            <p:cNvSpPr txBox="1"/>
            <p:nvPr/>
          </p:nvSpPr>
          <p:spPr>
            <a:xfrm>
              <a:off x="4749078" y="2558250"/>
              <a:ext cx="3455192" cy="5825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信息表达的协议</a:t>
              </a:r>
              <a:r>
                <a:rPr lang="en-US" altLang="zh-CN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——HTML</a:t>
              </a:r>
            </a:p>
          </p:txBody>
        </p:sp>
      </p:grpSp>
      <p:grpSp>
        <p:nvGrpSpPr>
          <p:cNvPr id="123" name="组合 122"/>
          <p:cNvGrpSpPr/>
          <p:nvPr/>
        </p:nvGrpSpPr>
        <p:grpSpPr>
          <a:xfrm>
            <a:off x="789801" y="3423447"/>
            <a:ext cx="4136160" cy="999971"/>
            <a:chOff x="4650628" y="2375498"/>
            <a:chExt cx="3579232" cy="701023"/>
          </a:xfrm>
        </p:grpSpPr>
        <p:sp>
          <p:nvSpPr>
            <p:cNvPr id="124" name="矩形: 圆角 123"/>
            <p:cNvSpPr/>
            <p:nvPr/>
          </p:nvSpPr>
          <p:spPr>
            <a:xfrm>
              <a:off x="4650628" y="2375498"/>
              <a:ext cx="3579232" cy="701023"/>
            </a:xfrm>
            <a:prstGeom prst="roundRect">
              <a:avLst>
                <a:gd name="adj" fmla="val 12368"/>
              </a:avLst>
            </a:prstGeom>
            <a:solidFill>
              <a:srgbClr val="FEF6E5"/>
            </a:solidFill>
            <a:ln w="19050">
              <a:solidFill>
                <a:srgbClr val="FDECC7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67497" tIns="33748" rIns="67497" bIns="33748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9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5" name="文本框 124"/>
            <p:cNvSpPr txBox="1"/>
            <p:nvPr/>
          </p:nvSpPr>
          <p:spPr>
            <a:xfrm>
              <a:off x="4659771" y="2558249"/>
              <a:ext cx="3455192" cy="3236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信息传输的协议</a:t>
              </a:r>
              <a:r>
                <a:rPr lang="en-US" altLang="zh-CN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——HTTP</a:t>
              </a:r>
            </a:p>
          </p:txBody>
        </p:sp>
      </p:grpSp>
      <p:sp>
        <p:nvSpPr>
          <p:cNvPr id="126" name="Rectangle 11"/>
          <p:cNvSpPr>
            <a:spLocks noChangeArrowheads="1"/>
          </p:cNvSpPr>
          <p:nvPr/>
        </p:nvSpPr>
        <p:spPr bwMode="auto">
          <a:xfrm>
            <a:off x="741811" y="4647521"/>
            <a:ext cx="4136160" cy="921566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 w="9525">
            <a:noFill/>
            <a:miter lim="800000"/>
          </a:ln>
          <a:effectLst>
            <a:outerShdw dist="35921" dir="2700000" algn="ctr" rotWithShape="0">
              <a:schemeClr val="accent4">
                <a:lumMod val="20000"/>
                <a:lumOff val="80000"/>
              </a:schemeClr>
            </a:outerShdw>
          </a:effec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kumimoji="1"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特别说明：</a:t>
            </a:r>
            <a:r>
              <a:rPr kumimoji="1"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WEB</a:t>
            </a:r>
            <a:r>
              <a:rPr kumimoji="1"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属于</a:t>
            </a:r>
            <a:r>
              <a:rPr kumimoji="1"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C/S</a:t>
            </a:r>
            <a:r>
              <a:rPr kumimoji="1"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模式</a:t>
            </a:r>
          </a:p>
        </p:txBody>
      </p:sp>
      <p:sp>
        <p:nvSpPr>
          <p:cNvPr id="33" name="Text Box 7"/>
          <p:cNvSpPr txBox="1">
            <a:spLocks noChangeArrowheads="1"/>
          </p:cNvSpPr>
          <p:nvPr/>
        </p:nvSpPr>
        <p:spPr bwMode="auto">
          <a:xfrm>
            <a:off x="5875538" y="3611008"/>
            <a:ext cx="216133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0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运行</a:t>
            </a:r>
            <a:r>
              <a:rPr lang="en-US" altLang="zh-CN" sz="20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Firefox</a:t>
            </a:r>
            <a:r>
              <a:rPr lang="zh-CN" altLang="en-US" sz="20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的</a:t>
            </a:r>
            <a:r>
              <a:rPr lang="en-US" altLang="zh-CN" sz="20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PC</a:t>
            </a:r>
            <a:endParaRPr lang="en-US" altLang="zh-CN" sz="3200" dirty="0"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34" name="Text Box 9"/>
          <p:cNvSpPr txBox="1">
            <a:spLocks noChangeArrowheads="1"/>
          </p:cNvSpPr>
          <p:nvPr/>
        </p:nvSpPr>
        <p:spPr bwMode="auto">
          <a:xfrm>
            <a:off x="8958797" y="4906035"/>
            <a:ext cx="1722683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20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运行</a:t>
            </a:r>
            <a:r>
              <a:rPr lang="en-US" altLang="zh-CN" sz="20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Apache</a:t>
            </a:r>
            <a:r>
              <a:rPr lang="zh-CN" altLang="en-US" sz="20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的</a:t>
            </a:r>
            <a:r>
              <a:rPr lang="en-US" altLang="zh-CN" sz="20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Web</a:t>
            </a:r>
            <a:r>
              <a:rPr lang="zh-CN" altLang="en-US" sz="20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服务器</a:t>
            </a:r>
            <a:endParaRPr lang="en-US" altLang="zh-CN" sz="3200" dirty="0"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35" name="Text Box 23"/>
          <p:cNvSpPr txBox="1">
            <a:spLocks noChangeArrowheads="1"/>
          </p:cNvSpPr>
          <p:nvPr/>
        </p:nvSpPr>
        <p:spPr bwMode="auto">
          <a:xfrm>
            <a:off x="5875538" y="5726138"/>
            <a:ext cx="226215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0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运行</a:t>
            </a:r>
            <a:r>
              <a:rPr lang="en-US" altLang="zh-CN" sz="20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Safari</a:t>
            </a:r>
            <a:r>
              <a:rPr lang="zh-CN" altLang="en-US" sz="20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的</a:t>
            </a:r>
            <a:r>
              <a:rPr lang="en-US" altLang="zh-CN" sz="2000" dirty="0" err="1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iphone</a:t>
            </a:r>
            <a:endParaRPr lang="en-US" altLang="zh-CN" sz="3200" dirty="0"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36" name="Group 35"/>
          <p:cNvGrpSpPr/>
          <p:nvPr/>
        </p:nvGrpSpPr>
        <p:grpSpPr bwMode="auto">
          <a:xfrm>
            <a:off x="7440374" y="2926122"/>
            <a:ext cx="2101850" cy="946150"/>
            <a:chOff x="3640" y="1346"/>
            <a:chExt cx="1324" cy="596"/>
          </a:xfrm>
        </p:grpSpPr>
        <p:sp>
          <p:nvSpPr>
            <p:cNvPr id="37" name="Line 19"/>
            <p:cNvSpPr>
              <a:spLocks noChangeShapeType="1"/>
            </p:cNvSpPr>
            <p:nvPr/>
          </p:nvSpPr>
          <p:spPr bwMode="auto">
            <a:xfrm>
              <a:off x="3640" y="1346"/>
              <a:ext cx="1324" cy="596"/>
            </a:xfrm>
            <a:prstGeom prst="line">
              <a:avLst/>
            </a:prstGeom>
            <a:noFill/>
            <a:ln w="28575">
              <a:solidFill>
                <a:srgbClr val="009FF6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8" name="Text Box 24"/>
            <p:cNvSpPr txBox="1">
              <a:spLocks noChangeArrowheads="1"/>
            </p:cNvSpPr>
            <p:nvPr/>
          </p:nvSpPr>
          <p:spPr bwMode="auto">
            <a:xfrm rot="1422049">
              <a:off x="3896" y="1444"/>
              <a:ext cx="841" cy="213"/>
            </a:xfrm>
            <a:prstGeom prst="rect">
              <a:avLst/>
            </a:prstGeom>
            <a:noFill/>
            <a:ln w="9525">
              <a:noFill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1600" dirty="0">
                  <a:solidFill>
                    <a:srgbClr val="009FF6"/>
                  </a:solidFill>
                  <a:latin typeface="Times New Roman" panose="02020603050405020304" pitchFamily="18" charset="0"/>
                  <a:ea typeface="MS PGothic" panose="020B0600070205080204" pitchFamily="34" charset="-128"/>
                  <a:cs typeface="Times New Roman" panose="02020603050405020304" pitchFamily="18" charset="0"/>
                </a:rPr>
                <a:t>HTTP request</a:t>
              </a:r>
              <a:endParaRPr lang="en-US" altLang="zh-CN" sz="2400" dirty="0">
                <a:solidFill>
                  <a:srgbClr val="009FF6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9" name="Group 36"/>
          <p:cNvGrpSpPr/>
          <p:nvPr/>
        </p:nvGrpSpPr>
        <p:grpSpPr bwMode="auto">
          <a:xfrm>
            <a:off x="7551499" y="3134085"/>
            <a:ext cx="1971675" cy="904875"/>
            <a:chOff x="4141" y="394"/>
            <a:chExt cx="1242" cy="570"/>
          </a:xfrm>
        </p:grpSpPr>
        <p:sp>
          <p:nvSpPr>
            <p:cNvPr id="40" name="Line 20"/>
            <p:cNvSpPr>
              <a:spLocks noChangeShapeType="1"/>
            </p:cNvSpPr>
            <p:nvPr/>
          </p:nvSpPr>
          <p:spPr bwMode="auto">
            <a:xfrm flipH="1" flipV="1">
              <a:off x="4141" y="394"/>
              <a:ext cx="1242" cy="570"/>
            </a:xfrm>
            <a:prstGeom prst="line">
              <a:avLst/>
            </a:prstGeom>
            <a:noFill/>
            <a:ln w="28575">
              <a:solidFill>
                <a:srgbClr val="009FF6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1" name="Text Box 26"/>
            <p:cNvSpPr txBox="1">
              <a:spLocks noChangeArrowheads="1"/>
            </p:cNvSpPr>
            <p:nvPr/>
          </p:nvSpPr>
          <p:spPr bwMode="auto">
            <a:xfrm rot="1411598">
              <a:off x="4350" y="705"/>
              <a:ext cx="919" cy="213"/>
            </a:xfrm>
            <a:prstGeom prst="rect">
              <a:avLst/>
            </a:prstGeom>
            <a:noFill/>
            <a:ln w="9525">
              <a:noFill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1600" dirty="0">
                  <a:solidFill>
                    <a:srgbClr val="009FF6"/>
                  </a:solidFill>
                  <a:latin typeface="Times New Roman" panose="02020603050405020304" pitchFamily="18" charset="0"/>
                  <a:ea typeface="MS PGothic" panose="020B0600070205080204" pitchFamily="34" charset="-128"/>
                  <a:cs typeface="Times New Roman" panose="02020603050405020304" pitchFamily="18" charset="0"/>
                </a:rPr>
                <a:t>HTTP response</a:t>
              </a:r>
              <a:endParaRPr lang="en-US" altLang="zh-CN" sz="2400" dirty="0">
                <a:solidFill>
                  <a:srgbClr val="009FF6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2" name="Group 37"/>
          <p:cNvGrpSpPr/>
          <p:nvPr/>
        </p:nvGrpSpPr>
        <p:grpSpPr bwMode="auto">
          <a:xfrm rot="-3183056">
            <a:off x="7492885" y="4288403"/>
            <a:ext cx="2101850" cy="946150"/>
            <a:chOff x="3640" y="1346"/>
            <a:chExt cx="1324" cy="596"/>
          </a:xfrm>
        </p:grpSpPr>
        <p:sp>
          <p:nvSpPr>
            <p:cNvPr id="43" name="Line 19"/>
            <p:cNvSpPr>
              <a:spLocks noChangeShapeType="1"/>
            </p:cNvSpPr>
            <p:nvPr/>
          </p:nvSpPr>
          <p:spPr bwMode="auto">
            <a:xfrm>
              <a:off x="3640" y="1346"/>
              <a:ext cx="1324" cy="596"/>
            </a:xfrm>
            <a:prstGeom prst="line">
              <a:avLst/>
            </a:prstGeom>
            <a:noFill/>
            <a:ln w="28575">
              <a:solidFill>
                <a:srgbClr val="009FF6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4" name="Text Box 24"/>
            <p:cNvSpPr txBox="1">
              <a:spLocks noChangeArrowheads="1"/>
            </p:cNvSpPr>
            <p:nvPr/>
          </p:nvSpPr>
          <p:spPr bwMode="auto">
            <a:xfrm rot="1422049">
              <a:off x="3896" y="1444"/>
              <a:ext cx="841" cy="213"/>
            </a:xfrm>
            <a:prstGeom prst="rect">
              <a:avLst/>
            </a:prstGeom>
            <a:noFill/>
            <a:ln w="9525">
              <a:noFill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1600" dirty="0">
                  <a:solidFill>
                    <a:srgbClr val="009FF6"/>
                  </a:solidFill>
                  <a:latin typeface="Times New Roman" panose="02020603050405020304" pitchFamily="18" charset="0"/>
                  <a:ea typeface="MS PGothic" panose="020B0600070205080204" pitchFamily="34" charset="-128"/>
                  <a:cs typeface="Times New Roman" panose="02020603050405020304" pitchFamily="18" charset="0"/>
                </a:rPr>
                <a:t>HTTP request</a:t>
              </a:r>
              <a:endParaRPr lang="en-US" altLang="zh-CN" sz="2400" dirty="0">
                <a:solidFill>
                  <a:srgbClr val="009FF6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5" name="Group 40"/>
          <p:cNvGrpSpPr/>
          <p:nvPr/>
        </p:nvGrpSpPr>
        <p:grpSpPr bwMode="auto">
          <a:xfrm rot="-3264937">
            <a:off x="7538922" y="4528115"/>
            <a:ext cx="1971675" cy="904875"/>
            <a:chOff x="4141" y="394"/>
            <a:chExt cx="1242" cy="570"/>
          </a:xfrm>
        </p:grpSpPr>
        <p:sp>
          <p:nvSpPr>
            <p:cNvPr id="46" name="Line 20"/>
            <p:cNvSpPr>
              <a:spLocks noChangeShapeType="1"/>
            </p:cNvSpPr>
            <p:nvPr/>
          </p:nvSpPr>
          <p:spPr bwMode="auto">
            <a:xfrm flipH="1" flipV="1">
              <a:off x="4141" y="394"/>
              <a:ext cx="1242" cy="570"/>
            </a:xfrm>
            <a:prstGeom prst="line">
              <a:avLst/>
            </a:prstGeom>
            <a:noFill/>
            <a:ln w="28575">
              <a:solidFill>
                <a:srgbClr val="009FF6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7" name="Text Box 26"/>
            <p:cNvSpPr txBox="1">
              <a:spLocks noChangeArrowheads="1"/>
            </p:cNvSpPr>
            <p:nvPr/>
          </p:nvSpPr>
          <p:spPr bwMode="auto">
            <a:xfrm rot="1411598">
              <a:off x="4350" y="705"/>
              <a:ext cx="919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1600" dirty="0">
                  <a:solidFill>
                    <a:srgbClr val="009FF6"/>
                  </a:solidFill>
                  <a:latin typeface="Times New Roman" panose="02020603050405020304" pitchFamily="18" charset="0"/>
                  <a:ea typeface="MS PGothic" panose="020B0600070205080204" pitchFamily="34" charset="-128"/>
                  <a:cs typeface="Times New Roman" panose="02020603050405020304" pitchFamily="18" charset="0"/>
                </a:rPr>
                <a:t>HTTP response</a:t>
              </a:r>
              <a:endParaRPr lang="en-US" altLang="zh-CN" sz="2400" dirty="0">
                <a:solidFill>
                  <a:srgbClr val="009FF6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endParaRPr>
            </a:p>
          </p:txBody>
        </p:sp>
      </p:grpSp>
      <p:pic>
        <p:nvPicPr>
          <p:cNvPr id="48" name="图片 4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2246" y="2353203"/>
            <a:ext cx="2025965" cy="1440461"/>
          </a:xfrm>
          <a:prstGeom prst="rect">
            <a:avLst/>
          </a:prstGeom>
        </p:spPr>
      </p:pic>
      <p:pic>
        <p:nvPicPr>
          <p:cNvPr id="49" name="图片 4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0503" y="4153970"/>
            <a:ext cx="864933" cy="1729866"/>
          </a:xfrm>
          <a:prstGeom prst="rect">
            <a:avLst/>
          </a:prstGeom>
        </p:spPr>
      </p:pic>
      <p:pic>
        <p:nvPicPr>
          <p:cNvPr id="50" name="图片 4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0277" y="2817536"/>
            <a:ext cx="2164871" cy="2164871"/>
          </a:xfrm>
          <a:prstGeom prst="rect">
            <a:avLst/>
          </a:prstGeom>
        </p:spPr>
      </p:pic>
      <p:grpSp>
        <p:nvGrpSpPr>
          <p:cNvPr id="62" name="组合 61"/>
          <p:cNvGrpSpPr/>
          <p:nvPr/>
        </p:nvGrpSpPr>
        <p:grpSpPr>
          <a:xfrm>
            <a:off x="7714576" y="1725386"/>
            <a:ext cx="1894664" cy="517461"/>
            <a:chOff x="4650628" y="2375498"/>
            <a:chExt cx="3579232" cy="701023"/>
          </a:xfrm>
        </p:grpSpPr>
        <p:sp>
          <p:nvSpPr>
            <p:cNvPr id="63" name="矩形: 圆角 62"/>
            <p:cNvSpPr/>
            <p:nvPr/>
          </p:nvSpPr>
          <p:spPr>
            <a:xfrm>
              <a:off x="4650628" y="2375498"/>
              <a:ext cx="3579232" cy="701023"/>
            </a:xfrm>
            <a:prstGeom prst="roundRect">
              <a:avLst>
                <a:gd name="adj" fmla="val 12368"/>
              </a:avLst>
            </a:prstGeom>
            <a:solidFill>
              <a:srgbClr val="FEF6E5"/>
            </a:solidFill>
            <a:ln w="19050">
              <a:solidFill>
                <a:srgbClr val="FDECC7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67497" tIns="33748" rIns="67497" bIns="33748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9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4" name="文本框 63"/>
            <p:cNvSpPr txBox="1"/>
            <p:nvPr/>
          </p:nvSpPr>
          <p:spPr>
            <a:xfrm>
              <a:off x="4774667" y="2451085"/>
              <a:ext cx="3455193" cy="625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HTTP/1.0</a:t>
              </a:r>
            </a:p>
          </p:txBody>
        </p:sp>
      </p:grpSp>
      <p:grpSp>
        <p:nvGrpSpPr>
          <p:cNvPr id="65" name="组合 64"/>
          <p:cNvGrpSpPr/>
          <p:nvPr/>
        </p:nvGrpSpPr>
        <p:grpSpPr>
          <a:xfrm>
            <a:off x="7704846" y="2291564"/>
            <a:ext cx="1894664" cy="517461"/>
            <a:chOff x="4650628" y="2375498"/>
            <a:chExt cx="3579232" cy="701023"/>
          </a:xfrm>
        </p:grpSpPr>
        <p:sp>
          <p:nvSpPr>
            <p:cNvPr id="66" name="矩形: 圆角 65"/>
            <p:cNvSpPr/>
            <p:nvPr/>
          </p:nvSpPr>
          <p:spPr>
            <a:xfrm>
              <a:off x="4650628" y="2375498"/>
              <a:ext cx="3579232" cy="701023"/>
            </a:xfrm>
            <a:prstGeom prst="roundRect">
              <a:avLst>
                <a:gd name="adj" fmla="val 12368"/>
              </a:avLst>
            </a:prstGeom>
            <a:solidFill>
              <a:srgbClr val="FEF6E5"/>
            </a:solidFill>
            <a:ln w="19050">
              <a:solidFill>
                <a:srgbClr val="FDECC7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67497" tIns="33748" rIns="67497" bIns="33748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9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7" name="文本框 66"/>
            <p:cNvSpPr txBox="1"/>
            <p:nvPr/>
          </p:nvSpPr>
          <p:spPr>
            <a:xfrm>
              <a:off x="4774667" y="2451085"/>
              <a:ext cx="3455193" cy="625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HTTP1.1…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6" presetClass="emph" presetSubtype="0" repeatCount="2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 tmFilter="0, 0; .2, .5; .8, .5; 1, 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" dur="250" autoRev="1" fill="hold"/>
                                        <p:tgtEl>
                                          <p:spTgt spid="3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4" presetID="26" presetClass="emph" presetSubtype="0" repeatCount="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 tmFilter="0, 0; .2, .5; .8, .5; 1, 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6" dur="250" autoRev="1" fill="hold"/>
                                        <p:tgtEl>
                                          <p:spTgt spid="3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26" presetClass="emph" presetSubtype="0" repeatCount="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 tmFilter="0, 0; .2, .5; .8, .5; 1, 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9" dur="250" autoRev="1" fill="hold"/>
                                        <p:tgtEl>
                                          <p:spTgt spid="4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0" presetID="26" presetClass="emph" presetSubtype="0" repeatCount="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 tmFilter="0, 0; .2, .5; .8, .5; 1, 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2" dur="250" autoRev="1" fill="hold"/>
                                        <p:tgtEl>
                                          <p:spTgt spid="4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6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/>
          <p:cNvGrpSpPr/>
          <p:nvPr/>
        </p:nvGrpSpPr>
        <p:grpSpPr>
          <a:xfrm>
            <a:off x="430213" y="0"/>
            <a:ext cx="5665788" cy="1428589"/>
            <a:chOff x="551030" y="-368704"/>
            <a:chExt cx="5665788" cy="1428589"/>
          </a:xfrm>
        </p:grpSpPr>
        <p:grpSp>
          <p:nvGrpSpPr>
            <p:cNvPr id="29" name="组合 28"/>
            <p:cNvGrpSpPr/>
            <p:nvPr/>
          </p:nvGrpSpPr>
          <p:grpSpPr>
            <a:xfrm>
              <a:off x="1201632" y="303925"/>
              <a:ext cx="5015186" cy="687997"/>
              <a:chOff x="1839059" y="967769"/>
              <a:chExt cx="5015186" cy="687997"/>
            </a:xfrm>
          </p:grpSpPr>
          <p:sp>
            <p:nvSpPr>
              <p:cNvPr id="31" name="矩形: 圆角 30"/>
              <p:cNvSpPr/>
              <p:nvPr/>
            </p:nvSpPr>
            <p:spPr>
              <a:xfrm>
                <a:off x="1839059" y="967769"/>
                <a:ext cx="5015186" cy="675443"/>
              </a:xfrm>
              <a:prstGeom prst="roundRect">
                <a:avLst>
                  <a:gd name="adj" fmla="val 50000"/>
                </a:avLst>
              </a:prstGeom>
              <a:solidFill>
                <a:srgbClr val="009FF6"/>
              </a:solidFill>
              <a:ln>
                <a:solidFill>
                  <a:schemeClr val="bg1"/>
                </a:solidFill>
              </a:ln>
              <a:effectLst>
                <a:outerShdw blurRad="63500" sx="101000" sy="101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solidFill>
                    <a:srgbClr val="00A3F8"/>
                  </a:solidFill>
                </a:endParaRPr>
              </a:p>
            </p:txBody>
          </p:sp>
          <p:sp>
            <p:nvSpPr>
              <p:cNvPr id="32" name="文本框 31"/>
              <p:cNvSpPr txBox="1"/>
              <p:nvPr/>
            </p:nvSpPr>
            <p:spPr>
              <a:xfrm>
                <a:off x="2786092" y="1009435"/>
                <a:ext cx="377113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造字工房朗倩（非商用）细体" pitchFamily="50" charset="-122"/>
                    <a:cs typeface="Times New Roman" panose="02020603050405020304" pitchFamily="18" charset="0"/>
                  </a:rPr>
                  <a:t>WEB</a:t>
                </a:r>
                <a:r>
                  <a:rPr lang="zh-CN" altLang="en-US" sz="3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造字工房朗倩（非商用）细体" pitchFamily="50" charset="-122"/>
                    <a:cs typeface="Times New Roman" panose="02020603050405020304" pitchFamily="18" charset="0"/>
                  </a:rPr>
                  <a:t>内容的表达</a:t>
                </a:r>
              </a:p>
            </p:txBody>
          </p:sp>
        </p:grpSp>
        <p:pic>
          <p:nvPicPr>
            <p:cNvPr id="30" name="图片 29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111"/>
            <a:stretch>
              <a:fillRect/>
            </a:stretch>
          </p:blipFill>
          <p:spPr>
            <a:xfrm>
              <a:off x="551030" y="-368704"/>
              <a:ext cx="1607162" cy="1428589"/>
            </a:xfrm>
            <a:prstGeom prst="rect">
              <a:avLst/>
            </a:prstGeom>
          </p:spPr>
        </p:pic>
      </p:grpSp>
      <p:grpSp>
        <p:nvGrpSpPr>
          <p:cNvPr id="33" name="组合 32"/>
          <p:cNvGrpSpPr/>
          <p:nvPr/>
        </p:nvGrpSpPr>
        <p:grpSpPr>
          <a:xfrm>
            <a:off x="1279559" y="1506984"/>
            <a:ext cx="4725984" cy="1071687"/>
            <a:chOff x="1770088" y="2533650"/>
            <a:chExt cx="5684759" cy="1902610"/>
          </a:xfrm>
        </p:grpSpPr>
        <p:sp>
          <p:nvSpPr>
            <p:cNvPr id="34" name="矩形: 圆角 33"/>
            <p:cNvSpPr/>
            <p:nvPr/>
          </p:nvSpPr>
          <p:spPr>
            <a:xfrm>
              <a:off x="1770088" y="2533650"/>
              <a:ext cx="5684759" cy="120015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FEF1D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1951184" y="2742395"/>
              <a:ext cx="5411641" cy="16938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>
                  <a:solidFill>
                    <a:srgbClr val="009FF6"/>
                  </a:solidFill>
                  <a:latin typeface="Times New Roman" panose="02020603050405020304" pitchFamily="18" charset="0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Web </a:t>
              </a:r>
              <a:r>
                <a:rPr lang="zh-CN" altLang="en-US" sz="2800" dirty="0">
                  <a:latin typeface="Times New Roman" panose="02020603050405020304" pitchFamily="18" charset="0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页面由一些</a:t>
              </a:r>
              <a:r>
                <a:rPr lang="zh-CN" altLang="en-US" sz="2800" dirty="0">
                  <a:solidFill>
                    <a:srgbClr val="009FF6"/>
                  </a:solidFill>
                  <a:latin typeface="Times New Roman" panose="02020603050405020304" pitchFamily="18" charset="0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对象</a:t>
              </a:r>
              <a:r>
                <a:rPr lang="zh-CN" altLang="en-US" sz="2800" dirty="0">
                  <a:latin typeface="Times New Roman" panose="02020603050405020304" pitchFamily="18" charset="0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组成。</a:t>
              </a:r>
            </a:p>
          </p:txBody>
        </p:sp>
        <p:sp>
          <p:nvSpPr>
            <p:cNvPr id="36" name="矩形: 圆角 35"/>
            <p:cNvSpPr/>
            <p:nvPr/>
          </p:nvSpPr>
          <p:spPr>
            <a:xfrm>
              <a:off x="1857375" y="2669790"/>
              <a:ext cx="5505449" cy="965042"/>
            </a:xfrm>
            <a:prstGeom prst="roundRect">
              <a:avLst/>
            </a:prstGeom>
            <a:noFill/>
            <a:ln>
              <a:gradFill>
                <a:gsLst>
                  <a:gs pos="0">
                    <a:srgbClr val="00A3F8"/>
                  </a:gs>
                  <a:gs pos="100000">
                    <a:srgbClr val="8296EF"/>
                  </a:gs>
                </a:gsLst>
                <a:lin ang="5400000" scaled="1"/>
              </a:gra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789123" y="2569774"/>
            <a:ext cx="9456092" cy="476221"/>
            <a:chOff x="1403750" y="3593123"/>
            <a:chExt cx="9456092" cy="476221"/>
          </a:xfrm>
        </p:grpSpPr>
        <p:grpSp>
          <p:nvGrpSpPr>
            <p:cNvPr id="38" name="组合 37"/>
            <p:cNvGrpSpPr/>
            <p:nvPr/>
          </p:nvGrpSpPr>
          <p:grpSpPr>
            <a:xfrm>
              <a:off x="1403750" y="3593123"/>
              <a:ext cx="490436" cy="476221"/>
              <a:chOff x="1403750" y="3593123"/>
              <a:chExt cx="808892" cy="785446"/>
            </a:xfrm>
          </p:grpSpPr>
          <p:sp>
            <p:nvSpPr>
              <p:cNvPr id="40" name="对话气泡: 椭圆形 39"/>
              <p:cNvSpPr/>
              <p:nvPr/>
            </p:nvSpPr>
            <p:spPr>
              <a:xfrm>
                <a:off x="1403750" y="3593123"/>
                <a:ext cx="808892" cy="785446"/>
              </a:xfrm>
              <a:prstGeom prst="wedgeEllipseCallout">
                <a:avLst>
                  <a:gd name="adj1" fmla="val 66124"/>
                  <a:gd name="adj2" fmla="val 2799"/>
                </a:avLst>
              </a:prstGeom>
              <a:solidFill>
                <a:srgbClr val="009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41" name="round-web-cam_17861"/>
              <p:cNvSpPr>
                <a:spLocks noChangeAspect="1"/>
              </p:cNvSpPr>
              <p:nvPr/>
            </p:nvSpPr>
            <p:spPr bwMode="auto">
              <a:xfrm>
                <a:off x="1567764" y="3705353"/>
                <a:ext cx="480863" cy="560986"/>
              </a:xfrm>
              <a:custGeom>
                <a:avLst/>
                <a:gdLst>
                  <a:gd name="connsiteX0" fmla="*/ 382866 w 517527"/>
                  <a:gd name="connsiteY0" fmla="*/ 485037 h 603758"/>
                  <a:gd name="connsiteX1" fmla="*/ 258763 w 517527"/>
                  <a:gd name="connsiteY1" fmla="*/ 516800 h 603758"/>
                  <a:gd name="connsiteX2" fmla="*/ 136617 w 517527"/>
                  <a:gd name="connsiteY2" fmla="*/ 486079 h 603758"/>
                  <a:gd name="connsiteX3" fmla="*/ 81214 w 517527"/>
                  <a:gd name="connsiteY3" fmla="*/ 525522 h 603758"/>
                  <a:gd name="connsiteX4" fmla="*/ 261371 w 517527"/>
                  <a:gd name="connsiteY4" fmla="*/ 581888 h 603758"/>
                  <a:gd name="connsiteX5" fmla="*/ 441658 w 517527"/>
                  <a:gd name="connsiteY5" fmla="*/ 525522 h 603758"/>
                  <a:gd name="connsiteX6" fmla="*/ 382866 w 517527"/>
                  <a:gd name="connsiteY6" fmla="*/ 485037 h 603758"/>
                  <a:gd name="connsiteX7" fmla="*/ 258870 w 517527"/>
                  <a:gd name="connsiteY7" fmla="*/ 184740 h 603758"/>
                  <a:gd name="connsiteX8" fmla="*/ 332717 w 517527"/>
                  <a:gd name="connsiteY8" fmla="*/ 258481 h 603758"/>
                  <a:gd name="connsiteX9" fmla="*/ 258870 w 517527"/>
                  <a:gd name="connsiteY9" fmla="*/ 332222 h 603758"/>
                  <a:gd name="connsiteX10" fmla="*/ 185023 w 517527"/>
                  <a:gd name="connsiteY10" fmla="*/ 258481 h 603758"/>
                  <a:gd name="connsiteX11" fmla="*/ 258870 w 517527"/>
                  <a:gd name="connsiteY11" fmla="*/ 184740 h 603758"/>
                  <a:gd name="connsiteX12" fmla="*/ 258763 w 517527"/>
                  <a:gd name="connsiteY12" fmla="*/ 147620 h 603758"/>
                  <a:gd name="connsiteX13" fmla="*/ 147697 w 517527"/>
                  <a:gd name="connsiteY13" fmla="*/ 258400 h 603758"/>
                  <a:gd name="connsiteX14" fmla="*/ 258763 w 517527"/>
                  <a:gd name="connsiteY14" fmla="*/ 369310 h 603758"/>
                  <a:gd name="connsiteX15" fmla="*/ 369830 w 517527"/>
                  <a:gd name="connsiteY15" fmla="*/ 258400 h 603758"/>
                  <a:gd name="connsiteX16" fmla="*/ 258763 w 517527"/>
                  <a:gd name="connsiteY16" fmla="*/ 147620 h 603758"/>
                  <a:gd name="connsiteX17" fmla="*/ 258112 w 517527"/>
                  <a:gd name="connsiteY17" fmla="*/ 80189 h 603758"/>
                  <a:gd name="connsiteX18" fmla="*/ 236342 w 517527"/>
                  <a:gd name="connsiteY18" fmla="*/ 102058 h 603758"/>
                  <a:gd name="connsiteX19" fmla="*/ 258112 w 517527"/>
                  <a:gd name="connsiteY19" fmla="*/ 123798 h 603758"/>
                  <a:gd name="connsiteX20" fmla="*/ 280012 w 517527"/>
                  <a:gd name="connsiteY20" fmla="*/ 102058 h 603758"/>
                  <a:gd name="connsiteX21" fmla="*/ 258112 w 517527"/>
                  <a:gd name="connsiteY21" fmla="*/ 80189 h 603758"/>
                  <a:gd name="connsiteX22" fmla="*/ 258763 w 517527"/>
                  <a:gd name="connsiteY22" fmla="*/ 0 h 603758"/>
                  <a:gd name="connsiteX23" fmla="*/ 517527 w 517527"/>
                  <a:gd name="connsiteY23" fmla="*/ 258400 h 603758"/>
                  <a:gd name="connsiteX24" fmla="*/ 406852 w 517527"/>
                  <a:gd name="connsiteY24" fmla="*/ 470197 h 603758"/>
                  <a:gd name="connsiteX25" fmla="*/ 463428 w 517527"/>
                  <a:gd name="connsiteY25" fmla="*/ 525522 h 603758"/>
                  <a:gd name="connsiteX26" fmla="*/ 261371 w 517527"/>
                  <a:gd name="connsiteY26" fmla="*/ 603758 h 603758"/>
                  <a:gd name="connsiteX27" fmla="*/ 59314 w 517527"/>
                  <a:gd name="connsiteY27" fmla="*/ 525522 h 603758"/>
                  <a:gd name="connsiteX28" fmla="*/ 112631 w 517527"/>
                  <a:gd name="connsiteY28" fmla="*/ 471499 h 603758"/>
                  <a:gd name="connsiteX29" fmla="*/ 0 w 517527"/>
                  <a:gd name="connsiteY29" fmla="*/ 258400 h 603758"/>
                  <a:gd name="connsiteX30" fmla="*/ 258763 w 517527"/>
                  <a:gd name="connsiteY30" fmla="*/ 0 h 603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517527" h="603758">
                    <a:moveTo>
                      <a:pt x="382866" y="485037"/>
                    </a:moveTo>
                    <a:cubicBezTo>
                      <a:pt x="345974" y="505345"/>
                      <a:pt x="303737" y="516800"/>
                      <a:pt x="258763" y="516800"/>
                    </a:cubicBezTo>
                    <a:cubicBezTo>
                      <a:pt x="214572" y="516800"/>
                      <a:pt x="172987" y="505735"/>
                      <a:pt x="136617" y="486079"/>
                    </a:cubicBezTo>
                    <a:cubicBezTo>
                      <a:pt x="102463" y="497013"/>
                      <a:pt x="81214" y="511984"/>
                      <a:pt x="81214" y="525522"/>
                    </a:cubicBezTo>
                    <a:cubicBezTo>
                      <a:pt x="81214" y="549084"/>
                      <a:pt x="149783" y="581888"/>
                      <a:pt x="261371" y="581888"/>
                    </a:cubicBezTo>
                    <a:cubicBezTo>
                      <a:pt x="373089" y="581888"/>
                      <a:pt x="441658" y="549084"/>
                      <a:pt x="441658" y="525522"/>
                    </a:cubicBezTo>
                    <a:cubicBezTo>
                      <a:pt x="441658" y="511593"/>
                      <a:pt x="418584" y="495972"/>
                      <a:pt x="382866" y="485037"/>
                    </a:cubicBezTo>
                    <a:close/>
                    <a:moveTo>
                      <a:pt x="258870" y="184740"/>
                    </a:moveTo>
                    <a:cubicBezTo>
                      <a:pt x="299655" y="184740"/>
                      <a:pt x="332717" y="217755"/>
                      <a:pt x="332717" y="258481"/>
                    </a:cubicBezTo>
                    <a:cubicBezTo>
                      <a:pt x="332717" y="299207"/>
                      <a:pt x="299655" y="332222"/>
                      <a:pt x="258870" y="332222"/>
                    </a:cubicBezTo>
                    <a:cubicBezTo>
                      <a:pt x="218085" y="332222"/>
                      <a:pt x="185023" y="299207"/>
                      <a:pt x="185023" y="258481"/>
                    </a:cubicBezTo>
                    <a:cubicBezTo>
                      <a:pt x="185023" y="217755"/>
                      <a:pt x="218085" y="184740"/>
                      <a:pt x="258870" y="184740"/>
                    </a:cubicBezTo>
                    <a:close/>
                    <a:moveTo>
                      <a:pt x="258763" y="147620"/>
                    </a:moveTo>
                    <a:cubicBezTo>
                      <a:pt x="197495" y="147620"/>
                      <a:pt x="147697" y="197347"/>
                      <a:pt x="147697" y="258400"/>
                    </a:cubicBezTo>
                    <a:cubicBezTo>
                      <a:pt x="147697" y="319583"/>
                      <a:pt x="197495" y="369310"/>
                      <a:pt x="258763" y="369310"/>
                    </a:cubicBezTo>
                    <a:cubicBezTo>
                      <a:pt x="320032" y="369310"/>
                      <a:pt x="369830" y="319453"/>
                      <a:pt x="369830" y="258400"/>
                    </a:cubicBezTo>
                    <a:cubicBezTo>
                      <a:pt x="369830" y="197347"/>
                      <a:pt x="320032" y="147620"/>
                      <a:pt x="258763" y="147620"/>
                    </a:cubicBezTo>
                    <a:close/>
                    <a:moveTo>
                      <a:pt x="258112" y="80189"/>
                    </a:moveTo>
                    <a:cubicBezTo>
                      <a:pt x="246119" y="80189"/>
                      <a:pt x="236342" y="89952"/>
                      <a:pt x="236342" y="102058"/>
                    </a:cubicBezTo>
                    <a:cubicBezTo>
                      <a:pt x="236342" y="114034"/>
                      <a:pt x="246119" y="123798"/>
                      <a:pt x="258112" y="123798"/>
                    </a:cubicBezTo>
                    <a:cubicBezTo>
                      <a:pt x="270235" y="123798"/>
                      <a:pt x="280012" y="114034"/>
                      <a:pt x="280012" y="102058"/>
                    </a:cubicBezTo>
                    <a:cubicBezTo>
                      <a:pt x="280012" y="89952"/>
                      <a:pt x="270235" y="80189"/>
                      <a:pt x="258112" y="80189"/>
                    </a:cubicBezTo>
                    <a:close/>
                    <a:moveTo>
                      <a:pt x="258763" y="0"/>
                    </a:moveTo>
                    <a:cubicBezTo>
                      <a:pt x="401507" y="0"/>
                      <a:pt x="517527" y="115857"/>
                      <a:pt x="517527" y="258400"/>
                    </a:cubicBezTo>
                    <a:cubicBezTo>
                      <a:pt x="517527" y="346009"/>
                      <a:pt x="473726" y="423464"/>
                      <a:pt x="406852" y="470197"/>
                    </a:cubicBezTo>
                    <a:cubicBezTo>
                      <a:pt x="443483" y="484386"/>
                      <a:pt x="463428" y="503652"/>
                      <a:pt x="463428" y="525522"/>
                    </a:cubicBezTo>
                    <a:cubicBezTo>
                      <a:pt x="463428" y="576291"/>
                      <a:pt x="359401" y="603758"/>
                      <a:pt x="261371" y="603758"/>
                    </a:cubicBezTo>
                    <a:cubicBezTo>
                      <a:pt x="163471" y="603758"/>
                      <a:pt x="59314" y="576291"/>
                      <a:pt x="59314" y="525522"/>
                    </a:cubicBezTo>
                    <a:cubicBezTo>
                      <a:pt x="59314" y="504434"/>
                      <a:pt x="78085" y="485688"/>
                      <a:pt x="112631" y="471499"/>
                    </a:cubicBezTo>
                    <a:cubicBezTo>
                      <a:pt x="44713" y="424896"/>
                      <a:pt x="0" y="346790"/>
                      <a:pt x="0" y="258400"/>
                    </a:cubicBezTo>
                    <a:cubicBezTo>
                      <a:pt x="0" y="115857"/>
                      <a:pt x="116020" y="0"/>
                      <a:pt x="25876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</p:sp>
        </p:grpSp>
        <p:sp>
          <p:nvSpPr>
            <p:cNvPr id="39" name="Text Box 79"/>
            <p:cNvSpPr txBox="1">
              <a:spLocks noChangeArrowheads="1"/>
            </p:cNvSpPr>
            <p:nvPr/>
          </p:nvSpPr>
          <p:spPr bwMode="auto">
            <a:xfrm>
              <a:off x="1985931" y="3593123"/>
              <a:ext cx="8873911" cy="4700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10000"/>
                </a:lnSpc>
              </a:pPr>
              <a:r>
                <a:rPr kumimoji="1"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对象可以是</a:t>
              </a:r>
              <a:r>
                <a:rPr kumimoji="1" lang="en-US" altLang="zh-CN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HTML</a:t>
              </a:r>
              <a:r>
                <a:rPr kumimoji="1"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文件、</a:t>
              </a:r>
              <a:r>
                <a:rPr kumimoji="1" lang="en-US" altLang="zh-CN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JPEG</a:t>
              </a:r>
              <a:r>
                <a:rPr kumimoji="1"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图片、音频文件、</a:t>
              </a:r>
              <a:r>
                <a:rPr kumimoji="1" lang="en-US" altLang="zh-CN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Java Applet……</a:t>
              </a:r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789123" y="3414217"/>
            <a:ext cx="11257360" cy="476221"/>
            <a:chOff x="1403750" y="3593123"/>
            <a:chExt cx="11257360" cy="476221"/>
          </a:xfrm>
        </p:grpSpPr>
        <p:grpSp>
          <p:nvGrpSpPr>
            <p:cNvPr id="43" name="组合 42"/>
            <p:cNvGrpSpPr/>
            <p:nvPr/>
          </p:nvGrpSpPr>
          <p:grpSpPr>
            <a:xfrm>
              <a:off x="1403750" y="3593123"/>
              <a:ext cx="490436" cy="476221"/>
              <a:chOff x="1403750" y="3593123"/>
              <a:chExt cx="808892" cy="785446"/>
            </a:xfrm>
          </p:grpSpPr>
          <p:sp>
            <p:nvSpPr>
              <p:cNvPr id="45" name="对话气泡: 椭圆形 44"/>
              <p:cNvSpPr/>
              <p:nvPr/>
            </p:nvSpPr>
            <p:spPr>
              <a:xfrm>
                <a:off x="1403750" y="3593123"/>
                <a:ext cx="808892" cy="785446"/>
              </a:xfrm>
              <a:prstGeom prst="wedgeEllipseCallout">
                <a:avLst>
                  <a:gd name="adj1" fmla="val 66124"/>
                  <a:gd name="adj2" fmla="val 2799"/>
                </a:avLst>
              </a:prstGeom>
              <a:solidFill>
                <a:srgbClr val="009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46" name="round-web-cam_17861"/>
              <p:cNvSpPr>
                <a:spLocks noChangeAspect="1"/>
              </p:cNvSpPr>
              <p:nvPr/>
            </p:nvSpPr>
            <p:spPr bwMode="auto">
              <a:xfrm>
                <a:off x="1567764" y="3705353"/>
                <a:ext cx="480863" cy="560986"/>
              </a:xfrm>
              <a:custGeom>
                <a:avLst/>
                <a:gdLst>
                  <a:gd name="connsiteX0" fmla="*/ 382866 w 517527"/>
                  <a:gd name="connsiteY0" fmla="*/ 485037 h 603758"/>
                  <a:gd name="connsiteX1" fmla="*/ 258763 w 517527"/>
                  <a:gd name="connsiteY1" fmla="*/ 516800 h 603758"/>
                  <a:gd name="connsiteX2" fmla="*/ 136617 w 517527"/>
                  <a:gd name="connsiteY2" fmla="*/ 486079 h 603758"/>
                  <a:gd name="connsiteX3" fmla="*/ 81214 w 517527"/>
                  <a:gd name="connsiteY3" fmla="*/ 525522 h 603758"/>
                  <a:gd name="connsiteX4" fmla="*/ 261371 w 517527"/>
                  <a:gd name="connsiteY4" fmla="*/ 581888 h 603758"/>
                  <a:gd name="connsiteX5" fmla="*/ 441658 w 517527"/>
                  <a:gd name="connsiteY5" fmla="*/ 525522 h 603758"/>
                  <a:gd name="connsiteX6" fmla="*/ 382866 w 517527"/>
                  <a:gd name="connsiteY6" fmla="*/ 485037 h 603758"/>
                  <a:gd name="connsiteX7" fmla="*/ 258870 w 517527"/>
                  <a:gd name="connsiteY7" fmla="*/ 184740 h 603758"/>
                  <a:gd name="connsiteX8" fmla="*/ 332717 w 517527"/>
                  <a:gd name="connsiteY8" fmla="*/ 258481 h 603758"/>
                  <a:gd name="connsiteX9" fmla="*/ 258870 w 517527"/>
                  <a:gd name="connsiteY9" fmla="*/ 332222 h 603758"/>
                  <a:gd name="connsiteX10" fmla="*/ 185023 w 517527"/>
                  <a:gd name="connsiteY10" fmla="*/ 258481 h 603758"/>
                  <a:gd name="connsiteX11" fmla="*/ 258870 w 517527"/>
                  <a:gd name="connsiteY11" fmla="*/ 184740 h 603758"/>
                  <a:gd name="connsiteX12" fmla="*/ 258763 w 517527"/>
                  <a:gd name="connsiteY12" fmla="*/ 147620 h 603758"/>
                  <a:gd name="connsiteX13" fmla="*/ 147697 w 517527"/>
                  <a:gd name="connsiteY13" fmla="*/ 258400 h 603758"/>
                  <a:gd name="connsiteX14" fmla="*/ 258763 w 517527"/>
                  <a:gd name="connsiteY14" fmla="*/ 369310 h 603758"/>
                  <a:gd name="connsiteX15" fmla="*/ 369830 w 517527"/>
                  <a:gd name="connsiteY15" fmla="*/ 258400 h 603758"/>
                  <a:gd name="connsiteX16" fmla="*/ 258763 w 517527"/>
                  <a:gd name="connsiteY16" fmla="*/ 147620 h 603758"/>
                  <a:gd name="connsiteX17" fmla="*/ 258112 w 517527"/>
                  <a:gd name="connsiteY17" fmla="*/ 80189 h 603758"/>
                  <a:gd name="connsiteX18" fmla="*/ 236342 w 517527"/>
                  <a:gd name="connsiteY18" fmla="*/ 102058 h 603758"/>
                  <a:gd name="connsiteX19" fmla="*/ 258112 w 517527"/>
                  <a:gd name="connsiteY19" fmla="*/ 123798 h 603758"/>
                  <a:gd name="connsiteX20" fmla="*/ 280012 w 517527"/>
                  <a:gd name="connsiteY20" fmla="*/ 102058 h 603758"/>
                  <a:gd name="connsiteX21" fmla="*/ 258112 w 517527"/>
                  <a:gd name="connsiteY21" fmla="*/ 80189 h 603758"/>
                  <a:gd name="connsiteX22" fmla="*/ 258763 w 517527"/>
                  <a:gd name="connsiteY22" fmla="*/ 0 h 603758"/>
                  <a:gd name="connsiteX23" fmla="*/ 517527 w 517527"/>
                  <a:gd name="connsiteY23" fmla="*/ 258400 h 603758"/>
                  <a:gd name="connsiteX24" fmla="*/ 406852 w 517527"/>
                  <a:gd name="connsiteY24" fmla="*/ 470197 h 603758"/>
                  <a:gd name="connsiteX25" fmla="*/ 463428 w 517527"/>
                  <a:gd name="connsiteY25" fmla="*/ 525522 h 603758"/>
                  <a:gd name="connsiteX26" fmla="*/ 261371 w 517527"/>
                  <a:gd name="connsiteY26" fmla="*/ 603758 h 603758"/>
                  <a:gd name="connsiteX27" fmla="*/ 59314 w 517527"/>
                  <a:gd name="connsiteY27" fmla="*/ 525522 h 603758"/>
                  <a:gd name="connsiteX28" fmla="*/ 112631 w 517527"/>
                  <a:gd name="connsiteY28" fmla="*/ 471499 h 603758"/>
                  <a:gd name="connsiteX29" fmla="*/ 0 w 517527"/>
                  <a:gd name="connsiteY29" fmla="*/ 258400 h 603758"/>
                  <a:gd name="connsiteX30" fmla="*/ 258763 w 517527"/>
                  <a:gd name="connsiteY30" fmla="*/ 0 h 603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517527" h="603758">
                    <a:moveTo>
                      <a:pt x="382866" y="485037"/>
                    </a:moveTo>
                    <a:cubicBezTo>
                      <a:pt x="345974" y="505345"/>
                      <a:pt x="303737" y="516800"/>
                      <a:pt x="258763" y="516800"/>
                    </a:cubicBezTo>
                    <a:cubicBezTo>
                      <a:pt x="214572" y="516800"/>
                      <a:pt x="172987" y="505735"/>
                      <a:pt x="136617" y="486079"/>
                    </a:cubicBezTo>
                    <a:cubicBezTo>
                      <a:pt x="102463" y="497013"/>
                      <a:pt x="81214" y="511984"/>
                      <a:pt x="81214" y="525522"/>
                    </a:cubicBezTo>
                    <a:cubicBezTo>
                      <a:pt x="81214" y="549084"/>
                      <a:pt x="149783" y="581888"/>
                      <a:pt x="261371" y="581888"/>
                    </a:cubicBezTo>
                    <a:cubicBezTo>
                      <a:pt x="373089" y="581888"/>
                      <a:pt x="441658" y="549084"/>
                      <a:pt x="441658" y="525522"/>
                    </a:cubicBezTo>
                    <a:cubicBezTo>
                      <a:pt x="441658" y="511593"/>
                      <a:pt x="418584" y="495972"/>
                      <a:pt x="382866" y="485037"/>
                    </a:cubicBezTo>
                    <a:close/>
                    <a:moveTo>
                      <a:pt x="258870" y="184740"/>
                    </a:moveTo>
                    <a:cubicBezTo>
                      <a:pt x="299655" y="184740"/>
                      <a:pt x="332717" y="217755"/>
                      <a:pt x="332717" y="258481"/>
                    </a:cubicBezTo>
                    <a:cubicBezTo>
                      <a:pt x="332717" y="299207"/>
                      <a:pt x="299655" y="332222"/>
                      <a:pt x="258870" y="332222"/>
                    </a:cubicBezTo>
                    <a:cubicBezTo>
                      <a:pt x="218085" y="332222"/>
                      <a:pt x="185023" y="299207"/>
                      <a:pt x="185023" y="258481"/>
                    </a:cubicBezTo>
                    <a:cubicBezTo>
                      <a:pt x="185023" y="217755"/>
                      <a:pt x="218085" y="184740"/>
                      <a:pt x="258870" y="184740"/>
                    </a:cubicBezTo>
                    <a:close/>
                    <a:moveTo>
                      <a:pt x="258763" y="147620"/>
                    </a:moveTo>
                    <a:cubicBezTo>
                      <a:pt x="197495" y="147620"/>
                      <a:pt x="147697" y="197347"/>
                      <a:pt x="147697" y="258400"/>
                    </a:cubicBezTo>
                    <a:cubicBezTo>
                      <a:pt x="147697" y="319583"/>
                      <a:pt x="197495" y="369310"/>
                      <a:pt x="258763" y="369310"/>
                    </a:cubicBezTo>
                    <a:cubicBezTo>
                      <a:pt x="320032" y="369310"/>
                      <a:pt x="369830" y="319453"/>
                      <a:pt x="369830" y="258400"/>
                    </a:cubicBezTo>
                    <a:cubicBezTo>
                      <a:pt x="369830" y="197347"/>
                      <a:pt x="320032" y="147620"/>
                      <a:pt x="258763" y="147620"/>
                    </a:cubicBezTo>
                    <a:close/>
                    <a:moveTo>
                      <a:pt x="258112" y="80189"/>
                    </a:moveTo>
                    <a:cubicBezTo>
                      <a:pt x="246119" y="80189"/>
                      <a:pt x="236342" y="89952"/>
                      <a:pt x="236342" y="102058"/>
                    </a:cubicBezTo>
                    <a:cubicBezTo>
                      <a:pt x="236342" y="114034"/>
                      <a:pt x="246119" y="123798"/>
                      <a:pt x="258112" y="123798"/>
                    </a:cubicBezTo>
                    <a:cubicBezTo>
                      <a:pt x="270235" y="123798"/>
                      <a:pt x="280012" y="114034"/>
                      <a:pt x="280012" y="102058"/>
                    </a:cubicBezTo>
                    <a:cubicBezTo>
                      <a:pt x="280012" y="89952"/>
                      <a:pt x="270235" y="80189"/>
                      <a:pt x="258112" y="80189"/>
                    </a:cubicBezTo>
                    <a:close/>
                    <a:moveTo>
                      <a:pt x="258763" y="0"/>
                    </a:moveTo>
                    <a:cubicBezTo>
                      <a:pt x="401507" y="0"/>
                      <a:pt x="517527" y="115857"/>
                      <a:pt x="517527" y="258400"/>
                    </a:cubicBezTo>
                    <a:cubicBezTo>
                      <a:pt x="517527" y="346009"/>
                      <a:pt x="473726" y="423464"/>
                      <a:pt x="406852" y="470197"/>
                    </a:cubicBezTo>
                    <a:cubicBezTo>
                      <a:pt x="443483" y="484386"/>
                      <a:pt x="463428" y="503652"/>
                      <a:pt x="463428" y="525522"/>
                    </a:cubicBezTo>
                    <a:cubicBezTo>
                      <a:pt x="463428" y="576291"/>
                      <a:pt x="359401" y="603758"/>
                      <a:pt x="261371" y="603758"/>
                    </a:cubicBezTo>
                    <a:cubicBezTo>
                      <a:pt x="163471" y="603758"/>
                      <a:pt x="59314" y="576291"/>
                      <a:pt x="59314" y="525522"/>
                    </a:cubicBezTo>
                    <a:cubicBezTo>
                      <a:pt x="59314" y="504434"/>
                      <a:pt x="78085" y="485688"/>
                      <a:pt x="112631" y="471499"/>
                    </a:cubicBezTo>
                    <a:cubicBezTo>
                      <a:pt x="44713" y="424896"/>
                      <a:pt x="0" y="346790"/>
                      <a:pt x="0" y="258400"/>
                    </a:cubicBezTo>
                    <a:cubicBezTo>
                      <a:pt x="0" y="115857"/>
                      <a:pt x="116020" y="0"/>
                      <a:pt x="25876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</p:sp>
        </p:grpSp>
        <p:sp>
          <p:nvSpPr>
            <p:cNvPr id="44" name="Text Box 79"/>
            <p:cNvSpPr txBox="1">
              <a:spLocks noChangeArrowheads="1"/>
            </p:cNvSpPr>
            <p:nvPr/>
          </p:nvSpPr>
          <p:spPr bwMode="auto">
            <a:xfrm>
              <a:off x="1985931" y="3593123"/>
              <a:ext cx="10675179" cy="4700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10000"/>
                </a:lnSpc>
              </a:pPr>
              <a:r>
                <a:rPr kumimoji="1" lang="en-US" altLang="zh-CN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HTML</a:t>
              </a:r>
              <a:r>
                <a:rPr kumimoji="1"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文件是</a:t>
              </a:r>
              <a:r>
                <a:rPr kumimoji="1" lang="en-US" altLang="zh-CN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Web</a:t>
              </a:r>
              <a:r>
                <a:rPr kumimoji="1"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页面的基础，它可以包括各种各样的对象，是一个容器对象。</a:t>
              </a:r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789123" y="4198785"/>
            <a:ext cx="6513080" cy="476221"/>
            <a:chOff x="1403750" y="3593123"/>
            <a:chExt cx="6513080" cy="476221"/>
          </a:xfrm>
        </p:grpSpPr>
        <p:grpSp>
          <p:nvGrpSpPr>
            <p:cNvPr id="48" name="组合 47"/>
            <p:cNvGrpSpPr/>
            <p:nvPr/>
          </p:nvGrpSpPr>
          <p:grpSpPr>
            <a:xfrm>
              <a:off x="1403750" y="3593123"/>
              <a:ext cx="490436" cy="476221"/>
              <a:chOff x="1403750" y="3593123"/>
              <a:chExt cx="808892" cy="785446"/>
            </a:xfrm>
          </p:grpSpPr>
          <p:sp>
            <p:nvSpPr>
              <p:cNvPr id="50" name="对话气泡: 椭圆形 49"/>
              <p:cNvSpPr/>
              <p:nvPr/>
            </p:nvSpPr>
            <p:spPr>
              <a:xfrm>
                <a:off x="1403750" y="3593123"/>
                <a:ext cx="808892" cy="785446"/>
              </a:xfrm>
              <a:prstGeom prst="wedgeEllipseCallout">
                <a:avLst>
                  <a:gd name="adj1" fmla="val 66124"/>
                  <a:gd name="adj2" fmla="val 2799"/>
                </a:avLst>
              </a:prstGeom>
              <a:solidFill>
                <a:srgbClr val="009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51" name="round-web-cam_17861"/>
              <p:cNvSpPr>
                <a:spLocks noChangeAspect="1"/>
              </p:cNvSpPr>
              <p:nvPr/>
            </p:nvSpPr>
            <p:spPr bwMode="auto">
              <a:xfrm>
                <a:off x="1567764" y="3705353"/>
                <a:ext cx="480863" cy="560986"/>
              </a:xfrm>
              <a:custGeom>
                <a:avLst/>
                <a:gdLst>
                  <a:gd name="connsiteX0" fmla="*/ 382866 w 517527"/>
                  <a:gd name="connsiteY0" fmla="*/ 485037 h 603758"/>
                  <a:gd name="connsiteX1" fmla="*/ 258763 w 517527"/>
                  <a:gd name="connsiteY1" fmla="*/ 516800 h 603758"/>
                  <a:gd name="connsiteX2" fmla="*/ 136617 w 517527"/>
                  <a:gd name="connsiteY2" fmla="*/ 486079 h 603758"/>
                  <a:gd name="connsiteX3" fmla="*/ 81214 w 517527"/>
                  <a:gd name="connsiteY3" fmla="*/ 525522 h 603758"/>
                  <a:gd name="connsiteX4" fmla="*/ 261371 w 517527"/>
                  <a:gd name="connsiteY4" fmla="*/ 581888 h 603758"/>
                  <a:gd name="connsiteX5" fmla="*/ 441658 w 517527"/>
                  <a:gd name="connsiteY5" fmla="*/ 525522 h 603758"/>
                  <a:gd name="connsiteX6" fmla="*/ 382866 w 517527"/>
                  <a:gd name="connsiteY6" fmla="*/ 485037 h 603758"/>
                  <a:gd name="connsiteX7" fmla="*/ 258870 w 517527"/>
                  <a:gd name="connsiteY7" fmla="*/ 184740 h 603758"/>
                  <a:gd name="connsiteX8" fmla="*/ 332717 w 517527"/>
                  <a:gd name="connsiteY8" fmla="*/ 258481 h 603758"/>
                  <a:gd name="connsiteX9" fmla="*/ 258870 w 517527"/>
                  <a:gd name="connsiteY9" fmla="*/ 332222 h 603758"/>
                  <a:gd name="connsiteX10" fmla="*/ 185023 w 517527"/>
                  <a:gd name="connsiteY10" fmla="*/ 258481 h 603758"/>
                  <a:gd name="connsiteX11" fmla="*/ 258870 w 517527"/>
                  <a:gd name="connsiteY11" fmla="*/ 184740 h 603758"/>
                  <a:gd name="connsiteX12" fmla="*/ 258763 w 517527"/>
                  <a:gd name="connsiteY12" fmla="*/ 147620 h 603758"/>
                  <a:gd name="connsiteX13" fmla="*/ 147697 w 517527"/>
                  <a:gd name="connsiteY13" fmla="*/ 258400 h 603758"/>
                  <a:gd name="connsiteX14" fmla="*/ 258763 w 517527"/>
                  <a:gd name="connsiteY14" fmla="*/ 369310 h 603758"/>
                  <a:gd name="connsiteX15" fmla="*/ 369830 w 517527"/>
                  <a:gd name="connsiteY15" fmla="*/ 258400 h 603758"/>
                  <a:gd name="connsiteX16" fmla="*/ 258763 w 517527"/>
                  <a:gd name="connsiteY16" fmla="*/ 147620 h 603758"/>
                  <a:gd name="connsiteX17" fmla="*/ 258112 w 517527"/>
                  <a:gd name="connsiteY17" fmla="*/ 80189 h 603758"/>
                  <a:gd name="connsiteX18" fmla="*/ 236342 w 517527"/>
                  <a:gd name="connsiteY18" fmla="*/ 102058 h 603758"/>
                  <a:gd name="connsiteX19" fmla="*/ 258112 w 517527"/>
                  <a:gd name="connsiteY19" fmla="*/ 123798 h 603758"/>
                  <a:gd name="connsiteX20" fmla="*/ 280012 w 517527"/>
                  <a:gd name="connsiteY20" fmla="*/ 102058 h 603758"/>
                  <a:gd name="connsiteX21" fmla="*/ 258112 w 517527"/>
                  <a:gd name="connsiteY21" fmla="*/ 80189 h 603758"/>
                  <a:gd name="connsiteX22" fmla="*/ 258763 w 517527"/>
                  <a:gd name="connsiteY22" fmla="*/ 0 h 603758"/>
                  <a:gd name="connsiteX23" fmla="*/ 517527 w 517527"/>
                  <a:gd name="connsiteY23" fmla="*/ 258400 h 603758"/>
                  <a:gd name="connsiteX24" fmla="*/ 406852 w 517527"/>
                  <a:gd name="connsiteY24" fmla="*/ 470197 h 603758"/>
                  <a:gd name="connsiteX25" fmla="*/ 463428 w 517527"/>
                  <a:gd name="connsiteY25" fmla="*/ 525522 h 603758"/>
                  <a:gd name="connsiteX26" fmla="*/ 261371 w 517527"/>
                  <a:gd name="connsiteY26" fmla="*/ 603758 h 603758"/>
                  <a:gd name="connsiteX27" fmla="*/ 59314 w 517527"/>
                  <a:gd name="connsiteY27" fmla="*/ 525522 h 603758"/>
                  <a:gd name="connsiteX28" fmla="*/ 112631 w 517527"/>
                  <a:gd name="connsiteY28" fmla="*/ 471499 h 603758"/>
                  <a:gd name="connsiteX29" fmla="*/ 0 w 517527"/>
                  <a:gd name="connsiteY29" fmla="*/ 258400 h 603758"/>
                  <a:gd name="connsiteX30" fmla="*/ 258763 w 517527"/>
                  <a:gd name="connsiteY30" fmla="*/ 0 h 603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517527" h="603758">
                    <a:moveTo>
                      <a:pt x="382866" y="485037"/>
                    </a:moveTo>
                    <a:cubicBezTo>
                      <a:pt x="345974" y="505345"/>
                      <a:pt x="303737" y="516800"/>
                      <a:pt x="258763" y="516800"/>
                    </a:cubicBezTo>
                    <a:cubicBezTo>
                      <a:pt x="214572" y="516800"/>
                      <a:pt x="172987" y="505735"/>
                      <a:pt x="136617" y="486079"/>
                    </a:cubicBezTo>
                    <a:cubicBezTo>
                      <a:pt x="102463" y="497013"/>
                      <a:pt x="81214" y="511984"/>
                      <a:pt x="81214" y="525522"/>
                    </a:cubicBezTo>
                    <a:cubicBezTo>
                      <a:pt x="81214" y="549084"/>
                      <a:pt x="149783" y="581888"/>
                      <a:pt x="261371" y="581888"/>
                    </a:cubicBezTo>
                    <a:cubicBezTo>
                      <a:pt x="373089" y="581888"/>
                      <a:pt x="441658" y="549084"/>
                      <a:pt x="441658" y="525522"/>
                    </a:cubicBezTo>
                    <a:cubicBezTo>
                      <a:pt x="441658" y="511593"/>
                      <a:pt x="418584" y="495972"/>
                      <a:pt x="382866" y="485037"/>
                    </a:cubicBezTo>
                    <a:close/>
                    <a:moveTo>
                      <a:pt x="258870" y="184740"/>
                    </a:moveTo>
                    <a:cubicBezTo>
                      <a:pt x="299655" y="184740"/>
                      <a:pt x="332717" y="217755"/>
                      <a:pt x="332717" y="258481"/>
                    </a:cubicBezTo>
                    <a:cubicBezTo>
                      <a:pt x="332717" y="299207"/>
                      <a:pt x="299655" y="332222"/>
                      <a:pt x="258870" y="332222"/>
                    </a:cubicBezTo>
                    <a:cubicBezTo>
                      <a:pt x="218085" y="332222"/>
                      <a:pt x="185023" y="299207"/>
                      <a:pt x="185023" y="258481"/>
                    </a:cubicBezTo>
                    <a:cubicBezTo>
                      <a:pt x="185023" y="217755"/>
                      <a:pt x="218085" y="184740"/>
                      <a:pt x="258870" y="184740"/>
                    </a:cubicBezTo>
                    <a:close/>
                    <a:moveTo>
                      <a:pt x="258763" y="147620"/>
                    </a:moveTo>
                    <a:cubicBezTo>
                      <a:pt x="197495" y="147620"/>
                      <a:pt x="147697" y="197347"/>
                      <a:pt x="147697" y="258400"/>
                    </a:cubicBezTo>
                    <a:cubicBezTo>
                      <a:pt x="147697" y="319583"/>
                      <a:pt x="197495" y="369310"/>
                      <a:pt x="258763" y="369310"/>
                    </a:cubicBezTo>
                    <a:cubicBezTo>
                      <a:pt x="320032" y="369310"/>
                      <a:pt x="369830" y="319453"/>
                      <a:pt x="369830" y="258400"/>
                    </a:cubicBezTo>
                    <a:cubicBezTo>
                      <a:pt x="369830" y="197347"/>
                      <a:pt x="320032" y="147620"/>
                      <a:pt x="258763" y="147620"/>
                    </a:cubicBezTo>
                    <a:close/>
                    <a:moveTo>
                      <a:pt x="258112" y="80189"/>
                    </a:moveTo>
                    <a:cubicBezTo>
                      <a:pt x="246119" y="80189"/>
                      <a:pt x="236342" y="89952"/>
                      <a:pt x="236342" y="102058"/>
                    </a:cubicBezTo>
                    <a:cubicBezTo>
                      <a:pt x="236342" y="114034"/>
                      <a:pt x="246119" y="123798"/>
                      <a:pt x="258112" y="123798"/>
                    </a:cubicBezTo>
                    <a:cubicBezTo>
                      <a:pt x="270235" y="123798"/>
                      <a:pt x="280012" y="114034"/>
                      <a:pt x="280012" y="102058"/>
                    </a:cubicBezTo>
                    <a:cubicBezTo>
                      <a:pt x="280012" y="89952"/>
                      <a:pt x="270235" y="80189"/>
                      <a:pt x="258112" y="80189"/>
                    </a:cubicBezTo>
                    <a:close/>
                    <a:moveTo>
                      <a:pt x="258763" y="0"/>
                    </a:moveTo>
                    <a:cubicBezTo>
                      <a:pt x="401507" y="0"/>
                      <a:pt x="517527" y="115857"/>
                      <a:pt x="517527" y="258400"/>
                    </a:cubicBezTo>
                    <a:cubicBezTo>
                      <a:pt x="517527" y="346009"/>
                      <a:pt x="473726" y="423464"/>
                      <a:pt x="406852" y="470197"/>
                    </a:cubicBezTo>
                    <a:cubicBezTo>
                      <a:pt x="443483" y="484386"/>
                      <a:pt x="463428" y="503652"/>
                      <a:pt x="463428" y="525522"/>
                    </a:cubicBezTo>
                    <a:cubicBezTo>
                      <a:pt x="463428" y="576291"/>
                      <a:pt x="359401" y="603758"/>
                      <a:pt x="261371" y="603758"/>
                    </a:cubicBezTo>
                    <a:cubicBezTo>
                      <a:pt x="163471" y="603758"/>
                      <a:pt x="59314" y="576291"/>
                      <a:pt x="59314" y="525522"/>
                    </a:cubicBezTo>
                    <a:cubicBezTo>
                      <a:pt x="59314" y="504434"/>
                      <a:pt x="78085" y="485688"/>
                      <a:pt x="112631" y="471499"/>
                    </a:cubicBezTo>
                    <a:cubicBezTo>
                      <a:pt x="44713" y="424896"/>
                      <a:pt x="0" y="346790"/>
                      <a:pt x="0" y="258400"/>
                    </a:cubicBezTo>
                    <a:cubicBezTo>
                      <a:pt x="0" y="115857"/>
                      <a:pt x="116020" y="0"/>
                      <a:pt x="25876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</p:sp>
        </p:grpSp>
        <p:sp>
          <p:nvSpPr>
            <p:cNvPr id="49" name="Text Box 79"/>
            <p:cNvSpPr txBox="1">
              <a:spLocks noChangeArrowheads="1"/>
            </p:cNvSpPr>
            <p:nvPr/>
          </p:nvSpPr>
          <p:spPr bwMode="auto">
            <a:xfrm>
              <a:off x="1985931" y="3593123"/>
              <a:ext cx="5930899" cy="47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10000"/>
                </a:lnSpc>
              </a:pPr>
              <a:r>
                <a:rPr kumimoji="1"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任何一个对象都可以用 </a:t>
              </a:r>
              <a:r>
                <a:rPr kumimoji="1" lang="en-US" altLang="zh-CN" sz="2400" dirty="0">
                  <a:solidFill>
                    <a:srgbClr val="009FF6"/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URL</a:t>
              </a:r>
              <a:r>
                <a:rPr kumimoji="1"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来定位。</a:t>
              </a:r>
            </a:p>
          </p:txBody>
        </p:sp>
      </p:grpSp>
      <p:sp>
        <p:nvSpPr>
          <p:cNvPr id="52" name="Rectangle 11"/>
          <p:cNvSpPr>
            <a:spLocks noChangeArrowheads="1"/>
          </p:cNvSpPr>
          <p:nvPr/>
        </p:nvSpPr>
        <p:spPr bwMode="auto">
          <a:xfrm>
            <a:off x="2266730" y="5122364"/>
            <a:ext cx="2189362" cy="560173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 w="9525">
            <a:noFill/>
            <a:miter lim="800000"/>
          </a:ln>
          <a:effectLst>
            <a:outerShdw dist="35921" dir="2700000" algn="ctr" rotWithShape="0">
              <a:schemeClr val="accent4">
                <a:lumMod val="20000"/>
                <a:lumOff val="80000"/>
              </a:schemeClr>
            </a:outerShdw>
          </a:effec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kumimoji="1"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URL</a:t>
            </a:r>
            <a:r>
              <a:rPr kumimoji="1"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的例子</a:t>
            </a:r>
          </a:p>
        </p:txBody>
      </p:sp>
      <p:sp>
        <p:nvSpPr>
          <p:cNvPr id="55" name="AutoShape 6"/>
          <p:cNvSpPr/>
          <p:nvPr/>
        </p:nvSpPr>
        <p:spPr bwMode="auto">
          <a:xfrm rot="16200000">
            <a:off x="6094311" y="4357847"/>
            <a:ext cx="117476" cy="2531904"/>
          </a:xfrm>
          <a:prstGeom prst="leftBrace">
            <a:avLst>
              <a:gd name="adj1" fmla="val 58871"/>
              <a:gd name="adj2" fmla="val 50000"/>
            </a:avLst>
          </a:prstGeom>
          <a:noFill/>
          <a:ln w="19050">
            <a:solidFill>
              <a:srgbClr val="009FF6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56" name="AutoShape 7"/>
          <p:cNvSpPr/>
          <p:nvPr/>
        </p:nvSpPr>
        <p:spPr bwMode="auto">
          <a:xfrm rot="16200000">
            <a:off x="8051591" y="4979667"/>
            <a:ext cx="119191" cy="1289976"/>
          </a:xfrm>
          <a:prstGeom prst="leftBrace">
            <a:avLst>
              <a:gd name="adj1" fmla="val 98311"/>
              <a:gd name="adj2" fmla="val 50000"/>
            </a:avLst>
          </a:prstGeom>
          <a:noFill/>
          <a:ln w="19050">
            <a:solidFill>
              <a:srgbClr val="009FF6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57" name="Text Box 8"/>
          <p:cNvSpPr txBox="1">
            <a:spLocks noChangeArrowheads="1"/>
          </p:cNvSpPr>
          <p:nvPr/>
        </p:nvSpPr>
        <p:spPr bwMode="auto">
          <a:xfrm>
            <a:off x="5598238" y="5686506"/>
            <a:ext cx="1223963" cy="4571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主机名</a:t>
            </a:r>
          </a:p>
        </p:txBody>
      </p:sp>
      <p:sp>
        <p:nvSpPr>
          <p:cNvPr id="58" name="Text Box 9"/>
          <p:cNvSpPr txBox="1">
            <a:spLocks noChangeArrowheads="1"/>
          </p:cNvSpPr>
          <p:nvPr/>
        </p:nvSpPr>
        <p:spPr bwMode="auto">
          <a:xfrm>
            <a:off x="7580867" y="5682537"/>
            <a:ext cx="1098550" cy="4571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路径名</a:t>
            </a:r>
          </a:p>
        </p:txBody>
      </p:sp>
      <p:sp>
        <p:nvSpPr>
          <p:cNvPr id="60" name="Text Box 5"/>
          <p:cNvSpPr txBox="1">
            <a:spLocks noChangeArrowheads="1"/>
          </p:cNvSpPr>
          <p:nvPr/>
        </p:nvSpPr>
        <p:spPr bwMode="auto">
          <a:xfrm>
            <a:off x="7337576" y="5091460"/>
            <a:ext cx="150874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8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cs/pic.gif</a:t>
            </a:r>
          </a:p>
        </p:txBody>
      </p:sp>
      <p:sp>
        <p:nvSpPr>
          <p:cNvPr id="61" name="Text Box 5"/>
          <p:cNvSpPr txBox="1">
            <a:spLocks noChangeArrowheads="1"/>
          </p:cNvSpPr>
          <p:nvPr/>
        </p:nvSpPr>
        <p:spPr bwMode="auto">
          <a:xfrm>
            <a:off x="4791053" y="5110466"/>
            <a:ext cx="2763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8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www.hust.edu.cn/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5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000"/>
                            </p:stCondLst>
                            <p:childTnLst>
                              <p:par>
                                <p:cTn id="38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6" presetClass="emph" presetSubtype="0" repeatCount="2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 tmFilter="0, 0; .2, .5; .8, .5; 1, 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8" dur="250" autoRev="1" fill="hold"/>
                                        <p:tgtEl>
                                          <p:spTgt spid="6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9" presetID="26" presetClass="emph" presetSubtype="0" repeatCount="2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 tmFilter="0, 0; .2, .5; .8, .5; 1, 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1" dur="250" autoRev="1" fill="hold"/>
                                        <p:tgtEl>
                                          <p:spTgt spid="5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2" presetID="26" presetClass="emph" presetSubtype="0" repeatCount="2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 tmFilter="0, 0; .2, .5; .8, .5; 1, 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4" dur="250" autoRev="1" fill="hold"/>
                                        <p:tgtEl>
                                          <p:spTgt spid="5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6" presetClass="emph" presetSubtype="0" repeatCount="2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 tmFilter="0, 0; .2, .5; .8, .5; 1, 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9" dur="250" autoRev="1" fill="hold"/>
                                        <p:tgtEl>
                                          <p:spTgt spid="6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0" presetID="26" presetClass="emph" presetSubtype="0" repeatCount="2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 tmFilter="0, 0; .2, .5; .8, .5; 1, 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2" dur="250" autoRev="1" fill="hold"/>
                                        <p:tgtEl>
                                          <p:spTgt spid="5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3" presetID="26" presetClass="emph" presetSubtype="0" repeatCount="2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 tmFilter="0, 0; .2, .5; .8, .5; 1, 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5" dur="250" autoRev="1" fill="hold"/>
                                        <p:tgtEl>
                                          <p:spTgt spid="5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55" grpId="0" animBg="1"/>
      <p:bldP spid="55" grpId="1" animBg="1"/>
      <p:bldP spid="56" grpId="0" animBg="1"/>
      <p:bldP spid="56" grpId="1" animBg="1"/>
      <p:bldP spid="57" grpId="0"/>
      <p:bldP spid="57" grpId="1"/>
      <p:bldP spid="58" grpId="0"/>
      <p:bldP spid="58" grpId="1"/>
      <p:bldP spid="60" grpId="0"/>
      <p:bldP spid="60" grpId="1"/>
      <p:bldP spid="61" grpId="0"/>
      <p:bldP spid="61" grpId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/>
          <p:cNvGrpSpPr/>
          <p:nvPr/>
        </p:nvGrpSpPr>
        <p:grpSpPr>
          <a:xfrm>
            <a:off x="430213" y="0"/>
            <a:ext cx="5665788" cy="1428589"/>
            <a:chOff x="551030" y="-368704"/>
            <a:chExt cx="5665788" cy="1428589"/>
          </a:xfrm>
        </p:grpSpPr>
        <p:grpSp>
          <p:nvGrpSpPr>
            <p:cNvPr id="29" name="组合 28"/>
            <p:cNvGrpSpPr/>
            <p:nvPr/>
          </p:nvGrpSpPr>
          <p:grpSpPr>
            <a:xfrm>
              <a:off x="1201632" y="303925"/>
              <a:ext cx="5015186" cy="687997"/>
              <a:chOff x="1839059" y="967769"/>
              <a:chExt cx="5015186" cy="687997"/>
            </a:xfrm>
          </p:grpSpPr>
          <p:sp>
            <p:nvSpPr>
              <p:cNvPr id="31" name="矩形: 圆角 30"/>
              <p:cNvSpPr/>
              <p:nvPr/>
            </p:nvSpPr>
            <p:spPr>
              <a:xfrm>
                <a:off x="1839059" y="967769"/>
                <a:ext cx="5015186" cy="675443"/>
              </a:xfrm>
              <a:prstGeom prst="roundRect">
                <a:avLst>
                  <a:gd name="adj" fmla="val 50000"/>
                </a:avLst>
              </a:prstGeom>
              <a:solidFill>
                <a:srgbClr val="009FF6"/>
              </a:solidFill>
              <a:ln>
                <a:solidFill>
                  <a:schemeClr val="bg1"/>
                </a:solidFill>
              </a:ln>
              <a:effectLst>
                <a:outerShdw blurRad="63500" sx="101000" sy="101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solidFill>
                    <a:srgbClr val="00A3F8"/>
                  </a:solidFill>
                </a:endParaRPr>
              </a:p>
            </p:txBody>
          </p:sp>
          <p:sp>
            <p:nvSpPr>
              <p:cNvPr id="32" name="文本框 31"/>
              <p:cNvSpPr txBox="1"/>
              <p:nvPr/>
            </p:nvSpPr>
            <p:spPr>
              <a:xfrm>
                <a:off x="2786092" y="1009435"/>
                <a:ext cx="377113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造字工房朗倩（非商用）细体" pitchFamily="50" charset="-122"/>
                    <a:cs typeface="Times New Roman" panose="02020603050405020304" pitchFamily="18" charset="0"/>
                  </a:rPr>
                  <a:t>WEB</a:t>
                </a:r>
                <a:r>
                  <a:rPr lang="zh-CN" altLang="en-US" sz="3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造字工房朗倩（非商用）细体" pitchFamily="50" charset="-122"/>
                    <a:cs typeface="Times New Roman" panose="02020603050405020304" pitchFamily="18" charset="0"/>
                  </a:rPr>
                  <a:t>内容的传输</a:t>
                </a:r>
              </a:p>
            </p:txBody>
          </p:sp>
        </p:grpSp>
        <p:pic>
          <p:nvPicPr>
            <p:cNvPr id="30" name="图片 29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111"/>
            <a:stretch>
              <a:fillRect/>
            </a:stretch>
          </p:blipFill>
          <p:spPr>
            <a:xfrm>
              <a:off x="551030" y="-368704"/>
              <a:ext cx="1607162" cy="1428589"/>
            </a:xfrm>
            <a:prstGeom prst="rect">
              <a:avLst/>
            </a:prstGeom>
          </p:spPr>
        </p:pic>
      </p:grpSp>
      <p:grpSp>
        <p:nvGrpSpPr>
          <p:cNvPr id="59" name="组合 58"/>
          <p:cNvGrpSpPr/>
          <p:nvPr/>
        </p:nvGrpSpPr>
        <p:grpSpPr>
          <a:xfrm>
            <a:off x="718256" y="1576938"/>
            <a:ext cx="2938462" cy="526732"/>
            <a:chOff x="722008" y="1303131"/>
            <a:chExt cx="2805730" cy="502940"/>
          </a:xfrm>
        </p:grpSpPr>
        <p:sp>
          <p:nvSpPr>
            <p:cNvPr id="60" name="流程图: 手动输入 6"/>
            <p:cNvSpPr/>
            <p:nvPr/>
          </p:nvSpPr>
          <p:spPr>
            <a:xfrm rot="5400000" flipV="1">
              <a:off x="2020237" y="274898"/>
              <a:ext cx="475861" cy="2539141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-1" fmla="*/ 0 w 10000"/>
                <a:gd name="connsiteY0-2" fmla="*/ 1050 h 10000"/>
                <a:gd name="connsiteX1-3" fmla="*/ 10000 w 10000"/>
                <a:gd name="connsiteY1-4" fmla="*/ 0 h 10000"/>
                <a:gd name="connsiteX2-5" fmla="*/ 10000 w 10000"/>
                <a:gd name="connsiteY2-6" fmla="*/ 10000 h 10000"/>
                <a:gd name="connsiteX3-7" fmla="*/ 0 w 10000"/>
                <a:gd name="connsiteY3-8" fmla="*/ 10000 h 10000"/>
                <a:gd name="connsiteX4-9" fmla="*/ 0 w 10000"/>
                <a:gd name="connsiteY4-10" fmla="*/ 1050 h 10000"/>
                <a:gd name="connsiteX0-11" fmla="*/ 0 w 10000"/>
                <a:gd name="connsiteY0-12" fmla="*/ 988 h 9938"/>
                <a:gd name="connsiteX1-13" fmla="*/ 9911 w 10000"/>
                <a:gd name="connsiteY1-14" fmla="*/ 0 h 9938"/>
                <a:gd name="connsiteX2-15" fmla="*/ 10000 w 10000"/>
                <a:gd name="connsiteY2-16" fmla="*/ 9938 h 9938"/>
                <a:gd name="connsiteX3-17" fmla="*/ 0 w 10000"/>
                <a:gd name="connsiteY3-18" fmla="*/ 9938 h 9938"/>
                <a:gd name="connsiteX4-19" fmla="*/ 0 w 10000"/>
                <a:gd name="connsiteY4-20" fmla="*/ 988 h 9938"/>
                <a:gd name="connsiteX0-21" fmla="*/ 0 w 10000"/>
                <a:gd name="connsiteY0-22" fmla="*/ 1853 h 10000"/>
                <a:gd name="connsiteX1-23" fmla="*/ 9911 w 10000"/>
                <a:gd name="connsiteY1-24" fmla="*/ 0 h 10000"/>
                <a:gd name="connsiteX2-25" fmla="*/ 10000 w 10000"/>
                <a:gd name="connsiteY2-26" fmla="*/ 10000 h 10000"/>
                <a:gd name="connsiteX3-27" fmla="*/ 0 w 10000"/>
                <a:gd name="connsiteY3-28" fmla="*/ 10000 h 10000"/>
                <a:gd name="connsiteX4-29" fmla="*/ 0 w 10000"/>
                <a:gd name="connsiteY4-30" fmla="*/ 1853 h 10000"/>
                <a:gd name="connsiteX0-31" fmla="*/ 0 w 10000"/>
                <a:gd name="connsiteY0-32" fmla="*/ 1796 h 10000"/>
                <a:gd name="connsiteX1-33" fmla="*/ 9911 w 10000"/>
                <a:gd name="connsiteY1-34" fmla="*/ 0 h 10000"/>
                <a:gd name="connsiteX2-35" fmla="*/ 10000 w 10000"/>
                <a:gd name="connsiteY2-36" fmla="*/ 10000 h 10000"/>
                <a:gd name="connsiteX3-37" fmla="*/ 0 w 10000"/>
                <a:gd name="connsiteY3-38" fmla="*/ 10000 h 10000"/>
                <a:gd name="connsiteX4-39" fmla="*/ 0 w 10000"/>
                <a:gd name="connsiteY4-40" fmla="*/ 1796 h 10000"/>
                <a:gd name="connsiteX0-41" fmla="*/ 106 w 10000"/>
                <a:gd name="connsiteY0-42" fmla="*/ 804 h 10000"/>
                <a:gd name="connsiteX1-43" fmla="*/ 9911 w 10000"/>
                <a:gd name="connsiteY1-44" fmla="*/ 0 h 10000"/>
                <a:gd name="connsiteX2-45" fmla="*/ 10000 w 10000"/>
                <a:gd name="connsiteY2-46" fmla="*/ 10000 h 10000"/>
                <a:gd name="connsiteX3-47" fmla="*/ 0 w 10000"/>
                <a:gd name="connsiteY3-48" fmla="*/ 10000 h 10000"/>
                <a:gd name="connsiteX4-49" fmla="*/ 106 w 10000"/>
                <a:gd name="connsiteY4-50" fmla="*/ 804 h 10000"/>
                <a:gd name="connsiteX0-51" fmla="*/ 106 w 10000"/>
                <a:gd name="connsiteY0-52" fmla="*/ 793 h 10000"/>
                <a:gd name="connsiteX1-53" fmla="*/ 9911 w 10000"/>
                <a:gd name="connsiteY1-54" fmla="*/ 0 h 10000"/>
                <a:gd name="connsiteX2-55" fmla="*/ 10000 w 10000"/>
                <a:gd name="connsiteY2-56" fmla="*/ 10000 h 10000"/>
                <a:gd name="connsiteX3-57" fmla="*/ 0 w 10000"/>
                <a:gd name="connsiteY3-58" fmla="*/ 10000 h 10000"/>
                <a:gd name="connsiteX4-59" fmla="*/ 106 w 10000"/>
                <a:gd name="connsiteY4-60" fmla="*/ 793 h 10000"/>
                <a:gd name="connsiteX0-61" fmla="*/ 106 w 10000"/>
                <a:gd name="connsiteY0-62" fmla="*/ 758 h 10000"/>
                <a:gd name="connsiteX1-63" fmla="*/ 9911 w 10000"/>
                <a:gd name="connsiteY1-64" fmla="*/ 0 h 10000"/>
                <a:gd name="connsiteX2-65" fmla="*/ 10000 w 10000"/>
                <a:gd name="connsiteY2-66" fmla="*/ 10000 h 10000"/>
                <a:gd name="connsiteX3-67" fmla="*/ 0 w 10000"/>
                <a:gd name="connsiteY3-68" fmla="*/ 10000 h 10000"/>
                <a:gd name="connsiteX4-69" fmla="*/ 106 w 10000"/>
                <a:gd name="connsiteY4-70" fmla="*/ 758 h 10000"/>
                <a:gd name="connsiteX0-71" fmla="*/ 50 w 10000"/>
                <a:gd name="connsiteY0-72" fmla="*/ 854 h 10000"/>
                <a:gd name="connsiteX1-73" fmla="*/ 9911 w 10000"/>
                <a:gd name="connsiteY1-74" fmla="*/ 0 h 10000"/>
                <a:gd name="connsiteX2-75" fmla="*/ 10000 w 10000"/>
                <a:gd name="connsiteY2-76" fmla="*/ 10000 h 10000"/>
                <a:gd name="connsiteX3-77" fmla="*/ 0 w 10000"/>
                <a:gd name="connsiteY3-78" fmla="*/ 10000 h 10000"/>
                <a:gd name="connsiteX4-79" fmla="*/ 50 w 10000"/>
                <a:gd name="connsiteY4-80" fmla="*/ 854 h 100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0000" h="10000">
                  <a:moveTo>
                    <a:pt x="50" y="854"/>
                  </a:moveTo>
                  <a:lnTo>
                    <a:pt x="9911" y="0"/>
                  </a:lnTo>
                  <a:cubicBezTo>
                    <a:pt x="9941" y="3334"/>
                    <a:pt x="9970" y="6666"/>
                    <a:pt x="10000" y="10000"/>
                  </a:cubicBezTo>
                  <a:lnTo>
                    <a:pt x="0" y="10000"/>
                  </a:lnTo>
                  <a:cubicBezTo>
                    <a:pt x="35" y="6935"/>
                    <a:pt x="15" y="3919"/>
                    <a:pt x="50" y="854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55">
                <a:latin typeface="+mn-ea"/>
                <a:cs typeface="Arial" panose="020B0604020202020204" pitchFamily="34" charset="0"/>
              </a:endParaRPr>
            </a:p>
          </p:txBody>
        </p:sp>
        <p:grpSp>
          <p:nvGrpSpPr>
            <p:cNvPr id="61" name="组合 60"/>
            <p:cNvGrpSpPr/>
            <p:nvPr/>
          </p:nvGrpSpPr>
          <p:grpSpPr>
            <a:xfrm>
              <a:off x="722008" y="1303131"/>
              <a:ext cx="546594" cy="475865"/>
              <a:chOff x="708742" y="1296102"/>
              <a:chExt cx="454744" cy="283828"/>
            </a:xfrm>
          </p:grpSpPr>
          <p:sp>
            <p:nvSpPr>
              <p:cNvPr id="63" name="平行四边形 62"/>
              <p:cNvSpPr/>
              <p:nvPr/>
            </p:nvSpPr>
            <p:spPr>
              <a:xfrm>
                <a:off x="708742" y="1296103"/>
                <a:ext cx="351872" cy="283827"/>
              </a:xfrm>
              <a:prstGeom prst="parallelogram">
                <a:avLst>
                  <a:gd name="adj" fmla="val 80822"/>
                </a:avLst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985"/>
              </a:p>
            </p:txBody>
          </p:sp>
          <p:sp>
            <p:nvSpPr>
              <p:cNvPr id="64" name="平行四边形 63"/>
              <p:cNvSpPr/>
              <p:nvPr/>
            </p:nvSpPr>
            <p:spPr>
              <a:xfrm>
                <a:off x="811614" y="1296102"/>
                <a:ext cx="351872" cy="283827"/>
              </a:xfrm>
              <a:prstGeom prst="parallelogram">
                <a:avLst>
                  <a:gd name="adj" fmla="val 80822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985"/>
              </a:p>
            </p:txBody>
          </p:sp>
        </p:grpSp>
        <p:sp>
          <p:nvSpPr>
            <p:cNvPr id="62" name="Text Box 79"/>
            <p:cNvSpPr txBox="1">
              <a:spLocks noChangeArrowheads="1"/>
            </p:cNvSpPr>
            <p:nvPr/>
          </p:nvSpPr>
          <p:spPr bwMode="auto">
            <a:xfrm>
              <a:off x="1351236" y="1335871"/>
              <a:ext cx="1857752" cy="470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kumimoji="1" lang="en-US" altLang="zh-CN" sz="2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HTTP</a:t>
              </a:r>
              <a:r>
                <a:rPr kumimoji="1" lang="zh-CN" altLang="en-US" sz="2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协议</a:t>
              </a:r>
            </a:p>
          </p:txBody>
        </p:sp>
      </p:grpSp>
      <p:sp>
        <p:nvSpPr>
          <p:cNvPr id="65" name="Text Box 7"/>
          <p:cNvSpPr txBox="1">
            <a:spLocks noChangeArrowheads="1"/>
          </p:cNvSpPr>
          <p:nvPr/>
        </p:nvSpPr>
        <p:spPr bwMode="auto">
          <a:xfrm>
            <a:off x="6249494" y="3670131"/>
            <a:ext cx="216133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0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运行</a:t>
            </a:r>
            <a:r>
              <a:rPr lang="en-US" altLang="zh-CN" sz="20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Firefox</a:t>
            </a:r>
            <a:r>
              <a:rPr lang="zh-CN" altLang="en-US" sz="20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的</a:t>
            </a:r>
            <a:r>
              <a:rPr lang="en-US" altLang="zh-CN" sz="20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PC</a:t>
            </a:r>
            <a:endParaRPr lang="en-US" altLang="zh-CN" sz="3200" dirty="0"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66" name="Text Box 9"/>
          <p:cNvSpPr txBox="1">
            <a:spLocks noChangeArrowheads="1"/>
          </p:cNvSpPr>
          <p:nvPr/>
        </p:nvSpPr>
        <p:spPr bwMode="auto">
          <a:xfrm>
            <a:off x="9332753" y="4965158"/>
            <a:ext cx="1722683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20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运行</a:t>
            </a:r>
            <a:r>
              <a:rPr lang="en-US" altLang="zh-CN" sz="20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Apache</a:t>
            </a:r>
            <a:r>
              <a:rPr lang="zh-CN" altLang="en-US" sz="20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的</a:t>
            </a:r>
            <a:r>
              <a:rPr lang="en-US" altLang="zh-CN" sz="20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Web</a:t>
            </a:r>
            <a:r>
              <a:rPr lang="zh-CN" altLang="en-US" sz="20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服务器</a:t>
            </a:r>
            <a:endParaRPr lang="en-US" altLang="zh-CN" sz="3200" dirty="0"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67" name="Text Box 23"/>
          <p:cNvSpPr txBox="1">
            <a:spLocks noChangeArrowheads="1"/>
          </p:cNvSpPr>
          <p:nvPr/>
        </p:nvSpPr>
        <p:spPr bwMode="auto">
          <a:xfrm>
            <a:off x="6249494" y="5785261"/>
            <a:ext cx="226215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0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运行</a:t>
            </a:r>
            <a:r>
              <a:rPr lang="en-US" altLang="zh-CN" sz="20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Safari</a:t>
            </a:r>
            <a:r>
              <a:rPr lang="zh-CN" altLang="en-US" sz="20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的</a:t>
            </a:r>
            <a:r>
              <a:rPr lang="en-US" altLang="zh-CN" sz="2000" dirty="0" err="1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iphone</a:t>
            </a:r>
            <a:endParaRPr lang="en-US" altLang="zh-CN" sz="3200" dirty="0"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68" name="Group 35"/>
          <p:cNvGrpSpPr/>
          <p:nvPr/>
        </p:nvGrpSpPr>
        <p:grpSpPr bwMode="auto">
          <a:xfrm>
            <a:off x="7814330" y="2985245"/>
            <a:ext cx="2101850" cy="946150"/>
            <a:chOff x="3640" y="1346"/>
            <a:chExt cx="1324" cy="596"/>
          </a:xfrm>
        </p:grpSpPr>
        <p:sp>
          <p:nvSpPr>
            <p:cNvPr id="69" name="Line 19"/>
            <p:cNvSpPr>
              <a:spLocks noChangeShapeType="1"/>
            </p:cNvSpPr>
            <p:nvPr/>
          </p:nvSpPr>
          <p:spPr bwMode="auto">
            <a:xfrm>
              <a:off x="3640" y="1346"/>
              <a:ext cx="1324" cy="596"/>
            </a:xfrm>
            <a:prstGeom prst="line">
              <a:avLst/>
            </a:prstGeom>
            <a:noFill/>
            <a:ln w="28575">
              <a:solidFill>
                <a:srgbClr val="009FF6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0" name="Text Box 24"/>
            <p:cNvSpPr txBox="1">
              <a:spLocks noChangeArrowheads="1"/>
            </p:cNvSpPr>
            <p:nvPr/>
          </p:nvSpPr>
          <p:spPr bwMode="auto">
            <a:xfrm rot="1422049">
              <a:off x="3896" y="1444"/>
              <a:ext cx="841" cy="213"/>
            </a:xfrm>
            <a:prstGeom prst="rect">
              <a:avLst/>
            </a:prstGeom>
            <a:noFill/>
            <a:ln w="9525">
              <a:noFill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1600" dirty="0">
                  <a:solidFill>
                    <a:srgbClr val="009FF6"/>
                  </a:solidFill>
                  <a:latin typeface="Times New Roman" panose="02020603050405020304" pitchFamily="18" charset="0"/>
                  <a:ea typeface="MS PGothic" panose="020B0600070205080204" pitchFamily="34" charset="-128"/>
                  <a:cs typeface="Times New Roman" panose="02020603050405020304" pitchFamily="18" charset="0"/>
                </a:rPr>
                <a:t>HTTP request</a:t>
              </a:r>
              <a:endParaRPr lang="en-US" altLang="zh-CN" sz="2400" dirty="0">
                <a:solidFill>
                  <a:srgbClr val="009FF6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endParaRPr>
            </a:p>
          </p:txBody>
        </p:sp>
      </p:grpSp>
      <p:grpSp>
        <p:nvGrpSpPr>
          <p:cNvPr id="71" name="Group 36"/>
          <p:cNvGrpSpPr/>
          <p:nvPr/>
        </p:nvGrpSpPr>
        <p:grpSpPr bwMode="auto">
          <a:xfrm>
            <a:off x="7925455" y="3193208"/>
            <a:ext cx="1971675" cy="904875"/>
            <a:chOff x="4141" y="394"/>
            <a:chExt cx="1242" cy="570"/>
          </a:xfrm>
        </p:grpSpPr>
        <p:sp>
          <p:nvSpPr>
            <p:cNvPr id="72" name="Line 20"/>
            <p:cNvSpPr>
              <a:spLocks noChangeShapeType="1"/>
            </p:cNvSpPr>
            <p:nvPr/>
          </p:nvSpPr>
          <p:spPr bwMode="auto">
            <a:xfrm flipH="1" flipV="1">
              <a:off x="4141" y="394"/>
              <a:ext cx="1242" cy="570"/>
            </a:xfrm>
            <a:prstGeom prst="line">
              <a:avLst/>
            </a:prstGeom>
            <a:noFill/>
            <a:ln w="28575">
              <a:solidFill>
                <a:srgbClr val="009FF6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3" name="Text Box 26"/>
            <p:cNvSpPr txBox="1">
              <a:spLocks noChangeArrowheads="1"/>
            </p:cNvSpPr>
            <p:nvPr/>
          </p:nvSpPr>
          <p:spPr bwMode="auto">
            <a:xfrm rot="1411598">
              <a:off x="4350" y="705"/>
              <a:ext cx="919" cy="213"/>
            </a:xfrm>
            <a:prstGeom prst="rect">
              <a:avLst/>
            </a:prstGeom>
            <a:noFill/>
            <a:ln w="9525">
              <a:noFill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1600" dirty="0">
                  <a:solidFill>
                    <a:srgbClr val="009FF6"/>
                  </a:solidFill>
                  <a:latin typeface="Times New Roman" panose="02020603050405020304" pitchFamily="18" charset="0"/>
                  <a:ea typeface="MS PGothic" panose="020B0600070205080204" pitchFamily="34" charset="-128"/>
                  <a:cs typeface="Times New Roman" panose="02020603050405020304" pitchFamily="18" charset="0"/>
                </a:rPr>
                <a:t>HTTP response</a:t>
              </a:r>
              <a:endParaRPr lang="en-US" altLang="zh-CN" sz="2400" dirty="0">
                <a:solidFill>
                  <a:srgbClr val="009FF6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endParaRPr>
            </a:p>
          </p:txBody>
        </p:sp>
      </p:grpSp>
      <p:grpSp>
        <p:nvGrpSpPr>
          <p:cNvPr id="74" name="Group 37"/>
          <p:cNvGrpSpPr/>
          <p:nvPr/>
        </p:nvGrpSpPr>
        <p:grpSpPr bwMode="auto">
          <a:xfrm rot="-3183056">
            <a:off x="7866841" y="4347526"/>
            <a:ext cx="2101850" cy="946150"/>
            <a:chOff x="3640" y="1346"/>
            <a:chExt cx="1324" cy="596"/>
          </a:xfrm>
        </p:grpSpPr>
        <p:sp>
          <p:nvSpPr>
            <p:cNvPr id="75" name="Line 19"/>
            <p:cNvSpPr>
              <a:spLocks noChangeShapeType="1"/>
            </p:cNvSpPr>
            <p:nvPr/>
          </p:nvSpPr>
          <p:spPr bwMode="auto">
            <a:xfrm>
              <a:off x="3640" y="1346"/>
              <a:ext cx="1324" cy="596"/>
            </a:xfrm>
            <a:prstGeom prst="line">
              <a:avLst/>
            </a:prstGeom>
            <a:noFill/>
            <a:ln w="28575">
              <a:solidFill>
                <a:srgbClr val="009FF6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6" name="Text Box 24"/>
            <p:cNvSpPr txBox="1">
              <a:spLocks noChangeArrowheads="1"/>
            </p:cNvSpPr>
            <p:nvPr/>
          </p:nvSpPr>
          <p:spPr bwMode="auto">
            <a:xfrm rot="1422049">
              <a:off x="3896" y="1444"/>
              <a:ext cx="841" cy="213"/>
            </a:xfrm>
            <a:prstGeom prst="rect">
              <a:avLst/>
            </a:prstGeom>
            <a:noFill/>
            <a:ln w="9525">
              <a:noFill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1600" dirty="0">
                  <a:solidFill>
                    <a:srgbClr val="009FF6"/>
                  </a:solidFill>
                  <a:latin typeface="Times New Roman" panose="02020603050405020304" pitchFamily="18" charset="0"/>
                  <a:ea typeface="MS PGothic" panose="020B0600070205080204" pitchFamily="34" charset="-128"/>
                  <a:cs typeface="Times New Roman" panose="02020603050405020304" pitchFamily="18" charset="0"/>
                </a:rPr>
                <a:t>HTTP request</a:t>
              </a:r>
              <a:endParaRPr lang="en-US" altLang="zh-CN" sz="2400" dirty="0">
                <a:solidFill>
                  <a:srgbClr val="009FF6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endParaRPr>
            </a:p>
          </p:txBody>
        </p:sp>
      </p:grpSp>
      <p:grpSp>
        <p:nvGrpSpPr>
          <p:cNvPr id="77" name="Group 40"/>
          <p:cNvGrpSpPr/>
          <p:nvPr/>
        </p:nvGrpSpPr>
        <p:grpSpPr bwMode="auto">
          <a:xfrm rot="-3264937">
            <a:off x="7912878" y="4587238"/>
            <a:ext cx="1971675" cy="904875"/>
            <a:chOff x="4141" y="394"/>
            <a:chExt cx="1242" cy="570"/>
          </a:xfrm>
        </p:grpSpPr>
        <p:sp>
          <p:nvSpPr>
            <p:cNvPr id="78" name="Line 20"/>
            <p:cNvSpPr>
              <a:spLocks noChangeShapeType="1"/>
            </p:cNvSpPr>
            <p:nvPr/>
          </p:nvSpPr>
          <p:spPr bwMode="auto">
            <a:xfrm flipH="1" flipV="1">
              <a:off x="4141" y="394"/>
              <a:ext cx="1242" cy="570"/>
            </a:xfrm>
            <a:prstGeom prst="line">
              <a:avLst/>
            </a:prstGeom>
            <a:noFill/>
            <a:ln w="28575">
              <a:solidFill>
                <a:srgbClr val="009FF6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9" name="Text Box 26"/>
            <p:cNvSpPr txBox="1">
              <a:spLocks noChangeArrowheads="1"/>
            </p:cNvSpPr>
            <p:nvPr/>
          </p:nvSpPr>
          <p:spPr bwMode="auto">
            <a:xfrm rot="1411598">
              <a:off x="4350" y="705"/>
              <a:ext cx="919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1600" dirty="0">
                  <a:solidFill>
                    <a:srgbClr val="009FF6"/>
                  </a:solidFill>
                  <a:latin typeface="Times New Roman" panose="02020603050405020304" pitchFamily="18" charset="0"/>
                  <a:ea typeface="MS PGothic" panose="020B0600070205080204" pitchFamily="34" charset="-128"/>
                  <a:cs typeface="Times New Roman" panose="02020603050405020304" pitchFamily="18" charset="0"/>
                </a:rPr>
                <a:t>HTTP response</a:t>
              </a:r>
              <a:endParaRPr lang="en-US" altLang="zh-CN" sz="2400" dirty="0">
                <a:solidFill>
                  <a:srgbClr val="009FF6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endParaRPr>
            </a:p>
          </p:txBody>
        </p:sp>
      </p:grpSp>
      <p:pic>
        <p:nvPicPr>
          <p:cNvPr id="117" name="图片 1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6202" y="2412326"/>
            <a:ext cx="2025965" cy="1440461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4459" y="4213093"/>
            <a:ext cx="864933" cy="1729866"/>
          </a:xfrm>
          <a:prstGeom prst="rect">
            <a:avLst/>
          </a:prstGeom>
        </p:spPr>
      </p:pic>
      <p:pic>
        <p:nvPicPr>
          <p:cNvPr id="120" name="图片 11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4233" y="2876659"/>
            <a:ext cx="2164871" cy="2164871"/>
          </a:xfrm>
          <a:prstGeom prst="rect">
            <a:avLst/>
          </a:prstGeom>
        </p:spPr>
      </p:pic>
      <p:grpSp>
        <p:nvGrpSpPr>
          <p:cNvPr id="124" name="组合 123"/>
          <p:cNvGrpSpPr/>
          <p:nvPr/>
        </p:nvGrpSpPr>
        <p:grpSpPr>
          <a:xfrm>
            <a:off x="792100" y="2232724"/>
            <a:ext cx="3460440" cy="476221"/>
            <a:chOff x="1403750" y="3593123"/>
            <a:chExt cx="3460440" cy="476221"/>
          </a:xfrm>
        </p:grpSpPr>
        <p:grpSp>
          <p:nvGrpSpPr>
            <p:cNvPr id="125" name="组合 124"/>
            <p:cNvGrpSpPr/>
            <p:nvPr/>
          </p:nvGrpSpPr>
          <p:grpSpPr>
            <a:xfrm>
              <a:off x="1403750" y="3593123"/>
              <a:ext cx="490436" cy="476221"/>
              <a:chOff x="1403750" y="3593123"/>
              <a:chExt cx="808892" cy="785446"/>
            </a:xfrm>
          </p:grpSpPr>
          <p:sp>
            <p:nvSpPr>
              <p:cNvPr id="127" name="对话气泡: 椭圆形 126"/>
              <p:cNvSpPr/>
              <p:nvPr/>
            </p:nvSpPr>
            <p:spPr>
              <a:xfrm>
                <a:off x="1403750" y="3593123"/>
                <a:ext cx="808892" cy="785446"/>
              </a:xfrm>
              <a:prstGeom prst="wedgeEllipseCallout">
                <a:avLst>
                  <a:gd name="adj1" fmla="val 66124"/>
                  <a:gd name="adj2" fmla="val 2799"/>
                </a:avLst>
              </a:prstGeom>
              <a:solidFill>
                <a:srgbClr val="009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28" name="round-web-cam_17861"/>
              <p:cNvSpPr>
                <a:spLocks noChangeAspect="1"/>
              </p:cNvSpPr>
              <p:nvPr/>
            </p:nvSpPr>
            <p:spPr bwMode="auto">
              <a:xfrm>
                <a:off x="1567764" y="3705353"/>
                <a:ext cx="480863" cy="560986"/>
              </a:xfrm>
              <a:custGeom>
                <a:avLst/>
                <a:gdLst>
                  <a:gd name="connsiteX0" fmla="*/ 382866 w 517527"/>
                  <a:gd name="connsiteY0" fmla="*/ 485037 h 603758"/>
                  <a:gd name="connsiteX1" fmla="*/ 258763 w 517527"/>
                  <a:gd name="connsiteY1" fmla="*/ 516800 h 603758"/>
                  <a:gd name="connsiteX2" fmla="*/ 136617 w 517527"/>
                  <a:gd name="connsiteY2" fmla="*/ 486079 h 603758"/>
                  <a:gd name="connsiteX3" fmla="*/ 81214 w 517527"/>
                  <a:gd name="connsiteY3" fmla="*/ 525522 h 603758"/>
                  <a:gd name="connsiteX4" fmla="*/ 261371 w 517527"/>
                  <a:gd name="connsiteY4" fmla="*/ 581888 h 603758"/>
                  <a:gd name="connsiteX5" fmla="*/ 441658 w 517527"/>
                  <a:gd name="connsiteY5" fmla="*/ 525522 h 603758"/>
                  <a:gd name="connsiteX6" fmla="*/ 382866 w 517527"/>
                  <a:gd name="connsiteY6" fmla="*/ 485037 h 603758"/>
                  <a:gd name="connsiteX7" fmla="*/ 258870 w 517527"/>
                  <a:gd name="connsiteY7" fmla="*/ 184740 h 603758"/>
                  <a:gd name="connsiteX8" fmla="*/ 332717 w 517527"/>
                  <a:gd name="connsiteY8" fmla="*/ 258481 h 603758"/>
                  <a:gd name="connsiteX9" fmla="*/ 258870 w 517527"/>
                  <a:gd name="connsiteY9" fmla="*/ 332222 h 603758"/>
                  <a:gd name="connsiteX10" fmla="*/ 185023 w 517527"/>
                  <a:gd name="connsiteY10" fmla="*/ 258481 h 603758"/>
                  <a:gd name="connsiteX11" fmla="*/ 258870 w 517527"/>
                  <a:gd name="connsiteY11" fmla="*/ 184740 h 603758"/>
                  <a:gd name="connsiteX12" fmla="*/ 258763 w 517527"/>
                  <a:gd name="connsiteY12" fmla="*/ 147620 h 603758"/>
                  <a:gd name="connsiteX13" fmla="*/ 147697 w 517527"/>
                  <a:gd name="connsiteY13" fmla="*/ 258400 h 603758"/>
                  <a:gd name="connsiteX14" fmla="*/ 258763 w 517527"/>
                  <a:gd name="connsiteY14" fmla="*/ 369310 h 603758"/>
                  <a:gd name="connsiteX15" fmla="*/ 369830 w 517527"/>
                  <a:gd name="connsiteY15" fmla="*/ 258400 h 603758"/>
                  <a:gd name="connsiteX16" fmla="*/ 258763 w 517527"/>
                  <a:gd name="connsiteY16" fmla="*/ 147620 h 603758"/>
                  <a:gd name="connsiteX17" fmla="*/ 258112 w 517527"/>
                  <a:gd name="connsiteY17" fmla="*/ 80189 h 603758"/>
                  <a:gd name="connsiteX18" fmla="*/ 236342 w 517527"/>
                  <a:gd name="connsiteY18" fmla="*/ 102058 h 603758"/>
                  <a:gd name="connsiteX19" fmla="*/ 258112 w 517527"/>
                  <a:gd name="connsiteY19" fmla="*/ 123798 h 603758"/>
                  <a:gd name="connsiteX20" fmla="*/ 280012 w 517527"/>
                  <a:gd name="connsiteY20" fmla="*/ 102058 h 603758"/>
                  <a:gd name="connsiteX21" fmla="*/ 258112 w 517527"/>
                  <a:gd name="connsiteY21" fmla="*/ 80189 h 603758"/>
                  <a:gd name="connsiteX22" fmla="*/ 258763 w 517527"/>
                  <a:gd name="connsiteY22" fmla="*/ 0 h 603758"/>
                  <a:gd name="connsiteX23" fmla="*/ 517527 w 517527"/>
                  <a:gd name="connsiteY23" fmla="*/ 258400 h 603758"/>
                  <a:gd name="connsiteX24" fmla="*/ 406852 w 517527"/>
                  <a:gd name="connsiteY24" fmla="*/ 470197 h 603758"/>
                  <a:gd name="connsiteX25" fmla="*/ 463428 w 517527"/>
                  <a:gd name="connsiteY25" fmla="*/ 525522 h 603758"/>
                  <a:gd name="connsiteX26" fmla="*/ 261371 w 517527"/>
                  <a:gd name="connsiteY26" fmla="*/ 603758 h 603758"/>
                  <a:gd name="connsiteX27" fmla="*/ 59314 w 517527"/>
                  <a:gd name="connsiteY27" fmla="*/ 525522 h 603758"/>
                  <a:gd name="connsiteX28" fmla="*/ 112631 w 517527"/>
                  <a:gd name="connsiteY28" fmla="*/ 471499 h 603758"/>
                  <a:gd name="connsiteX29" fmla="*/ 0 w 517527"/>
                  <a:gd name="connsiteY29" fmla="*/ 258400 h 603758"/>
                  <a:gd name="connsiteX30" fmla="*/ 258763 w 517527"/>
                  <a:gd name="connsiteY30" fmla="*/ 0 h 603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517527" h="603758">
                    <a:moveTo>
                      <a:pt x="382866" y="485037"/>
                    </a:moveTo>
                    <a:cubicBezTo>
                      <a:pt x="345974" y="505345"/>
                      <a:pt x="303737" y="516800"/>
                      <a:pt x="258763" y="516800"/>
                    </a:cubicBezTo>
                    <a:cubicBezTo>
                      <a:pt x="214572" y="516800"/>
                      <a:pt x="172987" y="505735"/>
                      <a:pt x="136617" y="486079"/>
                    </a:cubicBezTo>
                    <a:cubicBezTo>
                      <a:pt x="102463" y="497013"/>
                      <a:pt x="81214" y="511984"/>
                      <a:pt x="81214" y="525522"/>
                    </a:cubicBezTo>
                    <a:cubicBezTo>
                      <a:pt x="81214" y="549084"/>
                      <a:pt x="149783" y="581888"/>
                      <a:pt x="261371" y="581888"/>
                    </a:cubicBezTo>
                    <a:cubicBezTo>
                      <a:pt x="373089" y="581888"/>
                      <a:pt x="441658" y="549084"/>
                      <a:pt x="441658" y="525522"/>
                    </a:cubicBezTo>
                    <a:cubicBezTo>
                      <a:pt x="441658" y="511593"/>
                      <a:pt x="418584" y="495972"/>
                      <a:pt x="382866" y="485037"/>
                    </a:cubicBezTo>
                    <a:close/>
                    <a:moveTo>
                      <a:pt x="258870" y="184740"/>
                    </a:moveTo>
                    <a:cubicBezTo>
                      <a:pt x="299655" y="184740"/>
                      <a:pt x="332717" y="217755"/>
                      <a:pt x="332717" y="258481"/>
                    </a:cubicBezTo>
                    <a:cubicBezTo>
                      <a:pt x="332717" y="299207"/>
                      <a:pt x="299655" y="332222"/>
                      <a:pt x="258870" y="332222"/>
                    </a:cubicBezTo>
                    <a:cubicBezTo>
                      <a:pt x="218085" y="332222"/>
                      <a:pt x="185023" y="299207"/>
                      <a:pt x="185023" y="258481"/>
                    </a:cubicBezTo>
                    <a:cubicBezTo>
                      <a:pt x="185023" y="217755"/>
                      <a:pt x="218085" y="184740"/>
                      <a:pt x="258870" y="184740"/>
                    </a:cubicBezTo>
                    <a:close/>
                    <a:moveTo>
                      <a:pt x="258763" y="147620"/>
                    </a:moveTo>
                    <a:cubicBezTo>
                      <a:pt x="197495" y="147620"/>
                      <a:pt x="147697" y="197347"/>
                      <a:pt x="147697" y="258400"/>
                    </a:cubicBezTo>
                    <a:cubicBezTo>
                      <a:pt x="147697" y="319583"/>
                      <a:pt x="197495" y="369310"/>
                      <a:pt x="258763" y="369310"/>
                    </a:cubicBezTo>
                    <a:cubicBezTo>
                      <a:pt x="320032" y="369310"/>
                      <a:pt x="369830" y="319453"/>
                      <a:pt x="369830" y="258400"/>
                    </a:cubicBezTo>
                    <a:cubicBezTo>
                      <a:pt x="369830" y="197347"/>
                      <a:pt x="320032" y="147620"/>
                      <a:pt x="258763" y="147620"/>
                    </a:cubicBezTo>
                    <a:close/>
                    <a:moveTo>
                      <a:pt x="258112" y="80189"/>
                    </a:moveTo>
                    <a:cubicBezTo>
                      <a:pt x="246119" y="80189"/>
                      <a:pt x="236342" y="89952"/>
                      <a:pt x="236342" y="102058"/>
                    </a:cubicBezTo>
                    <a:cubicBezTo>
                      <a:pt x="236342" y="114034"/>
                      <a:pt x="246119" y="123798"/>
                      <a:pt x="258112" y="123798"/>
                    </a:cubicBezTo>
                    <a:cubicBezTo>
                      <a:pt x="270235" y="123798"/>
                      <a:pt x="280012" y="114034"/>
                      <a:pt x="280012" y="102058"/>
                    </a:cubicBezTo>
                    <a:cubicBezTo>
                      <a:pt x="280012" y="89952"/>
                      <a:pt x="270235" y="80189"/>
                      <a:pt x="258112" y="80189"/>
                    </a:cubicBezTo>
                    <a:close/>
                    <a:moveTo>
                      <a:pt x="258763" y="0"/>
                    </a:moveTo>
                    <a:cubicBezTo>
                      <a:pt x="401507" y="0"/>
                      <a:pt x="517527" y="115857"/>
                      <a:pt x="517527" y="258400"/>
                    </a:cubicBezTo>
                    <a:cubicBezTo>
                      <a:pt x="517527" y="346009"/>
                      <a:pt x="473726" y="423464"/>
                      <a:pt x="406852" y="470197"/>
                    </a:cubicBezTo>
                    <a:cubicBezTo>
                      <a:pt x="443483" y="484386"/>
                      <a:pt x="463428" y="503652"/>
                      <a:pt x="463428" y="525522"/>
                    </a:cubicBezTo>
                    <a:cubicBezTo>
                      <a:pt x="463428" y="576291"/>
                      <a:pt x="359401" y="603758"/>
                      <a:pt x="261371" y="603758"/>
                    </a:cubicBezTo>
                    <a:cubicBezTo>
                      <a:pt x="163471" y="603758"/>
                      <a:pt x="59314" y="576291"/>
                      <a:pt x="59314" y="525522"/>
                    </a:cubicBezTo>
                    <a:cubicBezTo>
                      <a:pt x="59314" y="504434"/>
                      <a:pt x="78085" y="485688"/>
                      <a:pt x="112631" y="471499"/>
                    </a:cubicBezTo>
                    <a:cubicBezTo>
                      <a:pt x="44713" y="424896"/>
                      <a:pt x="0" y="346790"/>
                      <a:pt x="0" y="258400"/>
                    </a:cubicBezTo>
                    <a:cubicBezTo>
                      <a:pt x="0" y="115857"/>
                      <a:pt x="116020" y="0"/>
                      <a:pt x="25876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</p:sp>
        </p:grpSp>
        <p:sp>
          <p:nvSpPr>
            <p:cNvPr id="126" name="Text Box 79"/>
            <p:cNvSpPr txBox="1">
              <a:spLocks noChangeArrowheads="1"/>
            </p:cNvSpPr>
            <p:nvPr/>
          </p:nvSpPr>
          <p:spPr bwMode="auto">
            <a:xfrm>
              <a:off x="1985931" y="3593123"/>
              <a:ext cx="2878259" cy="47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10000"/>
                </a:lnSpc>
              </a:pPr>
              <a:r>
                <a:rPr kumimoji="1"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客户端</a:t>
              </a:r>
              <a:r>
                <a:rPr kumimoji="1" lang="en-US" altLang="zh-CN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/</a:t>
              </a:r>
              <a:r>
                <a:rPr kumimoji="1"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服务器模式</a:t>
              </a:r>
            </a:p>
          </p:txBody>
        </p:sp>
      </p:grpSp>
      <p:sp>
        <p:nvSpPr>
          <p:cNvPr id="129" name="Rectangle 11"/>
          <p:cNvSpPr>
            <a:spLocks noChangeArrowheads="1"/>
          </p:cNvSpPr>
          <p:nvPr/>
        </p:nvSpPr>
        <p:spPr bwMode="auto">
          <a:xfrm>
            <a:off x="779434" y="3117344"/>
            <a:ext cx="1329577" cy="476221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 w="9525">
            <a:noFill/>
            <a:miter lim="800000"/>
          </a:ln>
          <a:effectLst>
            <a:outerShdw dist="35921" dir="2700000" algn="ctr" rotWithShape="0">
              <a:schemeClr val="accent4">
                <a:lumMod val="20000"/>
                <a:lumOff val="80000"/>
              </a:schemeClr>
            </a:outerShdw>
          </a:effec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kumimoji="1"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客户端</a:t>
            </a:r>
          </a:p>
        </p:txBody>
      </p:sp>
      <p:sp>
        <p:nvSpPr>
          <p:cNvPr id="131" name="Text Box 79"/>
          <p:cNvSpPr txBox="1">
            <a:spLocks noChangeArrowheads="1"/>
          </p:cNvSpPr>
          <p:nvPr/>
        </p:nvSpPr>
        <p:spPr bwMode="auto">
          <a:xfrm>
            <a:off x="2149929" y="3085488"/>
            <a:ext cx="3289276" cy="876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10000"/>
              </a:lnSpc>
            </a:pP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浏览器请求、接收、展示 </a:t>
            </a:r>
            <a:r>
              <a:rPr kumimoji="1" lang="en-US" altLang="zh-CN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Web</a:t>
            </a: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对象（ </a:t>
            </a:r>
            <a:r>
              <a:rPr kumimoji="1" lang="en-US" altLang="zh-CN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objects</a:t>
            </a: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）</a:t>
            </a:r>
          </a:p>
        </p:txBody>
      </p:sp>
      <p:sp>
        <p:nvSpPr>
          <p:cNvPr id="132" name="Rectangle 11"/>
          <p:cNvSpPr>
            <a:spLocks noChangeArrowheads="1"/>
          </p:cNvSpPr>
          <p:nvPr/>
        </p:nvSpPr>
        <p:spPr bwMode="auto">
          <a:xfrm>
            <a:off x="792100" y="4624529"/>
            <a:ext cx="1329577" cy="476221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 w="9525">
            <a:noFill/>
            <a:miter lim="800000"/>
          </a:ln>
          <a:effectLst>
            <a:outerShdw dist="35921" dir="2700000" algn="ctr" rotWithShape="0">
              <a:schemeClr val="accent4">
                <a:lumMod val="20000"/>
                <a:lumOff val="80000"/>
              </a:schemeClr>
            </a:outerShdw>
          </a:effec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kumimoji="1"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服务器</a:t>
            </a:r>
          </a:p>
        </p:txBody>
      </p:sp>
      <p:sp>
        <p:nvSpPr>
          <p:cNvPr id="133" name="Text Box 79"/>
          <p:cNvSpPr txBox="1">
            <a:spLocks noChangeArrowheads="1"/>
          </p:cNvSpPr>
          <p:nvPr/>
        </p:nvSpPr>
        <p:spPr bwMode="auto">
          <a:xfrm>
            <a:off x="2194345" y="4581175"/>
            <a:ext cx="3239181" cy="8824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10000"/>
              </a:lnSpc>
            </a:pPr>
            <a:r>
              <a:rPr kumimoji="1" lang="en-US" altLang="zh-CN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Web </a:t>
            </a: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服务器发送对象对请求进行响应</a:t>
            </a:r>
          </a:p>
        </p:txBody>
      </p:sp>
      <p:grpSp>
        <p:nvGrpSpPr>
          <p:cNvPr id="135" name="组合 134"/>
          <p:cNvGrpSpPr/>
          <p:nvPr/>
        </p:nvGrpSpPr>
        <p:grpSpPr>
          <a:xfrm>
            <a:off x="7992736" y="1647797"/>
            <a:ext cx="2622848" cy="517461"/>
            <a:chOff x="4650628" y="2375498"/>
            <a:chExt cx="3579232" cy="701023"/>
          </a:xfrm>
        </p:grpSpPr>
        <p:sp>
          <p:nvSpPr>
            <p:cNvPr id="136" name="矩形: 圆角 135"/>
            <p:cNvSpPr/>
            <p:nvPr/>
          </p:nvSpPr>
          <p:spPr>
            <a:xfrm>
              <a:off x="4650628" y="2375498"/>
              <a:ext cx="3579232" cy="701023"/>
            </a:xfrm>
            <a:prstGeom prst="roundRect">
              <a:avLst>
                <a:gd name="adj" fmla="val 12368"/>
              </a:avLst>
            </a:prstGeom>
            <a:solidFill>
              <a:srgbClr val="FEF6E5"/>
            </a:solidFill>
            <a:ln w="19050">
              <a:solidFill>
                <a:srgbClr val="FDECC7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67497" tIns="33748" rIns="67497" bIns="33748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9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7" name="文本框 136"/>
            <p:cNvSpPr txBox="1"/>
            <p:nvPr/>
          </p:nvSpPr>
          <p:spPr>
            <a:xfrm>
              <a:off x="4774666" y="2451085"/>
              <a:ext cx="3455194" cy="625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http1.0: RFC 1945</a:t>
              </a:r>
            </a:p>
          </p:txBody>
        </p:sp>
      </p:grpSp>
      <p:grpSp>
        <p:nvGrpSpPr>
          <p:cNvPr id="138" name="组合 137"/>
          <p:cNvGrpSpPr/>
          <p:nvPr/>
        </p:nvGrpSpPr>
        <p:grpSpPr>
          <a:xfrm>
            <a:off x="7992736" y="2280590"/>
            <a:ext cx="2622848" cy="517461"/>
            <a:chOff x="4650628" y="2375500"/>
            <a:chExt cx="3579232" cy="701023"/>
          </a:xfrm>
        </p:grpSpPr>
        <p:sp>
          <p:nvSpPr>
            <p:cNvPr id="139" name="矩形: 圆角 138"/>
            <p:cNvSpPr/>
            <p:nvPr/>
          </p:nvSpPr>
          <p:spPr>
            <a:xfrm>
              <a:off x="4650628" y="2375500"/>
              <a:ext cx="3579232" cy="701023"/>
            </a:xfrm>
            <a:prstGeom prst="roundRect">
              <a:avLst>
                <a:gd name="adj" fmla="val 12368"/>
              </a:avLst>
            </a:prstGeom>
            <a:solidFill>
              <a:srgbClr val="FEF6E5"/>
            </a:solidFill>
            <a:ln w="19050">
              <a:solidFill>
                <a:srgbClr val="FDECC7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67497" tIns="33748" rIns="67497" bIns="33748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9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0" name="文本框 139"/>
            <p:cNvSpPr txBox="1"/>
            <p:nvPr/>
          </p:nvSpPr>
          <p:spPr>
            <a:xfrm>
              <a:off x="4774667" y="2451085"/>
              <a:ext cx="3455193" cy="625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http1.1: RFC 2068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7000"/>
                            </p:stCondLst>
                            <p:childTnLst>
                              <p:par>
                                <p:cTn id="7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7500"/>
                            </p:stCondLst>
                            <p:childTnLst>
                              <p:par>
                                <p:cTn id="7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/>
      <p:bldP spid="66" grpId="0"/>
      <p:bldP spid="67" grpId="0"/>
      <p:bldP spid="129" grpId="0" animBg="1"/>
      <p:bldP spid="131" grpId="0"/>
      <p:bldP spid="132" grpId="0" animBg="1"/>
      <p:bldP spid="133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/>
          <p:cNvGrpSpPr/>
          <p:nvPr/>
        </p:nvGrpSpPr>
        <p:grpSpPr>
          <a:xfrm>
            <a:off x="430213" y="0"/>
            <a:ext cx="5665788" cy="1428589"/>
            <a:chOff x="551030" y="-368704"/>
            <a:chExt cx="5665788" cy="1428589"/>
          </a:xfrm>
        </p:grpSpPr>
        <p:grpSp>
          <p:nvGrpSpPr>
            <p:cNvPr id="29" name="组合 28"/>
            <p:cNvGrpSpPr/>
            <p:nvPr/>
          </p:nvGrpSpPr>
          <p:grpSpPr>
            <a:xfrm>
              <a:off x="1201632" y="303925"/>
              <a:ext cx="5015186" cy="687997"/>
              <a:chOff x="1839059" y="967769"/>
              <a:chExt cx="5015186" cy="687997"/>
            </a:xfrm>
          </p:grpSpPr>
          <p:sp>
            <p:nvSpPr>
              <p:cNvPr id="31" name="矩形: 圆角 30"/>
              <p:cNvSpPr/>
              <p:nvPr/>
            </p:nvSpPr>
            <p:spPr>
              <a:xfrm>
                <a:off x="1839059" y="967769"/>
                <a:ext cx="5015186" cy="675443"/>
              </a:xfrm>
              <a:prstGeom prst="roundRect">
                <a:avLst>
                  <a:gd name="adj" fmla="val 50000"/>
                </a:avLst>
              </a:prstGeom>
              <a:solidFill>
                <a:srgbClr val="009FF6"/>
              </a:solidFill>
              <a:ln>
                <a:solidFill>
                  <a:schemeClr val="bg1"/>
                </a:solidFill>
              </a:ln>
              <a:effectLst>
                <a:outerShdw blurRad="63500" sx="101000" sy="101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solidFill>
                    <a:srgbClr val="00A3F8"/>
                  </a:solidFill>
                </a:endParaRPr>
              </a:p>
            </p:txBody>
          </p:sp>
          <p:sp>
            <p:nvSpPr>
              <p:cNvPr id="32" name="文本框 31"/>
              <p:cNvSpPr txBox="1"/>
              <p:nvPr/>
            </p:nvSpPr>
            <p:spPr>
              <a:xfrm>
                <a:off x="2786092" y="1009435"/>
                <a:ext cx="377113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造字工房朗倩（非商用）细体" pitchFamily="50" charset="-122"/>
                    <a:cs typeface="Times New Roman" panose="02020603050405020304" pitchFamily="18" charset="0"/>
                  </a:rPr>
                  <a:t>WEB</a:t>
                </a:r>
                <a:r>
                  <a:rPr lang="zh-CN" altLang="en-US" sz="3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造字工房朗倩（非商用）细体" pitchFamily="50" charset="-122"/>
                    <a:cs typeface="Times New Roman" panose="02020603050405020304" pitchFamily="18" charset="0"/>
                  </a:rPr>
                  <a:t>内容的传输</a:t>
                </a:r>
              </a:p>
            </p:txBody>
          </p:sp>
        </p:grpSp>
        <p:pic>
          <p:nvPicPr>
            <p:cNvPr id="30" name="图片 29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111"/>
            <a:stretch>
              <a:fillRect/>
            </a:stretch>
          </p:blipFill>
          <p:spPr>
            <a:xfrm>
              <a:off x="551030" y="-368704"/>
              <a:ext cx="1607162" cy="1428589"/>
            </a:xfrm>
            <a:prstGeom prst="rect">
              <a:avLst/>
            </a:prstGeom>
          </p:spPr>
        </p:pic>
      </p:grpSp>
      <p:grpSp>
        <p:nvGrpSpPr>
          <p:cNvPr id="59" name="组合 58"/>
          <p:cNvGrpSpPr/>
          <p:nvPr/>
        </p:nvGrpSpPr>
        <p:grpSpPr>
          <a:xfrm>
            <a:off x="515938" y="1514315"/>
            <a:ext cx="4050335" cy="526732"/>
            <a:chOff x="722008" y="1303131"/>
            <a:chExt cx="3867379" cy="502940"/>
          </a:xfrm>
        </p:grpSpPr>
        <p:sp>
          <p:nvSpPr>
            <p:cNvPr id="60" name="流程图: 手动输入 6"/>
            <p:cNvSpPr/>
            <p:nvPr/>
          </p:nvSpPr>
          <p:spPr>
            <a:xfrm rot="5400000" flipV="1">
              <a:off x="2551062" y="-255926"/>
              <a:ext cx="475861" cy="3600789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-1" fmla="*/ 0 w 10000"/>
                <a:gd name="connsiteY0-2" fmla="*/ 1050 h 10000"/>
                <a:gd name="connsiteX1-3" fmla="*/ 10000 w 10000"/>
                <a:gd name="connsiteY1-4" fmla="*/ 0 h 10000"/>
                <a:gd name="connsiteX2-5" fmla="*/ 10000 w 10000"/>
                <a:gd name="connsiteY2-6" fmla="*/ 10000 h 10000"/>
                <a:gd name="connsiteX3-7" fmla="*/ 0 w 10000"/>
                <a:gd name="connsiteY3-8" fmla="*/ 10000 h 10000"/>
                <a:gd name="connsiteX4-9" fmla="*/ 0 w 10000"/>
                <a:gd name="connsiteY4-10" fmla="*/ 1050 h 10000"/>
                <a:gd name="connsiteX0-11" fmla="*/ 0 w 10000"/>
                <a:gd name="connsiteY0-12" fmla="*/ 988 h 9938"/>
                <a:gd name="connsiteX1-13" fmla="*/ 9911 w 10000"/>
                <a:gd name="connsiteY1-14" fmla="*/ 0 h 9938"/>
                <a:gd name="connsiteX2-15" fmla="*/ 10000 w 10000"/>
                <a:gd name="connsiteY2-16" fmla="*/ 9938 h 9938"/>
                <a:gd name="connsiteX3-17" fmla="*/ 0 w 10000"/>
                <a:gd name="connsiteY3-18" fmla="*/ 9938 h 9938"/>
                <a:gd name="connsiteX4-19" fmla="*/ 0 w 10000"/>
                <a:gd name="connsiteY4-20" fmla="*/ 988 h 9938"/>
                <a:gd name="connsiteX0-21" fmla="*/ 0 w 10000"/>
                <a:gd name="connsiteY0-22" fmla="*/ 1853 h 10000"/>
                <a:gd name="connsiteX1-23" fmla="*/ 9911 w 10000"/>
                <a:gd name="connsiteY1-24" fmla="*/ 0 h 10000"/>
                <a:gd name="connsiteX2-25" fmla="*/ 10000 w 10000"/>
                <a:gd name="connsiteY2-26" fmla="*/ 10000 h 10000"/>
                <a:gd name="connsiteX3-27" fmla="*/ 0 w 10000"/>
                <a:gd name="connsiteY3-28" fmla="*/ 10000 h 10000"/>
                <a:gd name="connsiteX4-29" fmla="*/ 0 w 10000"/>
                <a:gd name="connsiteY4-30" fmla="*/ 1853 h 10000"/>
                <a:gd name="connsiteX0-31" fmla="*/ 0 w 10000"/>
                <a:gd name="connsiteY0-32" fmla="*/ 1796 h 10000"/>
                <a:gd name="connsiteX1-33" fmla="*/ 9911 w 10000"/>
                <a:gd name="connsiteY1-34" fmla="*/ 0 h 10000"/>
                <a:gd name="connsiteX2-35" fmla="*/ 10000 w 10000"/>
                <a:gd name="connsiteY2-36" fmla="*/ 10000 h 10000"/>
                <a:gd name="connsiteX3-37" fmla="*/ 0 w 10000"/>
                <a:gd name="connsiteY3-38" fmla="*/ 10000 h 10000"/>
                <a:gd name="connsiteX4-39" fmla="*/ 0 w 10000"/>
                <a:gd name="connsiteY4-40" fmla="*/ 1796 h 10000"/>
                <a:gd name="connsiteX0-41" fmla="*/ 106 w 10000"/>
                <a:gd name="connsiteY0-42" fmla="*/ 804 h 10000"/>
                <a:gd name="connsiteX1-43" fmla="*/ 9911 w 10000"/>
                <a:gd name="connsiteY1-44" fmla="*/ 0 h 10000"/>
                <a:gd name="connsiteX2-45" fmla="*/ 10000 w 10000"/>
                <a:gd name="connsiteY2-46" fmla="*/ 10000 h 10000"/>
                <a:gd name="connsiteX3-47" fmla="*/ 0 w 10000"/>
                <a:gd name="connsiteY3-48" fmla="*/ 10000 h 10000"/>
                <a:gd name="connsiteX4-49" fmla="*/ 106 w 10000"/>
                <a:gd name="connsiteY4-50" fmla="*/ 804 h 10000"/>
                <a:gd name="connsiteX0-51" fmla="*/ 106 w 10000"/>
                <a:gd name="connsiteY0-52" fmla="*/ 793 h 10000"/>
                <a:gd name="connsiteX1-53" fmla="*/ 9911 w 10000"/>
                <a:gd name="connsiteY1-54" fmla="*/ 0 h 10000"/>
                <a:gd name="connsiteX2-55" fmla="*/ 10000 w 10000"/>
                <a:gd name="connsiteY2-56" fmla="*/ 10000 h 10000"/>
                <a:gd name="connsiteX3-57" fmla="*/ 0 w 10000"/>
                <a:gd name="connsiteY3-58" fmla="*/ 10000 h 10000"/>
                <a:gd name="connsiteX4-59" fmla="*/ 106 w 10000"/>
                <a:gd name="connsiteY4-60" fmla="*/ 793 h 10000"/>
                <a:gd name="connsiteX0-61" fmla="*/ 106 w 10000"/>
                <a:gd name="connsiteY0-62" fmla="*/ 758 h 10000"/>
                <a:gd name="connsiteX1-63" fmla="*/ 9911 w 10000"/>
                <a:gd name="connsiteY1-64" fmla="*/ 0 h 10000"/>
                <a:gd name="connsiteX2-65" fmla="*/ 10000 w 10000"/>
                <a:gd name="connsiteY2-66" fmla="*/ 10000 h 10000"/>
                <a:gd name="connsiteX3-67" fmla="*/ 0 w 10000"/>
                <a:gd name="connsiteY3-68" fmla="*/ 10000 h 10000"/>
                <a:gd name="connsiteX4-69" fmla="*/ 106 w 10000"/>
                <a:gd name="connsiteY4-70" fmla="*/ 758 h 10000"/>
                <a:gd name="connsiteX0-71" fmla="*/ 50 w 10000"/>
                <a:gd name="connsiteY0-72" fmla="*/ 854 h 10000"/>
                <a:gd name="connsiteX1-73" fmla="*/ 9911 w 10000"/>
                <a:gd name="connsiteY1-74" fmla="*/ 0 h 10000"/>
                <a:gd name="connsiteX2-75" fmla="*/ 10000 w 10000"/>
                <a:gd name="connsiteY2-76" fmla="*/ 10000 h 10000"/>
                <a:gd name="connsiteX3-77" fmla="*/ 0 w 10000"/>
                <a:gd name="connsiteY3-78" fmla="*/ 10000 h 10000"/>
                <a:gd name="connsiteX4-79" fmla="*/ 50 w 10000"/>
                <a:gd name="connsiteY4-80" fmla="*/ 854 h 100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0000" h="10000">
                  <a:moveTo>
                    <a:pt x="50" y="854"/>
                  </a:moveTo>
                  <a:lnTo>
                    <a:pt x="9911" y="0"/>
                  </a:lnTo>
                  <a:cubicBezTo>
                    <a:pt x="9941" y="3334"/>
                    <a:pt x="9970" y="6666"/>
                    <a:pt x="10000" y="10000"/>
                  </a:cubicBezTo>
                  <a:lnTo>
                    <a:pt x="0" y="10000"/>
                  </a:lnTo>
                  <a:cubicBezTo>
                    <a:pt x="35" y="6935"/>
                    <a:pt x="15" y="3919"/>
                    <a:pt x="50" y="854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55">
                <a:latin typeface="+mn-ea"/>
                <a:cs typeface="Arial" panose="020B0604020202020204" pitchFamily="34" charset="0"/>
              </a:endParaRPr>
            </a:p>
          </p:txBody>
        </p:sp>
        <p:grpSp>
          <p:nvGrpSpPr>
            <p:cNvPr id="61" name="组合 60"/>
            <p:cNvGrpSpPr/>
            <p:nvPr/>
          </p:nvGrpSpPr>
          <p:grpSpPr>
            <a:xfrm>
              <a:off x="722008" y="1303131"/>
              <a:ext cx="546594" cy="475865"/>
              <a:chOff x="708742" y="1296102"/>
              <a:chExt cx="454744" cy="283828"/>
            </a:xfrm>
          </p:grpSpPr>
          <p:sp>
            <p:nvSpPr>
              <p:cNvPr id="63" name="平行四边形 62"/>
              <p:cNvSpPr/>
              <p:nvPr/>
            </p:nvSpPr>
            <p:spPr>
              <a:xfrm>
                <a:off x="708742" y="1296103"/>
                <a:ext cx="351872" cy="283827"/>
              </a:xfrm>
              <a:prstGeom prst="parallelogram">
                <a:avLst>
                  <a:gd name="adj" fmla="val 80822"/>
                </a:avLst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985"/>
              </a:p>
            </p:txBody>
          </p:sp>
          <p:sp>
            <p:nvSpPr>
              <p:cNvPr id="64" name="平行四边形 63"/>
              <p:cNvSpPr/>
              <p:nvPr/>
            </p:nvSpPr>
            <p:spPr>
              <a:xfrm>
                <a:off x="811614" y="1296102"/>
                <a:ext cx="351872" cy="283827"/>
              </a:xfrm>
              <a:prstGeom prst="parallelogram">
                <a:avLst>
                  <a:gd name="adj" fmla="val 80822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985"/>
              </a:p>
            </p:txBody>
          </p:sp>
        </p:grpSp>
        <p:sp>
          <p:nvSpPr>
            <p:cNvPr id="62" name="Text Box 79"/>
            <p:cNvSpPr txBox="1">
              <a:spLocks noChangeArrowheads="1"/>
            </p:cNvSpPr>
            <p:nvPr/>
          </p:nvSpPr>
          <p:spPr bwMode="auto">
            <a:xfrm>
              <a:off x="1351236" y="1335871"/>
              <a:ext cx="2840935" cy="470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kumimoji="1" lang="en-US" altLang="zh-CN" sz="2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http: TCP </a:t>
              </a:r>
              <a:r>
                <a:rPr kumimoji="1" lang="zh-CN" altLang="en-US" sz="2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传输服务</a:t>
              </a:r>
            </a:p>
          </p:txBody>
        </p:sp>
      </p:grpSp>
      <p:grpSp>
        <p:nvGrpSpPr>
          <p:cNvPr id="124" name="组合 123"/>
          <p:cNvGrpSpPr/>
          <p:nvPr/>
        </p:nvGrpSpPr>
        <p:grpSpPr>
          <a:xfrm>
            <a:off x="689825" y="2366853"/>
            <a:ext cx="8554464" cy="476221"/>
            <a:chOff x="1403750" y="3593123"/>
            <a:chExt cx="8554464" cy="476221"/>
          </a:xfrm>
        </p:grpSpPr>
        <p:grpSp>
          <p:nvGrpSpPr>
            <p:cNvPr id="125" name="组合 124"/>
            <p:cNvGrpSpPr/>
            <p:nvPr/>
          </p:nvGrpSpPr>
          <p:grpSpPr>
            <a:xfrm>
              <a:off x="1403750" y="3593123"/>
              <a:ext cx="490436" cy="476221"/>
              <a:chOff x="1403750" y="3593123"/>
              <a:chExt cx="808892" cy="785446"/>
            </a:xfrm>
          </p:grpSpPr>
          <p:sp>
            <p:nvSpPr>
              <p:cNvPr id="127" name="对话气泡: 椭圆形 126"/>
              <p:cNvSpPr/>
              <p:nvPr/>
            </p:nvSpPr>
            <p:spPr>
              <a:xfrm>
                <a:off x="1403750" y="3593123"/>
                <a:ext cx="808892" cy="785446"/>
              </a:xfrm>
              <a:prstGeom prst="wedgeEllipseCallout">
                <a:avLst>
                  <a:gd name="adj1" fmla="val 66124"/>
                  <a:gd name="adj2" fmla="val 2799"/>
                </a:avLst>
              </a:prstGeom>
              <a:solidFill>
                <a:srgbClr val="009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28" name="round-web-cam_17861"/>
              <p:cNvSpPr>
                <a:spLocks noChangeAspect="1"/>
              </p:cNvSpPr>
              <p:nvPr/>
            </p:nvSpPr>
            <p:spPr bwMode="auto">
              <a:xfrm>
                <a:off x="1567764" y="3705353"/>
                <a:ext cx="480863" cy="560986"/>
              </a:xfrm>
              <a:custGeom>
                <a:avLst/>
                <a:gdLst>
                  <a:gd name="connsiteX0" fmla="*/ 382866 w 517527"/>
                  <a:gd name="connsiteY0" fmla="*/ 485037 h 603758"/>
                  <a:gd name="connsiteX1" fmla="*/ 258763 w 517527"/>
                  <a:gd name="connsiteY1" fmla="*/ 516800 h 603758"/>
                  <a:gd name="connsiteX2" fmla="*/ 136617 w 517527"/>
                  <a:gd name="connsiteY2" fmla="*/ 486079 h 603758"/>
                  <a:gd name="connsiteX3" fmla="*/ 81214 w 517527"/>
                  <a:gd name="connsiteY3" fmla="*/ 525522 h 603758"/>
                  <a:gd name="connsiteX4" fmla="*/ 261371 w 517527"/>
                  <a:gd name="connsiteY4" fmla="*/ 581888 h 603758"/>
                  <a:gd name="connsiteX5" fmla="*/ 441658 w 517527"/>
                  <a:gd name="connsiteY5" fmla="*/ 525522 h 603758"/>
                  <a:gd name="connsiteX6" fmla="*/ 382866 w 517527"/>
                  <a:gd name="connsiteY6" fmla="*/ 485037 h 603758"/>
                  <a:gd name="connsiteX7" fmla="*/ 258870 w 517527"/>
                  <a:gd name="connsiteY7" fmla="*/ 184740 h 603758"/>
                  <a:gd name="connsiteX8" fmla="*/ 332717 w 517527"/>
                  <a:gd name="connsiteY8" fmla="*/ 258481 h 603758"/>
                  <a:gd name="connsiteX9" fmla="*/ 258870 w 517527"/>
                  <a:gd name="connsiteY9" fmla="*/ 332222 h 603758"/>
                  <a:gd name="connsiteX10" fmla="*/ 185023 w 517527"/>
                  <a:gd name="connsiteY10" fmla="*/ 258481 h 603758"/>
                  <a:gd name="connsiteX11" fmla="*/ 258870 w 517527"/>
                  <a:gd name="connsiteY11" fmla="*/ 184740 h 603758"/>
                  <a:gd name="connsiteX12" fmla="*/ 258763 w 517527"/>
                  <a:gd name="connsiteY12" fmla="*/ 147620 h 603758"/>
                  <a:gd name="connsiteX13" fmla="*/ 147697 w 517527"/>
                  <a:gd name="connsiteY13" fmla="*/ 258400 h 603758"/>
                  <a:gd name="connsiteX14" fmla="*/ 258763 w 517527"/>
                  <a:gd name="connsiteY14" fmla="*/ 369310 h 603758"/>
                  <a:gd name="connsiteX15" fmla="*/ 369830 w 517527"/>
                  <a:gd name="connsiteY15" fmla="*/ 258400 h 603758"/>
                  <a:gd name="connsiteX16" fmla="*/ 258763 w 517527"/>
                  <a:gd name="connsiteY16" fmla="*/ 147620 h 603758"/>
                  <a:gd name="connsiteX17" fmla="*/ 258112 w 517527"/>
                  <a:gd name="connsiteY17" fmla="*/ 80189 h 603758"/>
                  <a:gd name="connsiteX18" fmla="*/ 236342 w 517527"/>
                  <a:gd name="connsiteY18" fmla="*/ 102058 h 603758"/>
                  <a:gd name="connsiteX19" fmla="*/ 258112 w 517527"/>
                  <a:gd name="connsiteY19" fmla="*/ 123798 h 603758"/>
                  <a:gd name="connsiteX20" fmla="*/ 280012 w 517527"/>
                  <a:gd name="connsiteY20" fmla="*/ 102058 h 603758"/>
                  <a:gd name="connsiteX21" fmla="*/ 258112 w 517527"/>
                  <a:gd name="connsiteY21" fmla="*/ 80189 h 603758"/>
                  <a:gd name="connsiteX22" fmla="*/ 258763 w 517527"/>
                  <a:gd name="connsiteY22" fmla="*/ 0 h 603758"/>
                  <a:gd name="connsiteX23" fmla="*/ 517527 w 517527"/>
                  <a:gd name="connsiteY23" fmla="*/ 258400 h 603758"/>
                  <a:gd name="connsiteX24" fmla="*/ 406852 w 517527"/>
                  <a:gd name="connsiteY24" fmla="*/ 470197 h 603758"/>
                  <a:gd name="connsiteX25" fmla="*/ 463428 w 517527"/>
                  <a:gd name="connsiteY25" fmla="*/ 525522 h 603758"/>
                  <a:gd name="connsiteX26" fmla="*/ 261371 w 517527"/>
                  <a:gd name="connsiteY26" fmla="*/ 603758 h 603758"/>
                  <a:gd name="connsiteX27" fmla="*/ 59314 w 517527"/>
                  <a:gd name="connsiteY27" fmla="*/ 525522 h 603758"/>
                  <a:gd name="connsiteX28" fmla="*/ 112631 w 517527"/>
                  <a:gd name="connsiteY28" fmla="*/ 471499 h 603758"/>
                  <a:gd name="connsiteX29" fmla="*/ 0 w 517527"/>
                  <a:gd name="connsiteY29" fmla="*/ 258400 h 603758"/>
                  <a:gd name="connsiteX30" fmla="*/ 258763 w 517527"/>
                  <a:gd name="connsiteY30" fmla="*/ 0 h 603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517527" h="603758">
                    <a:moveTo>
                      <a:pt x="382866" y="485037"/>
                    </a:moveTo>
                    <a:cubicBezTo>
                      <a:pt x="345974" y="505345"/>
                      <a:pt x="303737" y="516800"/>
                      <a:pt x="258763" y="516800"/>
                    </a:cubicBezTo>
                    <a:cubicBezTo>
                      <a:pt x="214572" y="516800"/>
                      <a:pt x="172987" y="505735"/>
                      <a:pt x="136617" y="486079"/>
                    </a:cubicBezTo>
                    <a:cubicBezTo>
                      <a:pt x="102463" y="497013"/>
                      <a:pt x="81214" y="511984"/>
                      <a:pt x="81214" y="525522"/>
                    </a:cubicBezTo>
                    <a:cubicBezTo>
                      <a:pt x="81214" y="549084"/>
                      <a:pt x="149783" y="581888"/>
                      <a:pt x="261371" y="581888"/>
                    </a:cubicBezTo>
                    <a:cubicBezTo>
                      <a:pt x="373089" y="581888"/>
                      <a:pt x="441658" y="549084"/>
                      <a:pt x="441658" y="525522"/>
                    </a:cubicBezTo>
                    <a:cubicBezTo>
                      <a:pt x="441658" y="511593"/>
                      <a:pt x="418584" y="495972"/>
                      <a:pt x="382866" y="485037"/>
                    </a:cubicBezTo>
                    <a:close/>
                    <a:moveTo>
                      <a:pt x="258870" y="184740"/>
                    </a:moveTo>
                    <a:cubicBezTo>
                      <a:pt x="299655" y="184740"/>
                      <a:pt x="332717" y="217755"/>
                      <a:pt x="332717" y="258481"/>
                    </a:cubicBezTo>
                    <a:cubicBezTo>
                      <a:pt x="332717" y="299207"/>
                      <a:pt x="299655" y="332222"/>
                      <a:pt x="258870" y="332222"/>
                    </a:cubicBezTo>
                    <a:cubicBezTo>
                      <a:pt x="218085" y="332222"/>
                      <a:pt x="185023" y="299207"/>
                      <a:pt x="185023" y="258481"/>
                    </a:cubicBezTo>
                    <a:cubicBezTo>
                      <a:pt x="185023" y="217755"/>
                      <a:pt x="218085" y="184740"/>
                      <a:pt x="258870" y="184740"/>
                    </a:cubicBezTo>
                    <a:close/>
                    <a:moveTo>
                      <a:pt x="258763" y="147620"/>
                    </a:moveTo>
                    <a:cubicBezTo>
                      <a:pt x="197495" y="147620"/>
                      <a:pt x="147697" y="197347"/>
                      <a:pt x="147697" y="258400"/>
                    </a:cubicBezTo>
                    <a:cubicBezTo>
                      <a:pt x="147697" y="319583"/>
                      <a:pt x="197495" y="369310"/>
                      <a:pt x="258763" y="369310"/>
                    </a:cubicBezTo>
                    <a:cubicBezTo>
                      <a:pt x="320032" y="369310"/>
                      <a:pt x="369830" y="319453"/>
                      <a:pt x="369830" y="258400"/>
                    </a:cubicBezTo>
                    <a:cubicBezTo>
                      <a:pt x="369830" y="197347"/>
                      <a:pt x="320032" y="147620"/>
                      <a:pt x="258763" y="147620"/>
                    </a:cubicBezTo>
                    <a:close/>
                    <a:moveTo>
                      <a:pt x="258112" y="80189"/>
                    </a:moveTo>
                    <a:cubicBezTo>
                      <a:pt x="246119" y="80189"/>
                      <a:pt x="236342" y="89952"/>
                      <a:pt x="236342" y="102058"/>
                    </a:cubicBezTo>
                    <a:cubicBezTo>
                      <a:pt x="236342" y="114034"/>
                      <a:pt x="246119" y="123798"/>
                      <a:pt x="258112" y="123798"/>
                    </a:cubicBezTo>
                    <a:cubicBezTo>
                      <a:pt x="270235" y="123798"/>
                      <a:pt x="280012" y="114034"/>
                      <a:pt x="280012" y="102058"/>
                    </a:cubicBezTo>
                    <a:cubicBezTo>
                      <a:pt x="280012" y="89952"/>
                      <a:pt x="270235" y="80189"/>
                      <a:pt x="258112" y="80189"/>
                    </a:cubicBezTo>
                    <a:close/>
                    <a:moveTo>
                      <a:pt x="258763" y="0"/>
                    </a:moveTo>
                    <a:cubicBezTo>
                      <a:pt x="401507" y="0"/>
                      <a:pt x="517527" y="115857"/>
                      <a:pt x="517527" y="258400"/>
                    </a:cubicBezTo>
                    <a:cubicBezTo>
                      <a:pt x="517527" y="346009"/>
                      <a:pt x="473726" y="423464"/>
                      <a:pt x="406852" y="470197"/>
                    </a:cubicBezTo>
                    <a:cubicBezTo>
                      <a:pt x="443483" y="484386"/>
                      <a:pt x="463428" y="503652"/>
                      <a:pt x="463428" y="525522"/>
                    </a:cubicBezTo>
                    <a:cubicBezTo>
                      <a:pt x="463428" y="576291"/>
                      <a:pt x="359401" y="603758"/>
                      <a:pt x="261371" y="603758"/>
                    </a:cubicBezTo>
                    <a:cubicBezTo>
                      <a:pt x="163471" y="603758"/>
                      <a:pt x="59314" y="576291"/>
                      <a:pt x="59314" y="525522"/>
                    </a:cubicBezTo>
                    <a:cubicBezTo>
                      <a:pt x="59314" y="504434"/>
                      <a:pt x="78085" y="485688"/>
                      <a:pt x="112631" y="471499"/>
                    </a:cubicBezTo>
                    <a:cubicBezTo>
                      <a:pt x="44713" y="424896"/>
                      <a:pt x="0" y="346790"/>
                      <a:pt x="0" y="258400"/>
                    </a:cubicBezTo>
                    <a:cubicBezTo>
                      <a:pt x="0" y="115857"/>
                      <a:pt x="116020" y="0"/>
                      <a:pt x="25876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</p:sp>
        </p:grpSp>
        <p:sp>
          <p:nvSpPr>
            <p:cNvPr id="126" name="Text Box 79"/>
            <p:cNvSpPr txBox="1">
              <a:spLocks noChangeArrowheads="1"/>
            </p:cNvSpPr>
            <p:nvPr/>
          </p:nvSpPr>
          <p:spPr bwMode="auto">
            <a:xfrm>
              <a:off x="1985931" y="3593123"/>
              <a:ext cx="7972283" cy="4700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10000"/>
                </a:lnSpc>
              </a:pPr>
              <a:r>
                <a:rPr kumimoji="1"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客户端启动</a:t>
              </a:r>
              <a:r>
                <a:rPr kumimoji="1" lang="en-US" altLang="zh-CN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TCP</a:t>
              </a:r>
              <a:r>
                <a:rPr kumimoji="1"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连接</a:t>
              </a:r>
              <a:r>
                <a:rPr kumimoji="1" lang="en-US" altLang="zh-CN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(</a:t>
              </a:r>
              <a:r>
                <a:rPr kumimoji="1"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创建套接字</a:t>
              </a:r>
              <a:r>
                <a:rPr kumimoji="1" lang="en-US" altLang="zh-CN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) </a:t>
              </a:r>
              <a:r>
                <a:rPr kumimoji="1"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到服务器</a:t>
              </a:r>
              <a:r>
                <a:rPr kumimoji="1" lang="en-US" altLang="zh-CN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, </a:t>
              </a:r>
              <a:r>
                <a:rPr kumimoji="1"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端口 </a:t>
              </a:r>
              <a:r>
                <a:rPr kumimoji="1" lang="en-US" altLang="zh-CN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80</a:t>
              </a:r>
              <a:r>
                <a:rPr kumimoji="1"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。</a:t>
              </a:r>
              <a:endParaRPr kumimoji="1" lang="en-US" altLang="zh-CN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689825" y="3038089"/>
            <a:ext cx="6537452" cy="476221"/>
            <a:chOff x="1403750" y="3593123"/>
            <a:chExt cx="6537452" cy="476221"/>
          </a:xfrm>
        </p:grpSpPr>
        <p:grpSp>
          <p:nvGrpSpPr>
            <p:cNvPr id="47" name="组合 46"/>
            <p:cNvGrpSpPr/>
            <p:nvPr/>
          </p:nvGrpSpPr>
          <p:grpSpPr>
            <a:xfrm>
              <a:off x="1403750" y="3593123"/>
              <a:ext cx="490436" cy="476221"/>
              <a:chOff x="1403750" y="3593123"/>
              <a:chExt cx="808892" cy="785446"/>
            </a:xfrm>
          </p:grpSpPr>
          <p:sp>
            <p:nvSpPr>
              <p:cNvPr id="49" name="对话气泡: 椭圆形 48"/>
              <p:cNvSpPr/>
              <p:nvPr/>
            </p:nvSpPr>
            <p:spPr>
              <a:xfrm>
                <a:off x="1403750" y="3593123"/>
                <a:ext cx="808892" cy="785446"/>
              </a:xfrm>
              <a:prstGeom prst="wedgeEllipseCallout">
                <a:avLst>
                  <a:gd name="adj1" fmla="val 66124"/>
                  <a:gd name="adj2" fmla="val 2799"/>
                </a:avLst>
              </a:prstGeom>
              <a:solidFill>
                <a:srgbClr val="009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50" name="round-web-cam_17861"/>
              <p:cNvSpPr>
                <a:spLocks noChangeAspect="1"/>
              </p:cNvSpPr>
              <p:nvPr/>
            </p:nvSpPr>
            <p:spPr bwMode="auto">
              <a:xfrm>
                <a:off x="1567764" y="3705353"/>
                <a:ext cx="480863" cy="560986"/>
              </a:xfrm>
              <a:custGeom>
                <a:avLst/>
                <a:gdLst>
                  <a:gd name="connsiteX0" fmla="*/ 382866 w 517527"/>
                  <a:gd name="connsiteY0" fmla="*/ 485037 h 603758"/>
                  <a:gd name="connsiteX1" fmla="*/ 258763 w 517527"/>
                  <a:gd name="connsiteY1" fmla="*/ 516800 h 603758"/>
                  <a:gd name="connsiteX2" fmla="*/ 136617 w 517527"/>
                  <a:gd name="connsiteY2" fmla="*/ 486079 h 603758"/>
                  <a:gd name="connsiteX3" fmla="*/ 81214 w 517527"/>
                  <a:gd name="connsiteY3" fmla="*/ 525522 h 603758"/>
                  <a:gd name="connsiteX4" fmla="*/ 261371 w 517527"/>
                  <a:gd name="connsiteY4" fmla="*/ 581888 h 603758"/>
                  <a:gd name="connsiteX5" fmla="*/ 441658 w 517527"/>
                  <a:gd name="connsiteY5" fmla="*/ 525522 h 603758"/>
                  <a:gd name="connsiteX6" fmla="*/ 382866 w 517527"/>
                  <a:gd name="connsiteY6" fmla="*/ 485037 h 603758"/>
                  <a:gd name="connsiteX7" fmla="*/ 258870 w 517527"/>
                  <a:gd name="connsiteY7" fmla="*/ 184740 h 603758"/>
                  <a:gd name="connsiteX8" fmla="*/ 332717 w 517527"/>
                  <a:gd name="connsiteY8" fmla="*/ 258481 h 603758"/>
                  <a:gd name="connsiteX9" fmla="*/ 258870 w 517527"/>
                  <a:gd name="connsiteY9" fmla="*/ 332222 h 603758"/>
                  <a:gd name="connsiteX10" fmla="*/ 185023 w 517527"/>
                  <a:gd name="connsiteY10" fmla="*/ 258481 h 603758"/>
                  <a:gd name="connsiteX11" fmla="*/ 258870 w 517527"/>
                  <a:gd name="connsiteY11" fmla="*/ 184740 h 603758"/>
                  <a:gd name="connsiteX12" fmla="*/ 258763 w 517527"/>
                  <a:gd name="connsiteY12" fmla="*/ 147620 h 603758"/>
                  <a:gd name="connsiteX13" fmla="*/ 147697 w 517527"/>
                  <a:gd name="connsiteY13" fmla="*/ 258400 h 603758"/>
                  <a:gd name="connsiteX14" fmla="*/ 258763 w 517527"/>
                  <a:gd name="connsiteY14" fmla="*/ 369310 h 603758"/>
                  <a:gd name="connsiteX15" fmla="*/ 369830 w 517527"/>
                  <a:gd name="connsiteY15" fmla="*/ 258400 h 603758"/>
                  <a:gd name="connsiteX16" fmla="*/ 258763 w 517527"/>
                  <a:gd name="connsiteY16" fmla="*/ 147620 h 603758"/>
                  <a:gd name="connsiteX17" fmla="*/ 258112 w 517527"/>
                  <a:gd name="connsiteY17" fmla="*/ 80189 h 603758"/>
                  <a:gd name="connsiteX18" fmla="*/ 236342 w 517527"/>
                  <a:gd name="connsiteY18" fmla="*/ 102058 h 603758"/>
                  <a:gd name="connsiteX19" fmla="*/ 258112 w 517527"/>
                  <a:gd name="connsiteY19" fmla="*/ 123798 h 603758"/>
                  <a:gd name="connsiteX20" fmla="*/ 280012 w 517527"/>
                  <a:gd name="connsiteY20" fmla="*/ 102058 h 603758"/>
                  <a:gd name="connsiteX21" fmla="*/ 258112 w 517527"/>
                  <a:gd name="connsiteY21" fmla="*/ 80189 h 603758"/>
                  <a:gd name="connsiteX22" fmla="*/ 258763 w 517527"/>
                  <a:gd name="connsiteY22" fmla="*/ 0 h 603758"/>
                  <a:gd name="connsiteX23" fmla="*/ 517527 w 517527"/>
                  <a:gd name="connsiteY23" fmla="*/ 258400 h 603758"/>
                  <a:gd name="connsiteX24" fmla="*/ 406852 w 517527"/>
                  <a:gd name="connsiteY24" fmla="*/ 470197 h 603758"/>
                  <a:gd name="connsiteX25" fmla="*/ 463428 w 517527"/>
                  <a:gd name="connsiteY25" fmla="*/ 525522 h 603758"/>
                  <a:gd name="connsiteX26" fmla="*/ 261371 w 517527"/>
                  <a:gd name="connsiteY26" fmla="*/ 603758 h 603758"/>
                  <a:gd name="connsiteX27" fmla="*/ 59314 w 517527"/>
                  <a:gd name="connsiteY27" fmla="*/ 525522 h 603758"/>
                  <a:gd name="connsiteX28" fmla="*/ 112631 w 517527"/>
                  <a:gd name="connsiteY28" fmla="*/ 471499 h 603758"/>
                  <a:gd name="connsiteX29" fmla="*/ 0 w 517527"/>
                  <a:gd name="connsiteY29" fmla="*/ 258400 h 603758"/>
                  <a:gd name="connsiteX30" fmla="*/ 258763 w 517527"/>
                  <a:gd name="connsiteY30" fmla="*/ 0 h 603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517527" h="603758">
                    <a:moveTo>
                      <a:pt x="382866" y="485037"/>
                    </a:moveTo>
                    <a:cubicBezTo>
                      <a:pt x="345974" y="505345"/>
                      <a:pt x="303737" y="516800"/>
                      <a:pt x="258763" y="516800"/>
                    </a:cubicBezTo>
                    <a:cubicBezTo>
                      <a:pt x="214572" y="516800"/>
                      <a:pt x="172987" y="505735"/>
                      <a:pt x="136617" y="486079"/>
                    </a:cubicBezTo>
                    <a:cubicBezTo>
                      <a:pt x="102463" y="497013"/>
                      <a:pt x="81214" y="511984"/>
                      <a:pt x="81214" y="525522"/>
                    </a:cubicBezTo>
                    <a:cubicBezTo>
                      <a:pt x="81214" y="549084"/>
                      <a:pt x="149783" y="581888"/>
                      <a:pt x="261371" y="581888"/>
                    </a:cubicBezTo>
                    <a:cubicBezTo>
                      <a:pt x="373089" y="581888"/>
                      <a:pt x="441658" y="549084"/>
                      <a:pt x="441658" y="525522"/>
                    </a:cubicBezTo>
                    <a:cubicBezTo>
                      <a:pt x="441658" y="511593"/>
                      <a:pt x="418584" y="495972"/>
                      <a:pt x="382866" y="485037"/>
                    </a:cubicBezTo>
                    <a:close/>
                    <a:moveTo>
                      <a:pt x="258870" y="184740"/>
                    </a:moveTo>
                    <a:cubicBezTo>
                      <a:pt x="299655" y="184740"/>
                      <a:pt x="332717" y="217755"/>
                      <a:pt x="332717" y="258481"/>
                    </a:cubicBezTo>
                    <a:cubicBezTo>
                      <a:pt x="332717" y="299207"/>
                      <a:pt x="299655" y="332222"/>
                      <a:pt x="258870" y="332222"/>
                    </a:cubicBezTo>
                    <a:cubicBezTo>
                      <a:pt x="218085" y="332222"/>
                      <a:pt x="185023" y="299207"/>
                      <a:pt x="185023" y="258481"/>
                    </a:cubicBezTo>
                    <a:cubicBezTo>
                      <a:pt x="185023" y="217755"/>
                      <a:pt x="218085" y="184740"/>
                      <a:pt x="258870" y="184740"/>
                    </a:cubicBezTo>
                    <a:close/>
                    <a:moveTo>
                      <a:pt x="258763" y="147620"/>
                    </a:moveTo>
                    <a:cubicBezTo>
                      <a:pt x="197495" y="147620"/>
                      <a:pt x="147697" y="197347"/>
                      <a:pt x="147697" y="258400"/>
                    </a:cubicBezTo>
                    <a:cubicBezTo>
                      <a:pt x="147697" y="319583"/>
                      <a:pt x="197495" y="369310"/>
                      <a:pt x="258763" y="369310"/>
                    </a:cubicBezTo>
                    <a:cubicBezTo>
                      <a:pt x="320032" y="369310"/>
                      <a:pt x="369830" y="319453"/>
                      <a:pt x="369830" y="258400"/>
                    </a:cubicBezTo>
                    <a:cubicBezTo>
                      <a:pt x="369830" y="197347"/>
                      <a:pt x="320032" y="147620"/>
                      <a:pt x="258763" y="147620"/>
                    </a:cubicBezTo>
                    <a:close/>
                    <a:moveTo>
                      <a:pt x="258112" y="80189"/>
                    </a:moveTo>
                    <a:cubicBezTo>
                      <a:pt x="246119" y="80189"/>
                      <a:pt x="236342" y="89952"/>
                      <a:pt x="236342" y="102058"/>
                    </a:cubicBezTo>
                    <a:cubicBezTo>
                      <a:pt x="236342" y="114034"/>
                      <a:pt x="246119" y="123798"/>
                      <a:pt x="258112" y="123798"/>
                    </a:cubicBezTo>
                    <a:cubicBezTo>
                      <a:pt x="270235" y="123798"/>
                      <a:pt x="280012" y="114034"/>
                      <a:pt x="280012" y="102058"/>
                    </a:cubicBezTo>
                    <a:cubicBezTo>
                      <a:pt x="280012" y="89952"/>
                      <a:pt x="270235" y="80189"/>
                      <a:pt x="258112" y="80189"/>
                    </a:cubicBezTo>
                    <a:close/>
                    <a:moveTo>
                      <a:pt x="258763" y="0"/>
                    </a:moveTo>
                    <a:cubicBezTo>
                      <a:pt x="401507" y="0"/>
                      <a:pt x="517527" y="115857"/>
                      <a:pt x="517527" y="258400"/>
                    </a:cubicBezTo>
                    <a:cubicBezTo>
                      <a:pt x="517527" y="346009"/>
                      <a:pt x="473726" y="423464"/>
                      <a:pt x="406852" y="470197"/>
                    </a:cubicBezTo>
                    <a:cubicBezTo>
                      <a:pt x="443483" y="484386"/>
                      <a:pt x="463428" y="503652"/>
                      <a:pt x="463428" y="525522"/>
                    </a:cubicBezTo>
                    <a:cubicBezTo>
                      <a:pt x="463428" y="576291"/>
                      <a:pt x="359401" y="603758"/>
                      <a:pt x="261371" y="603758"/>
                    </a:cubicBezTo>
                    <a:cubicBezTo>
                      <a:pt x="163471" y="603758"/>
                      <a:pt x="59314" y="576291"/>
                      <a:pt x="59314" y="525522"/>
                    </a:cubicBezTo>
                    <a:cubicBezTo>
                      <a:pt x="59314" y="504434"/>
                      <a:pt x="78085" y="485688"/>
                      <a:pt x="112631" y="471499"/>
                    </a:cubicBezTo>
                    <a:cubicBezTo>
                      <a:pt x="44713" y="424896"/>
                      <a:pt x="0" y="346790"/>
                      <a:pt x="0" y="258400"/>
                    </a:cubicBezTo>
                    <a:cubicBezTo>
                      <a:pt x="0" y="115857"/>
                      <a:pt x="116020" y="0"/>
                      <a:pt x="25876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</p:sp>
        </p:grpSp>
        <p:sp>
          <p:nvSpPr>
            <p:cNvPr id="48" name="Text Box 79"/>
            <p:cNvSpPr txBox="1">
              <a:spLocks noChangeArrowheads="1"/>
            </p:cNvSpPr>
            <p:nvPr/>
          </p:nvSpPr>
          <p:spPr bwMode="auto">
            <a:xfrm>
              <a:off x="1985931" y="3593123"/>
              <a:ext cx="5955271" cy="47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10000"/>
                </a:lnSpc>
              </a:pPr>
              <a:r>
                <a:rPr kumimoji="1"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服务器接受来自客户端的 </a:t>
              </a:r>
              <a:r>
                <a:rPr kumimoji="1" lang="en-US" altLang="zh-CN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TCP </a:t>
              </a:r>
              <a:r>
                <a:rPr kumimoji="1"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连接。</a:t>
              </a:r>
            </a:p>
          </p:txBody>
        </p:sp>
      </p:grpSp>
      <p:grpSp>
        <p:nvGrpSpPr>
          <p:cNvPr id="56" name="组合 55"/>
          <p:cNvGrpSpPr/>
          <p:nvPr/>
        </p:nvGrpSpPr>
        <p:grpSpPr>
          <a:xfrm>
            <a:off x="645438" y="3718349"/>
            <a:ext cx="10595641" cy="882486"/>
            <a:chOff x="1403750" y="3593123"/>
            <a:chExt cx="10595641" cy="882486"/>
          </a:xfrm>
        </p:grpSpPr>
        <p:grpSp>
          <p:nvGrpSpPr>
            <p:cNvPr id="57" name="组合 56"/>
            <p:cNvGrpSpPr/>
            <p:nvPr/>
          </p:nvGrpSpPr>
          <p:grpSpPr>
            <a:xfrm>
              <a:off x="1403750" y="3593123"/>
              <a:ext cx="490436" cy="476221"/>
              <a:chOff x="1403750" y="3593123"/>
              <a:chExt cx="808892" cy="785446"/>
            </a:xfrm>
          </p:grpSpPr>
          <p:sp>
            <p:nvSpPr>
              <p:cNvPr id="80" name="对话气泡: 椭圆形 79"/>
              <p:cNvSpPr/>
              <p:nvPr/>
            </p:nvSpPr>
            <p:spPr>
              <a:xfrm>
                <a:off x="1403750" y="3593123"/>
                <a:ext cx="808892" cy="785446"/>
              </a:xfrm>
              <a:prstGeom prst="wedgeEllipseCallout">
                <a:avLst>
                  <a:gd name="adj1" fmla="val 66124"/>
                  <a:gd name="adj2" fmla="val 2799"/>
                </a:avLst>
              </a:prstGeom>
              <a:solidFill>
                <a:srgbClr val="009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81" name="round-web-cam_17861"/>
              <p:cNvSpPr>
                <a:spLocks noChangeAspect="1"/>
              </p:cNvSpPr>
              <p:nvPr/>
            </p:nvSpPr>
            <p:spPr bwMode="auto">
              <a:xfrm>
                <a:off x="1567764" y="3705353"/>
                <a:ext cx="480863" cy="560986"/>
              </a:xfrm>
              <a:custGeom>
                <a:avLst/>
                <a:gdLst>
                  <a:gd name="connsiteX0" fmla="*/ 382866 w 517527"/>
                  <a:gd name="connsiteY0" fmla="*/ 485037 h 603758"/>
                  <a:gd name="connsiteX1" fmla="*/ 258763 w 517527"/>
                  <a:gd name="connsiteY1" fmla="*/ 516800 h 603758"/>
                  <a:gd name="connsiteX2" fmla="*/ 136617 w 517527"/>
                  <a:gd name="connsiteY2" fmla="*/ 486079 h 603758"/>
                  <a:gd name="connsiteX3" fmla="*/ 81214 w 517527"/>
                  <a:gd name="connsiteY3" fmla="*/ 525522 h 603758"/>
                  <a:gd name="connsiteX4" fmla="*/ 261371 w 517527"/>
                  <a:gd name="connsiteY4" fmla="*/ 581888 h 603758"/>
                  <a:gd name="connsiteX5" fmla="*/ 441658 w 517527"/>
                  <a:gd name="connsiteY5" fmla="*/ 525522 h 603758"/>
                  <a:gd name="connsiteX6" fmla="*/ 382866 w 517527"/>
                  <a:gd name="connsiteY6" fmla="*/ 485037 h 603758"/>
                  <a:gd name="connsiteX7" fmla="*/ 258870 w 517527"/>
                  <a:gd name="connsiteY7" fmla="*/ 184740 h 603758"/>
                  <a:gd name="connsiteX8" fmla="*/ 332717 w 517527"/>
                  <a:gd name="connsiteY8" fmla="*/ 258481 h 603758"/>
                  <a:gd name="connsiteX9" fmla="*/ 258870 w 517527"/>
                  <a:gd name="connsiteY9" fmla="*/ 332222 h 603758"/>
                  <a:gd name="connsiteX10" fmla="*/ 185023 w 517527"/>
                  <a:gd name="connsiteY10" fmla="*/ 258481 h 603758"/>
                  <a:gd name="connsiteX11" fmla="*/ 258870 w 517527"/>
                  <a:gd name="connsiteY11" fmla="*/ 184740 h 603758"/>
                  <a:gd name="connsiteX12" fmla="*/ 258763 w 517527"/>
                  <a:gd name="connsiteY12" fmla="*/ 147620 h 603758"/>
                  <a:gd name="connsiteX13" fmla="*/ 147697 w 517527"/>
                  <a:gd name="connsiteY13" fmla="*/ 258400 h 603758"/>
                  <a:gd name="connsiteX14" fmla="*/ 258763 w 517527"/>
                  <a:gd name="connsiteY14" fmla="*/ 369310 h 603758"/>
                  <a:gd name="connsiteX15" fmla="*/ 369830 w 517527"/>
                  <a:gd name="connsiteY15" fmla="*/ 258400 h 603758"/>
                  <a:gd name="connsiteX16" fmla="*/ 258763 w 517527"/>
                  <a:gd name="connsiteY16" fmla="*/ 147620 h 603758"/>
                  <a:gd name="connsiteX17" fmla="*/ 258112 w 517527"/>
                  <a:gd name="connsiteY17" fmla="*/ 80189 h 603758"/>
                  <a:gd name="connsiteX18" fmla="*/ 236342 w 517527"/>
                  <a:gd name="connsiteY18" fmla="*/ 102058 h 603758"/>
                  <a:gd name="connsiteX19" fmla="*/ 258112 w 517527"/>
                  <a:gd name="connsiteY19" fmla="*/ 123798 h 603758"/>
                  <a:gd name="connsiteX20" fmla="*/ 280012 w 517527"/>
                  <a:gd name="connsiteY20" fmla="*/ 102058 h 603758"/>
                  <a:gd name="connsiteX21" fmla="*/ 258112 w 517527"/>
                  <a:gd name="connsiteY21" fmla="*/ 80189 h 603758"/>
                  <a:gd name="connsiteX22" fmla="*/ 258763 w 517527"/>
                  <a:gd name="connsiteY22" fmla="*/ 0 h 603758"/>
                  <a:gd name="connsiteX23" fmla="*/ 517527 w 517527"/>
                  <a:gd name="connsiteY23" fmla="*/ 258400 h 603758"/>
                  <a:gd name="connsiteX24" fmla="*/ 406852 w 517527"/>
                  <a:gd name="connsiteY24" fmla="*/ 470197 h 603758"/>
                  <a:gd name="connsiteX25" fmla="*/ 463428 w 517527"/>
                  <a:gd name="connsiteY25" fmla="*/ 525522 h 603758"/>
                  <a:gd name="connsiteX26" fmla="*/ 261371 w 517527"/>
                  <a:gd name="connsiteY26" fmla="*/ 603758 h 603758"/>
                  <a:gd name="connsiteX27" fmla="*/ 59314 w 517527"/>
                  <a:gd name="connsiteY27" fmla="*/ 525522 h 603758"/>
                  <a:gd name="connsiteX28" fmla="*/ 112631 w 517527"/>
                  <a:gd name="connsiteY28" fmla="*/ 471499 h 603758"/>
                  <a:gd name="connsiteX29" fmla="*/ 0 w 517527"/>
                  <a:gd name="connsiteY29" fmla="*/ 258400 h 603758"/>
                  <a:gd name="connsiteX30" fmla="*/ 258763 w 517527"/>
                  <a:gd name="connsiteY30" fmla="*/ 0 h 603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517527" h="603758">
                    <a:moveTo>
                      <a:pt x="382866" y="485037"/>
                    </a:moveTo>
                    <a:cubicBezTo>
                      <a:pt x="345974" y="505345"/>
                      <a:pt x="303737" y="516800"/>
                      <a:pt x="258763" y="516800"/>
                    </a:cubicBezTo>
                    <a:cubicBezTo>
                      <a:pt x="214572" y="516800"/>
                      <a:pt x="172987" y="505735"/>
                      <a:pt x="136617" y="486079"/>
                    </a:cubicBezTo>
                    <a:cubicBezTo>
                      <a:pt x="102463" y="497013"/>
                      <a:pt x="81214" y="511984"/>
                      <a:pt x="81214" y="525522"/>
                    </a:cubicBezTo>
                    <a:cubicBezTo>
                      <a:pt x="81214" y="549084"/>
                      <a:pt x="149783" y="581888"/>
                      <a:pt x="261371" y="581888"/>
                    </a:cubicBezTo>
                    <a:cubicBezTo>
                      <a:pt x="373089" y="581888"/>
                      <a:pt x="441658" y="549084"/>
                      <a:pt x="441658" y="525522"/>
                    </a:cubicBezTo>
                    <a:cubicBezTo>
                      <a:pt x="441658" y="511593"/>
                      <a:pt x="418584" y="495972"/>
                      <a:pt x="382866" y="485037"/>
                    </a:cubicBezTo>
                    <a:close/>
                    <a:moveTo>
                      <a:pt x="258870" y="184740"/>
                    </a:moveTo>
                    <a:cubicBezTo>
                      <a:pt x="299655" y="184740"/>
                      <a:pt x="332717" y="217755"/>
                      <a:pt x="332717" y="258481"/>
                    </a:cubicBezTo>
                    <a:cubicBezTo>
                      <a:pt x="332717" y="299207"/>
                      <a:pt x="299655" y="332222"/>
                      <a:pt x="258870" y="332222"/>
                    </a:cubicBezTo>
                    <a:cubicBezTo>
                      <a:pt x="218085" y="332222"/>
                      <a:pt x="185023" y="299207"/>
                      <a:pt x="185023" y="258481"/>
                    </a:cubicBezTo>
                    <a:cubicBezTo>
                      <a:pt x="185023" y="217755"/>
                      <a:pt x="218085" y="184740"/>
                      <a:pt x="258870" y="184740"/>
                    </a:cubicBezTo>
                    <a:close/>
                    <a:moveTo>
                      <a:pt x="258763" y="147620"/>
                    </a:moveTo>
                    <a:cubicBezTo>
                      <a:pt x="197495" y="147620"/>
                      <a:pt x="147697" y="197347"/>
                      <a:pt x="147697" y="258400"/>
                    </a:cubicBezTo>
                    <a:cubicBezTo>
                      <a:pt x="147697" y="319583"/>
                      <a:pt x="197495" y="369310"/>
                      <a:pt x="258763" y="369310"/>
                    </a:cubicBezTo>
                    <a:cubicBezTo>
                      <a:pt x="320032" y="369310"/>
                      <a:pt x="369830" y="319453"/>
                      <a:pt x="369830" y="258400"/>
                    </a:cubicBezTo>
                    <a:cubicBezTo>
                      <a:pt x="369830" y="197347"/>
                      <a:pt x="320032" y="147620"/>
                      <a:pt x="258763" y="147620"/>
                    </a:cubicBezTo>
                    <a:close/>
                    <a:moveTo>
                      <a:pt x="258112" y="80189"/>
                    </a:moveTo>
                    <a:cubicBezTo>
                      <a:pt x="246119" y="80189"/>
                      <a:pt x="236342" y="89952"/>
                      <a:pt x="236342" y="102058"/>
                    </a:cubicBezTo>
                    <a:cubicBezTo>
                      <a:pt x="236342" y="114034"/>
                      <a:pt x="246119" y="123798"/>
                      <a:pt x="258112" y="123798"/>
                    </a:cubicBezTo>
                    <a:cubicBezTo>
                      <a:pt x="270235" y="123798"/>
                      <a:pt x="280012" y="114034"/>
                      <a:pt x="280012" y="102058"/>
                    </a:cubicBezTo>
                    <a:cubicBezTo>
                      <a:pt x="280012" y="89952"/>
                      <a:pt x="270235" y="80189"/>
                      <a:pt x="258112" y="80189"/>
                    </a:cubicBezTo>
                    <a:close/>
                    <a:moveTo>
                      <a:pt x="258763" y="0"/>
                    </a:moveTo>
                    <a:cubicBezTo>
                      <a:pt x="401507" y="0"/>
                      <a:pt x="517527" y="115857"/>
                      <a:pt x="517527" y="258400"/>
                    </a:cubicBezTo>
                    <a:cubicBezTo>
                      <a:pt x="517527" y="346009"/>
                      <a:pt x="473726" y="423464"/>
                      <a:pt x="406852" y="470197"/>
                    </a:cubicBezTo>
                    <a:cubicBezTo>
                      <a:pt x="443483" y="484386"/>
                      <a:pt x="463428" y="503652"/>
                      <a:pt x="463428" y="525522"/>
                    </a:cubicBezTo>
                    <a:cubicBezTo>
                      <a:pt x="463428" y="576291"/>
                      <a:pt x="359401" y="603758"/>
                      <a:pt x="261371" y="603758"/>
                    </a:cubicBezTo>
                    <a:cubicBezTo>
                      <a:pt x="163471" y="603758"/>
                      <a:pt x="59314" y="576291"/>
                      <a:pt x="59314" y="525522"/>
                    </a:cubicBezTo>
                    <a:cubicBezTo>
                      <a:pt x="59314" y="504434"/>
                      <a:pt x="78085" y="485688"/>
                      <a:pt x="112631" y="471499"/>
                    </a:cubicBezTo>
                    <a:cubicBezTo>
                      <a:pt x="44713" y="424896"/>
                      <a:pt x="0" y="346790"/>
                      <a:pt x="0" y="258400"/>
                    </a:cubicBezTo>
                    <a:cubicBezTo>
                      <a:pt x="0" y="115857"/>
                      <a:pt x="116020" y="0"/>
                      <a:pt x="25876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</p:sp>
        </p:grpSp>
        <p:sp>
          <p:nvSpPr>
            <p:cNvPr id="58" name="Text Box 79"/>
            <p:cNvSpPr txBox="1">
              <a:spLocks noChangeArrowheads="1"/>
            </p:cNvSpPr>
            <p:nvPr/>
          </p:nvSpPr>
          <p:spPr bwMode="auto">
            <a:xfrm>
              <a:off x="1985931" y="3593123"/>
              <a:ext cx="10013460" cy="8824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10000"/>
                </a:lnSpc>
              </a:pPr>
              <a:r>
                <a:rPr kumimoji="1" lang="en-US" altLang="zh-CN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http </a:t>
              </a:r>
              <a:r>
                <a:rPr kumimoji="1"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报文</a:t>
              </a:r>
              <a:r>
                <a:rPr kumimoji="1" lang="en-US" altLang="zh-CN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(</a:t>
              </a:r>
              <a:r>
                <a:rPr kumimoji="1"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应用层协议报文</a:t>
              </a:r>
              <a:r>
                <a:rPr kumimoji="1" lang="en-US" altLang="zh-CN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) </a:t>
              </a:r>
              <a:r>
                <a:rPr kumimoji="1"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在浏览器 </a:t>
              </a:r>
              <a:r>
                <a:rPr kumimoji="1" lang="en-US" altLang="zh-CN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(http client) </a:t>
              </a:r>
              <a:r>
                <a:rPr kumimoji="1"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和</a:t>
              </a:r>
              <a:r>
                <a:rPr kumimoji="1" lang="en-US" altLang="zh-CN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Web</a:t>
              </a:r>
              <a:r>
                <a:rPr kumimoji="1"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服务器</a:t>
              </a:r>
              <a:r>
                <a:rPr kumimoji="1" lang="en-US" altLang="zh-CN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(http server)</a:t>
              </a:r>
              <a:r>
                <a:rPr kumimoji="1"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之间进行交换。</a:t>
              </a:r>
              <a:endParaRPr kumimoji="1" lang="en-US" altLang="zh-CN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82" name="组合 81"/>
          <p:cNvGrpSpPr/>
          <p:nvPr/>
        </p:nvGrpSpPr>
        <p:grpSpPr>
          <a:xfrm>
            <a:off x="645438" y="4668881"/>
            <a:ext cx="6537452" cy="476221"/>
            <a:chOff x="1403750" y="3593123"/>
            <a:chExt cx="6537452" cy="476221"/>
          </a:xfrm>
        </p:grpSpPr>
        <p:grpSp>
          <p:nvGrpSpPr>
            <p:cNvPr id="83" name="组合 82"/>
            <p:cNvGrpSpPr/>
            <p:nvPr/>
          </p:nvGrpSpPr>
          <p:grpSpPr>
            <a:xfrm>
              <a:off x="1403750" y="3593123"/>
              <a:ext cx="490436" cy="476221"/>
              <a:chOff x="1403750" y="3593123"/>
              <a:chExt cx="808892" cy="785446"/>
            </a:xfrm>
          </p:grpSpPr>
          <p:sp>
            <p:nvSpPr>
              <p:cNvPr id="85" name="对话气泡: 椭圆形 84"/>
              <p:cNvSpPr/>
              <p:nvPr/>
            </p:nvSpPr>
            <p:spPr>
              <a:xfrm>
                <a:off x="1403750" y="3593123"/>
                <a:ext cx="808892" cy="785446"/>
              </a:xfrm>
              <a:prstGeom prst="wedgeEllipseCallout">
                <a:avLst>
                  <a:gd name="adj1" fmla="val 66124"/>
                  <a:gd name="adj2" fmla="val 2799"/>
                </a:avLst>
              </a:prstGeom>
              <a:solidFill>
                <a:srgbClr val="009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86" name="round-web-cam_17861"/>
              <p:cNvSpPr>
                <a:spLocks noChangeAspect="1"/>
              </p:cNvSpPr>
              <p:nvPr/>
            </p:nvSpPr>
            <p:spPr bwMode="auto">
              <a:xfrm>
                <a:off x="1567764" y="3705353"/>
                <a:ext cx="480863" cy="560986"/>
              </a:xfrm>
              <a:custGeom>
                <a:avLst/>
                <a:gdLst>
                  <a:gd name="connsiteX0" fmla="*/ 382866 w 517527"/>
                  <a:gd name="connsiteY0" fmla="*/ 485037 h 603758"/>
                  <a:gd name="connsiteX1" fmla="*/ 258763 w 517527"/>
                  <a:gd name="connsiteY1" fmla="*/ 516800 h 603758"/>
                  <a:gd name="connsiteX2" fmla="*/ 136617 w 517527"/>
                  <a:gd name="connsiteY2" fmla="*/ 486079 h 603758"/>
                  <a:gd name="connsiteX3" fmla="*/ 81214 w 517527"/>
                  <a:gd name="connsiteY3" fmla="*/ 525522 h 603758"/>
                  <a:gd name="connsiteX4" fmla="*/ 261371 w 517527"/>
                  <a:gd name="connsiteY4" fmla="*/ 581888 h 603758"/>
                  <a:gd name="connsiteX5" fmla="*/ 441658 w 517527"/>
                  <a:gd name="connsiteY5" fmla="*/ 525522 h 603758"/>
                  <a:gd name="connsiteX6" fmla="*/ 382866 w 517527"/>
                  <a:gd name="connsiteY6" fmla="*/ 485037 h 603758"/>
                  <a:gd name="connsiteX7" fmla="*/ 258870 w 517527"/>
                  <a:gd name="connsiteY7" fmla="*/ 184740 h 603758"/>
                  <a:gd name="connsiteX8" fmla="*/ 332717 w 517527"/>
                  <a:gd name="connsiteY8" fmla="*/ 258481 h 603758"/>
                  <a:gd name="connsiteX9" fmla="*/ 258870 w 517527"/>
                  <a:gd name="connsiteY9" fmla="*/ 332222 h 603758"/>
                  <a:gd name="connsiteX10" fmla="*/ 185023 w 517527"/>
                  <a:gd name="connsiteY10" fmla="*/ 258481 h 603758"/>
                  <a:gd name="connsiteX11" fmla="*/ 258870 w 517527"/>
                  <a:gd name="connsiteY11" fmla="*/ 184740 h 603758"/>
                  <a:gd name="connsiteX12" fmla="*/ 258763 w 517527"/>
                  <a:gd name="connsiteY12" fmla="*/ 147620 h 603758"/>
                  <a:gd name="connsiteX13" fmla="*/ 147697 w 517527"/>
                  <a:gd name="connsiteY13" fmla="*/ 258400 h 603758"/>
                  <a:gd name="connsiteX14" fmla="*/ 258763 w 517527"/>
                  <a:gd name="connsiteY14" fmla="*/ 369310 h 603758"/>
                  <a:gd name="connsiteX15" fmla="*/ 369830 w 517527"/>
                  <a:gd name="connsiteY15" fmla="*/ 258400 h 603758"/>
                  <a:gd name="connsiteX16" fmla="*/ 258763 w 517527"/>
                  <a:gd name="connsiteY16" fmla="*/ 147620 h 603758"/>
                  <a:gd name="connsiteX17" fmla="*/ 258112 w 517527"/>
                  <a:gd name="connsiteY17" fmla="*/ 80189 h 603758"/>
                  <a:gd name="connsiteX18" fmla="*/ 236342 w 517527"/>
                  <a:gd name="connsiteY18" fmla="*/ 102058 h 603758"/>
                  <a:gd name="connsiteX19" fmla="*/ 258112 w 517527"/>
                  <a:gd name="connsiteY19" fmla="*/ 123798 h 603758"/>
                  <a:gd name="connsiteX20" fmla="*/ 280012 w 517527"/>
                  <a:gd name="connsiteY20" fmla="*/ 102058 h 603758"/>
                  <a:gd name="connsiteX21" fmla="*/ 258112 w 517527"/>
                  <a:gd name="connsiteY21" fmla="*/ 80189 h 603758"/>
                  <a:gd name="connsiteX22" fmla="*/ 258763 w 517527"/>
                  <a:gd name="connsiteY22" fmla="*/ 0 h 603758"/>
                  <a:gd name="connsiteX23" fmla="*/ 517527 w 517527"/>
                  <a:gd name="connsiteY23" fmla="*/ 258400 h 603758"/>
                  <a:gd name="connsiteX24" fmla="*/ 406852 w 517527"/>
                  <a:gd name="connsiteY24" fmla="*/ 470197 h 603758"/>
                  <a:gd name="connsiteX25" fmla="*/ 463428 w 517527"/>
                  <a:gd name="connsiteY25" fmla="*/ 525522 h 603758"/>
                  <a:gd name="connsiteX26" fmla="*/ 261371 w 517527"/>
                  <a:gd name="connsiteY26" fmla="*/ 603758 h 603758"/>
                  <a:gd name="connsiteX27" fmla="*/ 59314 w 517527"/>
                  <a:gd name="connsiteY27" fmla="*/ 525522 h 603758"/>
                  <a:gd name="connsiteX28" fmla="*/ 112631 w 517527"/>
                  <a:gd name="connsiteY28" fmla="*/ 471499 h 603758"/>
                  <a:gd name="connsiteX29" fmla="*/ 0 w 517527"/>
                  <a:gd name="connsiteY29" fmla="*/ 258400 h 603758"/>
                  <a:gd name="connsiteX30" fmla="*/ 258763 w 517527"/>
                  <a:gd name="connsiteY30" fmla="*/ 0 h 603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517527" h="603758">
                    <a:moveTo>
                      <a:pt x="382866" y="485037"/>
                    </a:moveTo>
                    <a:cubicBezTo>
                      <a:pt x="345974" y="505345"/>
                      <a:pt x="303737" y="516800"/>
                      <a:pt x="258763" y="516800"/>
                    </a:cubicBezTo>
                    <a:cubicBezTo>
                      <a:pt x="214572" y="516800"/>
                      <a:pt x="172987" y="505735"/>
                      <a:pt x="136617" y="486079"/>
                    </a:cubicBezTo>
                    <a:cubicBezTo>
                      <a:pt x="102463" y="497013"/>
                      <a:pt x="81214" y="511984"/>
                      <a:pt x="81214" y="525522"/>
                    </a:cubicBezTo>
                    <a:cubicBezTo>
                      <a:pt x="81214" y="549084"/>
                      <a:pt x="149783" y="581888"/>
                      <a:pt x="261371" y="581888"/>
                    </a:cubicBezTo>
                    <a:cubicBezTo>
                      <a:pt x="373089" y="581888"/>
                      <a:pt x="441658" y="549084"/>
                      <a:pt x="441658" y="525522"/>
                    </a:cubicBezTo>
                    <a:cubicBezTo>
                      <a:pt x="441658" y="511593"/>
                      <a:pt x="418584" y="495972"/>
                      <a:pt x="382866" y="485037"/>
                    </a:cubicBezTo>
                    <a:close/>
                    <a:moveTo>
                      <a:pt x="258870" y="184740"/>
                    </a:moveTo>
                    <a:cubicBezTo>
                      <a:pt x="299655" y="184740"/>
                      <a:pt x="332717" y="217755"/>
                      <a:pt x="332717" y="258481"/>
                    </a:cubicBezTo>
                    <a:cubicBezTo>
                      <a:pt x="332717" y="299207"/>
                      <a:pt x="299655" y="332222"/>
                      <a:pt x="258870" y="332222"/>
                    </a:cubicBezTo>
                    <a:cubicBezTo>
                      <a:pt x="218085" y="332222"/>
                      <a:pt x="185023" y="299207"/>
                      <a:pt x="185023" y="258481"/>
                    </a:cubicBezTo>
                    <a:cubicBezTo>
                      <a:pt x="185023" y="217755"/>
                      <a:pt x="218085" y="184740"/>
                      <a:pt x="258870" y="184740"/>
                    </a:cubicBezTo>
                    <a:close/>
                    <a:moveTo>
                      <a:pt x="258763" y="147620"/>
                    </a:moveTo>
                    <a:cubicBezTo>
                      <a:pt x="197495" y="147620"/>
                      <a:pt x="147697" y="197347"/>
                      <a:pt x="147697" y="258400"/>
                    </a:cubicBezTo>
                    <a:cubicBezTo>
                      <a:pt x="147697" y="319583"/>
                      <a:pt x="197495" y="369310"/>
                      <a:pt x="258763" y="369310"/>
                    </a:cubicBezTo>
                    <a:cubicBezTo>
                      <a:pt x="320032" y="369310"/>
                      <a:pt x="369830" y="319453"/>
                      <a:pt x="369830" y="258400"/>
                    </a:cubicBezTo>
                    <a:cubicBezTo>
                      <a:pt x="369830" y="197347"/>
                      <a:pt x="320032" y="147620"/>
                      <a:pt x="258763" y="147620"/>
                    </a:cubicBezTo>
                    <a:close/>
                    <a:moveTo>
                      <a:pt x="258112" y="80189"/>
                    </a:moveTo>
                    <a:cubicBezTo>
                      <a:pt x="246119" y="80189"/>
                      <a:pt x="236342" y="89952"/>
                      <a:pt x="236342" y="102058"/>
                    </a:cubicBezTo>
                    <a:cubicBezTo>
                      <a:pt x="236342" y="114034"/>
                      <a:pt x="246119" y="123798"/>
                      <a:pt x="258112" y="123798"/>
                    </a:cubicBezTo>
                    <a:cubicBezTo>
                      <a:pt x="270235" y="123798"/>
                      <a:pt x="280012" y="114034"/>
                      <a:pt x="280012" y="102058"/>
                    </a:cubicBezTo>
                    <a:cubicBezTo>
                      <a:pt x="280012" y="89952"/>
                      <a:pt x="270235" y="80189"/>
                      <a:pt x="258112" y="80189"/>
                    </a:cubicBezTo>
                    <a:close/>
                    <a:moveTo>
                      <a:pt x="258763" y="0"/>
                    </a:moveTo>
                    <a:cubicBezTo>
                      <a:pt x="401507" y="0"/>
                      <a:pt x="517527" y="115857"/>
                      <a:pt x="517527" y="258400"/>
                    </a:cubicBezTo>
                    <a:cubicBezTo>
                      <a:pt x="517527" y="346009"/>
                      <a:pt x="473726" y="423464"/>
                      <a:pt x="406852" y="470197"/>
                    </a:cubicBezTo>
                    <a:cubicBezTo>
                      <a:pt x="443483" y="484386"/>
                      <a:pt x="463428" y="503652"/>
                      <a:pt x="463428" y="525522"/>
                    </a:cubicBezTo>
                    <a:cubicBezTo>
                      <a:pt x="463428" y="576291"/>
                      <a:pt x="359401" y="603758"/>
                      <a:pt x="261371" y="603758"/>
                    </a:cubicBezTo>
                    <a:cubicBezTo>
                      <a:pt x="163471" y="603758"/>
                      <a:pt x="59314" y="576291"/>
                      <a:pt x="59314" y="525522"/>
                    </a:cubicBezTo>
                    <a:cubicBezTo>
                      <a:pt x="59314" y="504434"/>
                      <a:pt x="78085" y="485688"/>
                      <a:pt x="112631" y="471499"/>
                    </a:cubicBezTo>
                    <a:cubicBezTo>
                      <a:pt x="44713" y="424896"/>
                      <a:pt x="0" y="346790"/>
                      <a:pt x="0" y="258400"/>
                    </a:cubicBezTo>
                    <a:cubicBezTo>
                      <a:pt x="0" y="115857"/>
                      <a:pt x="116020" y="0"/>
                      <a:pt x="25876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</p:sp>
        </p:grpSp>
        <p:sp>
          <p:nvSpPr>
            <p:cNvPr id="84" name="Text Box 79"/>
            <p:cNvSpPr txBox="1">
              <a:spLocks noChangeArrowheads="1"/>
            </p:cNvSpPr>
            <p:nvPr/>
          </p:nvSpPr>
          <p:spPr bwMode="auto">
            <a:xfrm>
              <a:off x="1985931" y="3593123"/>
              <a:ext cx="5955271" cy="47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10000"/>
                </a:lnSpc>
              </a:pPr>
              <a:r>
                <a:rPr kumimoji="1"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关闭</a:t>
              </a:r>
              <a:r>
                <a:rPr kumimoji="1" lang="en-US" altLang="zh-CN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TCP </a:t>
              </a:r>
              <a:r>
                <a:rPr kumimoji="1"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连接。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6"/>
          <p:cNvSpPr/>
          <p:nvPr/>
        </p:nvSpPr>
        <p:spPr>
          <a:xfrm>
            <a:off x="1578052" y="654361"/>
            <a:ext cx="3563489" cy="3563489"/>
          </a:xfrm>
          <a:prstGeom prst="ellipse">
            <a:avLst/>
          </a:prstGeom>
          <a:solidFill>
            <a:schemeClr val="bg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2400" dirty="0"/>
          </a:p>
        </p:txBody>
      </p:sp>
      <p:grpSp>
        <p:nvGrpSpPr>
          <p:cNvPr id="8" name="组合 7"/>
          <p:cNvGrpSpPr/>
          <p:nvPr/>
        </p:nvGrpSpPr>
        <p:grpSpPr>
          <a:xfrm>
            <a:off x="3278035" y="1865941"/>
            <a:ext cx="7447879" cy="2563744"/>
            <a:chOff x="1316608" y="2212404"/>
            <a:chExt cx="7447879" cy="2563744"/>
          </a:xfrm>
        </p:grpSpPr>
        <p:grpSp>
          <p:nvGrpSpPr>
            <p:cNvPr id="9" name="组合 8"/>
            <p:cNvGrpSpPr/>
            <p:nvPr/>
          </p:nvGrpSpPr>
          <p:grpSpPr>
            <a:xfrm>
              <a:off x="1316608" y="2212404"/>
              <a:ext cx="7447879" cy="2001898"/>
              <a:chOff x="987456" y="1659302"/>
              <a:chExt cx="5585917" cy="1501423"/>
            </a:xfrm>
          </p:grpSpPr>
          <p:sp>
            <p:nvSpPr>
              <p:cNvPr id="11" name="矩形 10"/>
              <p:cNvSpPr/>
              <p:nvPr/>
            </p:nvSpPr>
            <p:spPr>
              <a:xfrm>
                <a:off x="1048777" y="1659302"/>
                <a:ext cx="5524596" cy="101412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lnSpc>
                    <a:spcPct val="110000"/>
                  </a:lnSpc>
                </a:pPr>
                <a:r>
                  <a:rPr lang="zh-CN" altLang="en-US" sz="8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造字工房朗倩（非商用）常规体" pitchFamily="50" charset="-122"/>
                    <a:ea typeface="造字工房朗倩（非商用）常规体" pitchFamily="50" charset="-122"/>
                  </a:rPr>
                  <a:t>应用层协议原理</a:t>
                </a:r>
              </a:p>
            </p:txBody>
          </p:sp>
          <p:sp>
            <p:nvSpPr>
              <p:cNvPr id="12" name="矩形 11"/>
              <p:cNvSpPr/>
              <p:nvPr/>
            </p:nvSpPr>
            <p:spPr>
              <a:xfrm>
                <a:off x="1300192" y="2551187"/>
                <a:ext cx="5273181" cy="4385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4800" spc="300" baseline="-25000" dirty="0" err="1">
                    <a:gradFill>
                      <a:gsLst>
                        <a:gs pos="100000">
                          <a:srgbClr val="2E95D1"/>
                        </a:gs>
                        <a:gs pos="0">
                          <a:srgbClr val="8296EF"/>
                        </a:gs>
                      </a:gsLst>
                      <a:lin ang="10800000" scaled="0"/>
                    </a:gra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heory</a:t>
                </a:r>
                <a:r>
                  <a:rPr lang="en-US" altLang="zh-CN" sz="4800" spc="300" baseline="-25000" dirty="0">
                    <a:gradFill>
                      <a:gsLst>
                        <a:gs pos="100000">
                          <a:srgbClr val="2E95D1"/>
                        </a:gs>
                        <a:gs pos="0">
                          <a:srgbClr val="8296EF"/>
                        </a:gs>
                      </a:gsLst>
                      <a:lin ang="10800000" scaled="0"/>
                    </a:gra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of Application Layer Protocol</a:t>
                </a:r>
                <a:endParaRPr lang="zh-CN" altLang="en-US" sz="4800" spc="300" baseline="-25000" dirty="0">
                  <a:gradFill>
                    <a:gsLst>
                      <a:gs pos="100000">
                        <a:srgbClr val="2E95D1"/>
                      </a:gs>
                      <a:gs pos="0">
                        <a:srgbClr val="8296EF"/>
                      </a:gs>
                    </a:gsLst>
                    <a:lin ang="10800000" scaled="0"/>
                  </a:gra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" name="矩形 12"/>
              <p:cNvSpPr/>
              <p:nvPr/>
            </p:nvSpPr>
            <p:spPr>
              <a:xfrm>
                <a:off x="987456" y="2185665"/>
                <a:ext cx="514805" cy="80791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9600" baseline="-25000" dirty="0">
                    <a:solidFill>
                      <a:srgbClr val="2E95D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endParaRPr lang="zh-CN" altLang="en-US" sz="9600" baseline="-25000" dirty="0">
                  <a:solidFill>
                    <a:srgbClr val="2E95D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5" name="直接连接符 14"/>
              <p:cNvCxnSpPr>
                <a:cxnSpLocks/>
              </p:cNvCxnSpPr>
              <p:nvPr/>
            </p:nvCxnSpPr>
            <p:spPr>
              <a:xfrm>
                <a:off x="1244859" y="3160725"/>
                <a:ext cx="5193639" cy="0"/>
              </a:xfrm>
              <a:prstGeom prst="line">
                <a:avLst/>
              </a:prstGeom>
              <a:ln w="9525">
                <a:solidFill>
                  <a:srgbClr val="2E3047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矩形 9"/>
            <p:cNvSpPr/>
            <p:nvPr/>
          </p:nvSpPr>
          <p:spPr>
            <a:xfrm>
              <a:off x="7525045" y="4068262"/>
              <a:ext cx="1239442" cy="707886"/>
            </a:xfrm>
            <a:prstGeom prst="rect">
              <a:avLst/>
            </a:prstGeom>
            <a:effectLst/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zh-CN" sz="4000" b="1" dirty="0">
                  <a:solidFill>
                    <a:srgbClr val="2E95D1"/>
                  </a:solidFill>
                  <a:latin typeface="造字工房朗倩（非商用）细体" pitchFamily="50" charset="-122"/>
                  <a:ea typeface="造字工房朗倩（非商用）细体" pitchFamily="50" charset="-122"/>
                </a:rPr>
                <a:t>……</a:t>
              </a: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1307789" y="1494547"/>
            <a:ext cx="1479553" cy="1353390"/>
            <a:chOff x="787397" y="1578243"/>
            <a:chExt cx="1679793" cy="1536555"/>
          </a:xfrm>
        </p:grpSpPr>
        <p:sp>
          <p:nvSpPr>
            <p:cNvPr id="21" name="Oval 6"/>
            <p:cNvSpPr/>
            <p:nvPr/>
          </p:nvSpPr>
          <p:spPr>
            <a:xfrm>
              <a:off x="934434" y="1608992"/>
              <a:ext cx="1532756" cy="1505806"/>
            </a:xfrm>
            <a:prstGeom prst="ellipse">
              <a:avLst/>
            </a:prstGeom>
            <a:solidFill>
              <a:schemeClr val="bg1"/>
            </a:solidFill>
            <a:ln>
              <a:gradFill>
                <a:gsLst>
                  <a:gs pos="0">
                    <a:srgbClr val="2E95D1"/>
                  </a:gs>
                  <a:gs pos="100000">
                    <a:srgbClr val="1F25A0"/>
                  </a:gs>
                </a:gsLst>
                <a:lin ang="5400000" scaled="1"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zh-CN" alt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Narkisim" panose="020E0502050101010101" pitchFamily="34" charset="-79"/>
              </a:endParaRPr>
            </a:p>
          </p:txBody>
        </p:sp>
        <p:pic>
          <p:nvPicPr>
            <p:cNvPr id="19" name="图片 18"/>
            <p:cNvPicPr>
              <a:picLocks noChangeAspect="1"/>
            </p:cNvPicPr>
            <p:nvPr/>
          </p:nvPicPr>
          <p:blipFill rotWithShape="1">
            <a:blip r:embed="rId3"/>
            <a:srcRect r="16607"/>
            <a:stretch>
              <a:fillRect/>
            </a:stretch>
          </p:blipFill>
          <p:spPr>
            <a:xfrm>
              <a:off x="787397" y="1578243"/>
              <a:ext cx="1602532" cy="1404482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/>
          <p:cNvGrpSpPr/>
          <p:nvPr/>
        </p:nvGrpSpPr>
        <p:grpSpPr>
          <a:xfrm>
            <a:off x="430213" y="0"/>
            <a:ext cx="6251942" cy="1428589"/>
            <a:chOff x="551030" y="-368704"/>
            <a:chExt cx="6251942" cy="1428589"/>
          </a:xfrm>
        </p:grpSpPr>
        <p:grpSp>
          <p:nvGrpSpPr>
            <p:cNvPr id="29" name="组合 28"/>
            <p:cNvGrpSpPr/>
            <p:nvPr/>
          </p:nvGrpSpPr>
          <p:grpSpPr>
            <a:xfrm>
              <a:off x="1201632" y="303925"/>
              <a:ext cx="5601340" cy="687997"/>
              <a:chOff x="1839059" y="967769"/>
              <a:chExt cx="5601340" cy="687997"/>
            </a:xfrm>
          </p:grpSpPr>
          <p:sp>
            <p:nvSpPr>
              <p:cNvPr id="31" name="矩形: 圆角 30"/>
              <p:cNvSpPr/>
              <p:nvPr/>
            </p:nvSpPr>
            <p:spPr>
              <a:xfrm>
                <a:off x="1839059" y="967769"/>
                <a:ext cx="5601340" cy="675443"/>
              </a:xfrm>
              <a:prstGeom prst="roundRect">
                <a:avLst>
                  <a:gd name="adj" fmla="val 50000"/>
                </a:avLst>
              </a:prstGeom>
              <a:solidFill>
                <a:srgbClr val="009FF6"/>
              </a:solidFill>
              <a:ln>
                <a:solidFill>
                  <a:schemeClr val="bg1"/>
                </a:solidFill>
              </a:ln>
              <a:effectLst>
                <a:outerShdw blurRad="63500" sx="101000" sy="101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solidFill>
                    <a:srgbClr val="00A3F8"/>
                  </a:solidFill>
                </a:endParaRPr>
              </a:p>
            </p:txBody>
          </p:sp>
          <p:sp>
            <p:nvSpPr>
              <p:cNvPr id="32" name="文本框 31"/>
              <p:cNvSpPr txBox="1"/>
              <p:nvPr/>
            </p:nvSpPr>
            <p:spPr>
              <a:xfrm>
                <a:off x="2786092" y="1009435"/>
                <a:ext cx="446087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造字工房朗倩（非商用）细体" pitchFamily="50" charset="-122"/>
                    <a:cs typeface="Times New Roman" panose="02020603050405020304" pitchFamily="18" charset="0"/>
                  </a:rPr>
                  <a:t>HTTP1.0</a:t>
                </a:r>
                <a:r>
                  <a:rPr lang="zh-CN" altLang="en-US" sz="3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造字工房朗倩（非商用）细体" pitchFamily="50" charset="-122"/>
                    <a:cs typeface="Times New Roman" panose="02020603050405020304" pitchFamily="18" charset="0"/>
                  </a:rPr>
                  <a:t>的传输模式</a:t>
                </a:r>
              </a:p>
            </p:txBody>
          </p:sp>
        </p:grpSp>
        <p:pic>
          <p:nvPicPr>
            <p:cNvPr id="30" name="图片 29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111"/>
            <a:stretch>
              <a:fillRect/>
            </a:stretch>
          </p:blipFill>
          <p:spPr>
            <a:xfrm>
              <a:off x="551030" y="-368704"/>
              <a:ext cx="1607162" cy="1428589"/>
            </a:xfrm>
            <a:prstGeom prst="rect">
              <a:avLst/>
            </a:prstGeom>
          </p:spPr>
        </p:pic>
      </p:grpSp>
      <p:grpSp>
        <p:nvGrpSpPr>
          <p:cNvPr id="59" name="组合 58"/>
          <p:cNvGrpSpPr/>
          <p:nvPr/>
        </p:nvGrpSpPr>
        <p:grpSpPr>
          <a:xfrm>
            <a:off x="660539" y="1594781"/>
            <a:ext cx="3387851" cy="526732"/>
            <a:chOff x="722008" y="1303131"/>
            <a:chExt cx="3234820" cy="502940"/>
          </a:xfrm>
        </p:grpSpPr>
        <p:sp>
          <p:nvSpPr>
            <p:cNvPr id="60" name="流程图: 手动输入 6"/>
            <p:cNvSpPr/>
            <p:nvPr/>
          </p:nvSpPr>
          <p:spPr>
            <a:xfrm rot="5400000" flipV="1">
              <a:off x="2234783" y="60355"/>
              <a:ext cx="475861" cy="2968229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-1" fmla="*/ 0 w 10000"/>
                <a:gd name="connsiteY0-2" fmla="*/ 1050 h 10000"/>
                <a:gd name="connsiteX1-3" fmla="*/ 10000 w 10000"/>
                <a:gd name="connsiteY1-4" fmla="*/ 0 h 10000"/>
                <a:gd name="connsiteX2-5" fmla="*/ 10000 w 10000"/>
                <a:gd name="connsiteY2-6" fmla="*/ 10000 h 10000"/>
                <a:gd name="connsiteX3-7" fmla="*/ 0 w 10000"/>
                <a:gd name="connsiteY3-8" fmla="*/ 10000 h 10000"/>
                <a:gd name="connsiteX4-9" fmla="*/ 0 w 10000"/>
                <a:gd name="connsiteY4-10" fmla="*/ 1050 h 10000"/>
                <a:gd name="connsiteX0-11" fmla="*/ 0 w 10000"/>
                <a:gd name="connsiteY0-12" fmla="*/ 988 h 9938"/>
                <a:gd name="connsiteX1-13" fmla="*/ 9911 w 10000"/>
                <a:gd name="connsiteY1-14" fmla="*/ 0 h 9938"/>
                <a:gd name="connsiteX2-15" fmla="*/ 10000 w 10000"/>
                <a:gd name="connsiteY2-16" fmla="*/ 9938 h 9938"/>
                <a:gd name="connsiteX3-17" fmla="*/ 0 w 10000"/>
                <a:gd name="connsiteY3-18" fmla="*/ 9938 h 9938"/>
                <a:gd name="connsiteX4-19" fmla="*/ 0 w 10000"/>
                <a:gd name="connsiteY4-20" fmla="*/ 988 h 9938"/>
                <a:gd name="connsiteX0-21" fmla="*/ 0 w 10000"/>
                <a:gd name="connsiteY0-22" fmla="*/ 1853 h 10000"/>
                <a:gd name="connsiteX1-23" fmla="*/ 9911 w 10000"/>
                <a:gd name="connsiteY1-24" fmla="*/ 0 h 10000"/>
                <a:gd name="connsiteX2-25" fmla="*/ 10000 w 10000"/>
                <a:gd name="connsiteY2-26" fmla="*/ 10000 h 10000"/>
                <a:gd name="connsiteX3-27" fmla="*/ 0 w 10000"/>
                <a:gd name="connsiteY3-28" fmla="*/ 10000 h 10000"/>
                <a:gd name="connsiteX4-29" fmla="*/ 0 w 10000"/>
                <a:gd name="connsiteY4-30" fmla="*/ 1853 h 10000"/>
                <a:gd name="connsiteX0-31" fmla="*/ 0 w 10000"/>
                <a:gd name="connsiteY0-32" fmla="*/ 1796 h 10000"/>
                <a:gd name="connsiteX1-33" fmla="*/ 9911 w 10000"/>
                <a:gd name="connsiteY1-34" fmla="*/ 0 h 10000"/>
                <a:gd name="connsiteX2-35" fmla="*/ 10000 w 10000"/>
                <a:gd name="connsiteY2-36" fmla="*/ 10000 h 10000"/>
                <a:gd name="connsiteX3-37" fmla="*/ 0 w 10000"/>
                <a:gd name="connsiteY3-38" fmla="*/ 10000 h 10000"/>
                <a:gd name="connsiteX4-39" fmla="*/ 0 w 10000"/>
                <a:gd name="connsiteY4-40" fmla="*/ 1796 h 10000"/>
                <a:gd name="connsiteX0-41" fmla="*/ 106 w 10000"/>
                <a:gd name="connsiteY0-42" fmla="*/ 804 h 10000"/>
                <a:gd name="connsiteX1-43" fmla="*/ 9911 w 10000"/>
                <a:gd name="connsiteY1-44" fmla="*/ 0 h 10000"/>
                <a:gd name="connsiteX2-45" fmla="*/ 10000 w 10000"/>
                <a:gd name="connsiteY2-46" fmla="*/ 10000 h 10000"/>
                <a:gd name="connsiteX3-47" fmla="*/ 0 w 10000"/>
                <a:gd name="connsiteY3-48" fmla="*/ 10000 h 10000"/>
                <a:gd name="connsiteX4-49" fmla="*/ 106 w 10000"/>
                <a:gd name="connsiteY4-50" fmla="*/ 804 h 10000"/>
                <a:gd name="connsiteX0-51" fmla="*/ 106 w 10000"/>
                <a:gd name="connsiteY0-52" fmla="*/ 793 h 10000"/>
                <a:gd name="connsiteX1-53" fmla="*/ 9911 w 10000"/>
                <a:gd name="connsiteY1-54" fmla="*/ 0 h 10000"/>
                <a:gd name="connsiteX2-55" fmla="*/ 10000 w 10000"/>
                <a:gd name="connsiteY2-56" fmla="*/ 10000 h 10000"/>
                <a:gd name="connsiteX3-57" fmla="*/ 0 w 10000"/>
                <a:gd name="connsiteY3-58" fmla="*/ 10000 h 10000"/>
                <a:gd name="connsiteX4-59" fmla="*/ 106 w 10000"/>
                <a:gd name="connsiteY4-60" fmla="*/ 793 h 10000"/>
                <a:gd name="connsiteX0-61" fmla="*/ 106 w 10000"/>
                <a:gd name="connsiteY0-62" fmla="*/ 758 h 10000"/>
                <a:gd name="connsiteX1-63" fmla="*/ 9911 w 10000"/>
                <a:gd name="connsiteY1-64" fmla="*/ 0 h 10000"/>
                <a:gd name="connsiteX2-65" fmla="*/ 10000 w 10000"/>
                <a:gd name="connsiteY2-66" fmla="*/ 10000 h 10000"/>
                <a:gd name="connsiteX3-67" fmla="*/ 0 w 10000"/>
                <a:gd name="connsiteY3-68" fmla="*/ 10000 h 10000"/>
                <a:gd name="connsiteX4-69" fmla="*/ 106 w 10000"/>
                <a:gd name="connsiteY4-70" fmla="*/ 758 h 10000"/>
                <a:gd name="connsiteX0-71" fmla="*/ 50 w 10000"/>
                <a:gd name="connsiteY0-72" fmla="*/ 854 h 10000"/>
                <a:gd name="connsiteX1-73" fmla="*/ 9911 w 10000"/>
                <a:gd name="connsiteY1-74" fmla="*/ 0 h 10000"/>
                <a:gd name="connsiteX2-75" fmla="*/ 10000 w 10000"/>
                <a:gd name="connsiteY2-76" fmla="*/ 10000 h 10000"/>
                <a:gd name="connsiteX3-77" fmla="*/ 0 w 10000"/>
                <a:gd name="connsiteY3-78" fmla="*/ 10000 h 10000"/>
                <a:gd name="connsiteX4-79" fmla="*/ 50 w 10000"/>
                <a:gd name="connsiteY4-80" fmla="*/ 854 h 100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0000" h="10000">
                  <a:moveTo>
                    <a:pt x="50" y="854"/>
                  </a:moveTo>
                  <a:lnTo>
                    <a:pt x="9911" y="0"/>
                  </a:lnTo>
                  <a:cubicBezTo>
                    <a:pt x="9941" y="3334"/>
                    <a:pt x="9970" y="6666"/>
                    <a:pt x="10000" y="10000"/>
                  </a:cubicBezTo>
                  <a:lnTo>
                    <a:pt x="0" y="10000"/>
                  </a:lnTo>
                  <a:cubicBezTo>
                    <a:pt x="35" y="6935"/>
                    <a:pt x="15" y="3919"/>
                    <a:pt x="50" y="854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55">
                <a:latin typeface="+mn-ea"/>
                <a:cs typeface="Arial" panose="020B0604020202020204" pitchFamily="34" charset="0"/>
              </a:endParaRPr>
            </a:p>
          </p:txBody>
        </p:sp>
        <p:grpSp>
          <p:nvGrpSpPr>
            <p:cNvPr id="61" name="组合 60"/>
            <p:cNvGrpSpPr/>
            <p:nvPr/>
          </p:nvGrpSpPr>
          <p:grpSpPr>
            <a:xfrm>
              <a:off x="722008" y="1303131"/>
              <a:ext cx="546594" cy="475865"/>
              <a:chOff x="708742" y="1296102"/>
              <a:chExt cx="454744" cy="283828"/>
            </a:xfrm>
          </p:grpSpPr>
          <p:sp>
            <p:nvSpPr>
              <p:cNvPr id="63" name="平行四边形 62"/>
              <p:cNvSpPr/>
              <p:nvPr/>
            </p:nvSpPr>
            <p:spPr>
              <a:xfrm>
                <a:off x="708742" y="1296103"/>
                <a:ext cx="351872" cy="283827"/>
              </a:xfrm>
              <a:prstGeom prst="parallelogram">
                <a:avLst>
                  <a:gd name="adj" fmla="val 80822"/>
                </a:avLst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985"/>
              </a:p>
            </p:txBody>
          </p:sp>
          <p:sp>
            <p:nvSpPr>
              <p:cNvPr id="64" name="平行四边形 63"/>
              <p:cNvSpPr/>
              <p:nvPr/>
            </p:nvSpPr>
            <p:spPr>
              <a:xfrm>
                <a:off x="811614" y="1296102"/>
                <a:ext cx="351872" cy="283827"/>
              </a:xfrm>
              <a:prstGeom prst="parallelogram">
                <a:avLst>
                  <a:gd name="adj" fmla="val 80822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985"/>
              </a:p>
            </p:txBody>
          </p:sp>
        </p:grpSp>
        <p:sp>
          <p:nvSpPr>
            <p:cNvPr id="62" name="Text Box 79"/>
            <p:cNvSpPr txBox="1">
              <a:spLocks noChangeArrowheads="1"/>
            </p:cNvSpPr>
            <p:nvPr/>
          </p:nvSpPr>
          <p:spPr bwMode="auto">
            <a:xfrm>
              <a:off x="1351236" y="1335871"/>
              <a:ext cx="2252992" cy="470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kumimoji="1" lang="zh-CN" altLang="en-US" sz="2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非持久性连接</a:t>
              </a: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3295330" y="2894955"/>
            <a:ext cx="5601340" cy="1200150"/>
            <a:chOff x="1630680" y="2533650"/>
            <a:chExt cx="5798820" cy="1200150"/>
          </a:xfrm>
        </p:grpSpPr>
        <p:sp>
          <p:nvSpPr>
            <p:cNvPr id="34" name="矩形: 圆角 33"/>
            <p:cNvSpPr/>
            <p:nvPr/>
          </p:nvSpPr>
          <p:spPr>
            <a:xfrm>
              <a:off x="1630680" y="2533650"/>
              <a:ext cx="5798820" cy="120015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FEF1D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1844040" y="2651462"/>
              <a:ext cx="551878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000" dirty="0">
                  <a:latin typeface="Times New Roman" panose="02020603050405020304" pitchFamily="18" charset="0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假设用户键入了一个 </a:t>
              </a:r>
              <a:r>
                <a:rPr lang="en-US" altLang="zh-CN" sz="3000" dirty="0">
                  <a:latin typeface="Times New Roman" panose="02020603050405020304" pitchFamily="18" charset="0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URL www. hust.edu.cn/cs/</a:t>
              </a:r>
              <a:r>
                <a:rPr lang="en-US" altLang="zh-CN" sz="3000" dirty="0" err="1">
                  <a:latin typeface="Times New Roman" panose="02020603050405020304" pitchFamily="18" charset="0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home.index</a:t>
              </a:r>
              <a:endParaRPr lang="en-US" altLang="zh-CN" sz="3000" dirty="0">
                <a:latin typeface="Times New Roman" panose="02020603050405020304" pitchFamily="18" charset="0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36" name="矩形: 圆角 35"/>
            <p:cNvSpPr/>
            <p:nvPr/>
          </p:nvSpPr>
          <p:spPr>
            <a:xfrm>
              <a:off x="1724819" y="2603030"/>
              <a:ext cx="5638006" cy="1064095"/>
            </a:xfrm>
            <a:prstGeom prst="roundRect">
              <a:avLst/>
            </a:prstGeom>
            <a:noFill/>
            <a:ln>
              <a:gradFill>
                <a:gsLst>
                  <a:gs pos="0">
                    <a:srgbClr val="00A3F8"/>
                  </a:gs>
                  <a:gs pos="100000">
                    <a:srgbClr val="8296EF"/>
                  </a:gs>
                </a:gsLst>
                <a:lin ang="5400000" scaled="1"/>
              </a:gra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7" name="文本框 36"/>
          <p:cNvSpPr txBox="1"/>
          <p:nvPr/>
        </p:nvSpPr>
        <p:spPr>
          <a:xfrm>
            <a:off x="2796605" y="4594276"/>
            <a:ext cx="658347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0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该网页包含文本并引用了</a:t>
            </a:r>
            <a:r>
              <a:rPr lang="en-US" altLang="zh-CN" sz="30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10 jpeg </a:t>
            </a:r>
            <a:r>
              <a:rPr lang="zh-CN" altLang="en-US" sz="30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图片</a:t>
            </a:r>
            <a:endParaRPr lang="en-US" altLang="zh-CN" sz="3000" dirty="0"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/>
          <p:cNvGrpSpPr/>
          <p:nvPr/>
        </p:nvGrpSpPr>
        <p:grpSpPr>
          <a:xfrm>
            <a:off x="430213" y="0"/>
            <a:ext cx="6251942" cy="1428589"/>
            <a:chOff x="551030" y="-368704"/>
            <a:chExt cx="6251942" cy="1428589"/>
          </a:xfrm>
        </p:grpSpPr>
        <p:grpSp>
          <p:nvGrpSpPr>
            <p:cNvPr id="29" name="组合 28"/>
            <p:cNvGrpSpPr/>
            <p:nvPr/>
          </p:nvGrpSpPr>
          <p:grpSpPr>
            <a:xfrm>
              <a:off x="1201632" y="303925"/>
              <a:ext cx="5601340" cy="687997"/>
              <a:chOff x="1839059" y="967769"/>
              <a:chExt cx="5601340" cy="687997"/>
            </a:xfrm>
          </p:grpSpPr>
          <p:sp>
            <p:nvSpPr>
              <p:cNvPr id="31" name="矩形: 圆角 30"/>
              <p:cNvSpPr/>
              <p:nvPr/>
            </p:nvSpPr>
            <p:spPr>
              <a:xfrm>
                <a:off x="1839059" y="967769"/>
                <a:ext cx="5601340" cy="675443"/>
              </a:xfrm>
              <a:prstGeom prst="roundRect">
                <a:avLst>
                  <a:gd name="adj" fmla="val 50000"/>
                </a:avLst>
              </a:prstGeom>
              <a:solidFill>
                <a:srgbClr val="009FF6"/>
              </a:solidFill>
              <a:ln>
                <a:solidFill>
                  <a:schemeClr val="bg1"/>
                </a:solidFill>
              </a:ln>
              <a:effectLst>
                <a:outerShdw blurRad="63500" sx="101000" sy="101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solidFill>
                    <a:srgbClr val="00A3F8"/>
                  </a:solidFill>
                </a:endParaRPr>
              </a:p>
            </p:txBody>
          </p:sp>
          <p:sp>
            <p:nvSpPr>
              <p:cNvPr id="32" name="文本框 31"/>
              <p:cNvSpPr txBox="1"/>
              <p:nvPr/>
            </p:nvSpPr>
            <p:spPr>
              <a:xfrm>
                <a:off x="2786092" y="1009435"/>
                <a:ext cx="446087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造字工房朗倩（非商用）细体" pitchFamily="50" charset="-122"/>
                    <a:cs typeface="Times New Roman" panose="02020603050405020304" pitchFamily="18" charset="0"/>
                  </a:rPr>
                  <a:t>HTTP1.0</a:t>
                </a:r>
                <a:r>
                  <a:rPr lang="zh-CN" altLang="en-US" sz="3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造字工房朗倩（非商用）细体" pitchFamily="50" charset="-122"/>
                    <a:cs typeface="Times New Roman" panose="02020603050405020304" pitchFamily="18" charset="0"/>
                  </a:rPr>
                  <a:t>的传输模式</a:t>
                </a:r>
              </a:p>
            </p:txBody>
          </p:sp>
        </p:grpSp>
        <p:pic>
          <p:nvPicPr>
            <p:cNvPr id="30" name="图片 29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111"/>
            <a:stretch>
              <a:fillRect/>
            </a:stretch>
          </p:blipFill>
          <p:spPr>
            <a:xfrm>
              <a:off x="551030" y="-368704"/>
              <a:ext cx="1607162" cy="1428589"/>
            </a:xfrm>
            <a:prstGeom prst="rect">
              <a:avLst/>
            </a:prstGeom>
          </p:spPr>
        </p:pic>
      </p:grpSp>
      <p:grpSp>
        <p:nvGrpSpPr>
          <p:cNvPr id="59" name="组合 58"/>
          <p:cNvGrpSpPr/>
          <p:nvPr/>
        </p:nvGrpSpPr>
        <p:grpSpPr>
          <a:xfrm>
            <a:off x="515938" y="1514315"/>
            <a:ext cx="3387851" cy="526732"/>
            <a:chOff x="722008" y="1303131"/>
            <a:chExt cx="3234820" cy="502940"/>
          </a:xfrm>
        </p:grpSpPr>
        <p:sp>
          <p:nvSpPr>
            <p:cNvPr id="60" name="流程图: 手动输入 6"/>
            <p:cNvSpPr/>
            <p:nvPr/>
          </p:nvSpPr>
          <p:spPr>
            <a:xfrm rot="5400000" flipV="1">
              <a:off x="2234783" y="60355"/>
              <a:ext cx="475861" cy="2968229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-1" fmla="*/ 0 w 10000"/>
                <a:gd name="connsiteY0-2" fmla="*/ 1050 h 10000"/>
                <a:gd name="connsiteX1-3" fmla="*/ 10000 w 10000"/>
                <a:gd name="connsiteY1-4" fmla="*/ 0 h 10000"/>
                <a:gd name="connsiteX2-5" fmla="*/ 10000 w 10000"/>
                <a:gd name="connsiteY2-6" fmla="*/ 10000 h 10000"/>
                <a:gd name="connsiteX3-7" fmla="*/ 0 w 10000"/>
                <a:gd name="connsiteY3-8" fmla="*/ 10000 h 10000"/>
                <a:gd name="connsiteX4-9" fmla="*/ 0 w 10000"/>
                <a:gd name="connsiteY4-10" fmla="*/ 1050 h 10000"/>
                <a:gd name="connsiteX0-11" fmla="*/ 0 w 10000"/>
                <a:gd name="connsiteY0-12" fmla="*/ 988 h 9938"/>
                <a:gd name="connsiteX1-13" fmla="*/ 9911 w 10000"/>
                <a:gd name="connsiteY1-14" fmla="*/ 0 h 9938"/>
                <a:gd name="connsiteX2-15" fmla="*/ 10000 w 10000"/>
                <a:gd name="connsiteY2-16" fmla="*/ 9938 h 9938"/>
                <a:gd name="connsiteX3-17" fmla="*/ 0 w 10000"/>
                <a:gd name="connsiteY3-18" fmla="*/ 9938 h 9938"/>
                <a:gd name="connsiteX4-19" fmla="*/ 0 w 10000"/>
                <a:gd name="connsiteY4-20" fmla="*/ 988 h 9938"/>
                <a:gd name="connsiteX0-21" fmla="*/ 0 w 10000"/>
                <a:gd name="connsiteY0-22" fmla="*/ 1853 h 10000"/>
                <a:gd name="connsiteX1-23" fmla="*/ 9911 w 10000"/>
                <a:gd name="connsiteY1-24" fmla="*/ 0 h 10000"/>
                <a:gd name="connsiteX2-25" fmla="*/ 10000 w 10000"/>
                <a:gd name="connsiteY2-26" fmla="*/ 10000 h 10000"/>
                <a:gd name="connsiteX3-27" fmla="*/ 0 w 10000"/>
                <a:gd name="connsiteY3-28" fmla="*/ 10000 h 10000"/>
                <a:gd name="connsiteX4-29" fmla="*/ 0 w 10000"/>
                <a:gd name="connsiteY4-30" fmla="*/ 1853 h 10000"/>
                <a:gd name="connsiteX0-31" fmla="*/ 0 w 10000"/>
                <a:gd name="connsiteY0-32" fmla="*/ 1796 h 10000"/>
                <a:gd name="connsiteX1-33" fmla="*/ 9911 w 10000"/>
                <a:gd name="connsiteY1-34" fmla="*/ 0 h 10000"/>
                <a:gd name="connsiteX2-35" fmla="*/ 10000 w 10000"/>
                <a:gd name="connsiteY2-36" fmla="*/ 10000 h 10000"/>
                <a:gd name="connsiteX3-37" fmla="*/ 0 w 10000"/>
                <a:gd name="connsiteY3-38" fmla="*/ 10000 h 10000"/>
                <a:gd name="connsiteX4-39" fmla="*/ 0 w 10000"/>
                <a:gd name="connsiteY4-40" fmla="*/ 1796 h 10000"/>
                <a:gd name="connsiteX0-41" fmla="*/ 106 w 10000"/>
                <a:gd name="connsiteY0-42" fmla="*/ 804 h 10000"/>
                <a:gd name="connsiteX1-43" fmla="*/ 9911 w 10000"/>
                <a:gd name="connsiteY1-44" fmla="*/ 0 h 10000"/>
                <a:gd name="connsiteX2-45" fmla="*/ 10000 w 10000"/>
                <a:gd name="connsiteY2-46" fmla="*/ 10000 h 10000"/>
                <a:gd name="connsiteX3-47" fmla="*/ 0 w 10000"/>
                <a:gd name="connsiteY3-48" fmla="*/ 10000 h 10000"/>
                <a:gd name="connsiteX4-49" fmla="*/ 106 w 10000"/>
                <a:gd name="connsiteY4-50" fmla="*/ 804 h 10000"/>
                <a:gd name="connsiteX0-51" fmla="*/ 106 w 10000"/>
                <a:gd name="connsiteY0-52" fmla="*/ 793 h 10000"/>
                <a:gd name="connsiteX1-53" fmla="*/ 9911 w 10000"/>
                <a:gd name="connsiteY1-54" fmla="*/ 0 h 10000"/>
                <a:gd name="connsiteX2-55" fmla="*/ 10000 w 10000"/>
                <a:gd name="connsiteY2-56" fmla="*/ 10000 h 10000"/>
                <a:gd name="connsiteX3-57" fmla="*/ 0 w 10000"/>
                <a:gd name="connsiteY3-58" fmla="*/ 10000 h 10000"/>
                <a:gd name="connsiteX4-59" fmla="*/ 106 w 10000"/>
                <a:gd name="connsiteY4-60" fmla="*/ 793 h 10000"/>
                <a:gd name="connsiteX0-61" fmla="*/ 106 w 10000"/>
                <a:gd name="connsiteY0-62" fmla="*/ 758 h 10000"/>
                <a:gd name="connsiteX1-63" fmla="*/ 9911 w 10000"/>
                <a:gd name="connsiteY1-64" fmla="*/ 0 h 10000"/>
                <a:gd name="connsiteX2-65" fmla="*/ 10000 w 10000"/>
                <a:gd name="connsiteY2-66" fmla="*/ 10000 h 10000"/>
                <a:gd name="connsiteX3-67" fmla="*/ 0 w 10000"/>
                <a:gd name="connsiteY3-68" fmla="*/ 10000 h 10000"/>
                <a:gd name="connsiteX4-69" fmla="*/ 106 w 10000"/>
                <a:gd name="connsiteY4-70" fmla="*/ 758 h 10000"/>
                <a:gd name="connsiteX0-71" fmla="*/ 50 w 10000"/>
                <a:gd name="connsiteY0-72" fmla="*/ 854 h 10000"/>
                <a:gd name="connsiteX1-73" fmla="*/ 9911 w 10000"/>
                <a:gd name="connsiteY1-74" fmla="*/ 0 h 10000"/>
                <a:gd name="connsiteX2-75" fmla="*/ 10000 w 10000"/>
                <a:gd name="connsiteY2-76" fmla="*/ 10000 h 10000"/>
                <a:gd name="connsiteX3-77" fmla="*/ 0 w 10000"/>
                <a:gd name="connsiteY3-78" fmla="*/ 10000 h 10000"/>
                <a:gd name="connsiteX4-79" fmla="*/ 50 w 10000"/>
                <a:gd name="connsiteY4-80" fmla="*/ 854 h 100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0000" h="10000">
                  <a:moveTo>
                    <a:pt x="50" y="854"/>
                  </a:moveTo>
                  <a:lnTo>
                    <a:pt x="9911" y="0"/>
                  </a:lnTo>
                  <a:cubicBezTo>
                    <a:pt x="9941" y="3334"/>
                    <a:pt x="9970" y="6666"/>
                    <a:pt x="10000" y="10000"/>
                  </a:cubicBezTo>
                  <a:lnTo>
                    <a:pt x="0" y="10000"/>
                  </a:lnTo>
                  <a:cubicBezTo>
                    <a:pt x="35" y="6935"/>
                    <a:pt x="15" y="3919"/>
                    <a:pt x="50" y="854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55">
                <a:latin typeface="+mn-ea"/>
                <a:cs typeface="Arial" panose="020B0604020202020204" pitchFamily="34" charset="0"/>
              </a:endParaRPr>
            </a:p>
          </p:txBody>
        </p:sp>
        <p:grpSp>
          <p:nvGrpSpPr>
            <p:cNvPr id="61" name="组合 60"/>
            <p:cNvGrpSpPr/>
            <p:nvPr/>
          </p:nvGrpSpPr>
          <p:grpSpPr>
            <a:xfrm>
              <a:off x="722008" y="1303131"/>
              <a:ext cx="546594" cy="475865"/>
              <a:chOff x="708742" y="1296102"/>
              <a:chExt cx="454744" cy="283828"/>
            </a:xfrm>
          </p:grpSpPr>
          <p:sp>
            <p:nvSpPr>
              <p:cNvPr id="63" name="平行四边形 62"/>
              <p:cNvSpPr/>
              <p:nvPr/>
            </p:nvSpPr>
            <p:spPr>
              <a:xfrm>
                <a:off x="708742" y="1296103"/>
                <a:ext cx="351872" cy="283827"/>
              </a:xfrm>
              <a:prstGeom prst="parallelogram">
                <a:avLst>
                  <a:gd name="adj" fmla="val 80822"/>
                </a:avLst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985"/>
              </a:p>
            </p:txBody>
          </p:sp>
          <p:sp>
            <p:nvSpPr>
              <p:cNvPr id="64" name="平行四边形 63"/>
              <p:cNvSpPr/>
              <p:nvPr/>
            </p:nvSpPr>
            <p:spPr>
              <a:xfrm>
                <a:off x="811614" y="1296102"/>
                <a:ext cx="351872" cy="283827"/>
              </a:xfrm>
              <a:prstGeom prst="parallelogram">
                <a:avLst>
                  <a:gd name="adj" fmla="val 80822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985"/>
              </a:p>
            </p:txBody>
          </p:sp>
        </p:grpSp>
        <p:sp>
          <p:nvSpPr>
            <p:cNvPr id="62" name="Text Box 79"/>
            <p:cNvSpPr txBox="1">
              <a:spLocks noChangeArrowheads="1"/>
            </p:cNvSpPr>
            <p:nvPr/>
          </p:nvSpPr>
          <p:spPr bwMode="auto">
            <a:xfrm>
              <a:off x="1351236" y="1335871"/>
              <a:ext cx="2252992" cy="470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kumimoji="1" lang="zh-CN" altLang="en-US" sz="2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非持久性连接</a:t>
              </a:r>
            </a:p>
          </p:txBody>
        </p:sp>
      </p:grpSp>
      <p:sp>
        <p:nvSpPr>
          <p:cNvPr id="18" name="Line 4"/>
          <p:cNvSpPr>
            <a:spLocks noChangeShapeType="1"/>
          </p:cNvSpPr>
          <p:nvPr/>
        </p:nvSpPr>
        <p:spPr bwMode="auto">
          <a:xfrm flipH="1">
            <a:off x="695325" y="2168125"/>
            <a:ext cx="0" cy="3861199"/>
          </a:xfrm>
          <a:prstGeom prst="line">
            <a:avLst/>
          </a:prstGeom>
          <a:noFill/>
          <a:ln w="57150">
            <a:solidFill>
              <a:schemeClr val="accent2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19" name="Rectangle 7"/>
          <p:cNvSpPr>
            <a:spLocks noChangeArrowheads="1"/>
          </p:cNvSpPr>
          <p:nvPr/>
        </p:nvSpPr>
        <p:spPr bwMode="auto">
          <a:xfrm>
            <a:off x="695324" y="2171693"/>
            <a:ext cx="4938556" cy="142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009FF6"/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1a. </a:t>
            </a:r>
            <a:r>
              <a:rPr lang="en-US" altLang="zh-CN" sz="20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http </a:t>
            </a:r>
            <a:r>
              <a:rPr lang="zh-CN" altLang="en-US" sz="20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客户端启动 </a:t>
            </a:r>
            <a:r>
              <a:rPr lang="en-US" altLang="zh-CN" sz="20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TCP </a:t>
            </a:r>
            <a:r>
              <a:rPr lang="zh-CN" altLang="en-US" sz="20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连接到</a:t>
            </a:r>
            <a:r>
              <a:rPr lang="en-US" altLang="zh-CN" sz="20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www.hust.edu.cn</a:t>
            </a:r>
            <a:r>
              <a:rPr lang="zh-CN" altLang="en-US" sz="20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上的</a:t>
            </a:r>
            <a:r>
              <a:rPr lang="en-US" altLang="zh-CN" sz="20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http </a:t>
            </a:r>
            <a:r>
              <a:rPr lang="zh-CN" altLang="en-US" sz="20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服务器 （进程）。</a:t>
            </a:r>
            <a:r>
              <a:rPr lang="en-US" altLang="zh-CN" sz="20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 Port 80 </a:t>
            </a:r>
            <a:r>
              <a:rPr lang="zh-CN" altLang="en-US" sz="20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是 </a:t>
            </a:r>
            <a:r>
              <a:rPr lang="en-US" altLang="zh-CN" sz="20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http </a:t>
            </a:r>
            <a:r>
              <a:rPr lang="zh-CN" altLang="en-US" sz="20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服务器的默认端口。</a:t>
            </a:r>
            <a:endParaRPr lang="en-US" altLang="zh-CN" sz="2000" dirty="0"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20" name="Rectangle 8"/>
          <p:cNvSpPr>
            <a:spLocks noChangeArrowheads="1"/>
          </p:cNvSpPr>
          <p:nvPr/>
        </p:nvSpPr>
        <p:spPr bwMode="auto">
          <a:xfrm>
            <a:off x="742949" y="3905243"/>
            <a:ext cx="4890933" cy="107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indent="-252095" eaLnBrk="1" hangingPunct="1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009FF6"/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2. </a:t>
            </a:r>
            <a:r>
              <a:rPr lang="en-US" altLang="zh-CN" sz="20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http</a:t>
            </a:r>
            <a:r>
              <a:rPr lang="zh-CN" altLang="en-US" sz="20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客户端发送 </a:t>
            </a:r>
            <a:r>
              <a:rPr lang="en-US" altLang="zh-CN" sz="20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http </a:t>
            </a:r>
            <a:r>
              <a:rPr lang="zh-CN" altLang="en-US" sz="2000" dirty="0">
                <a:solidFill>
                  <a:srgbClr val="009FF6"/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请求报文</a:t>
            </a:r>
            <a:r>
              <a:rPr lang="zh-CN" altLang="en-US" sz="2000" dirty="0">
                <a:solidFill>
                  <a:schemeClr val="accent2"/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（</a:t>
            </a:r>
            <a:r>
              <a:rPr lang="zh-CN" altLang="en-US" sz="20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包括</a:t>
            </a:r>
            <a:r>
              <a:rPr lang="en-US" altLang="zh-CN" sz="20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URL</a:t>
            </a:r>
            <a:r>
              <a:rPr lang="zh-CN" altLang="en-US" sz="2000" dirty="0">
                <a:solidFill>
                  <a:schemeClr val="accent2"/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）</a:t>
            </a:r>
            <a:r>
              <a:rPr lang="en-US" altLang="zh-CN" sz="20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sz="20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进入 </a:t>
            </a:r>
            <a:r>
              <a:rPr lang="en-US" altLang="zh-CN" sz="20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TCP </a:t>
            </a:r>
            <a:r>
              <a:rPr lang="zh-CN" altLang="en-US" sz="20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连接插口（</a:t>
            </a:r>
            <a:r>
              <a:rPr lang="en-US" altLang="zh-CN" sz="20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socket</a:t>
            </a:r>
            <a:r>
              <a:rPr lang="zh-CN" altLang="en-US" sz="20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）。</a:t>
            </a:r>
          </a:p>
        </p:txBody>
      </p:sp>
      <p:sp>
        <p:nvSpPr>
          <p:cNvPr id="21" name="Rectangle 9"/>
          <p:cNvSpPr>
            <a:spLocks noChangeArrowheads="1"/>
          </p:cNvSpPr>
          <p:nvPr/>
        </p:nvSpPr>
        <p:spPr bwMode="auto">
          <a:xfrm>
            <a:off x="7820405" y="2720034"/>
            <a:ext cx="4206350" cy="10689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009FF6"/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1b. </a:t>
            </a:r>
            <a:r>
              <a:rPr lang="zh-CN" altLang="en-US" sz="20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在</a:t>
            </a:r>
            <a:r>
              <a:rPr lang="en-US" altLang="zh-CN" sz="20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www.hust.edu.cn </a:t>
            </a:r>
            <a:r>
              <a:rPr lang="zh-CN" altLang="en-US" sz="20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上的</a:t>
            </a:r>
            <a:r>
              <a:rPr lang="en-US" altLang="zh-CN" sz="20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http </a:t>
            </a:r>
            <a:r>
              <a:rPr lang="zh-CN" altLang="en-US" sz="20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服务器在 </a:t>
            </a:r>
            <a:r>
              <a:rPr lang="en-US" altLang="zh-CN" sz="20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port 80 </a:t>
            </a:r>
            <a:r>
              <a:rPr lang="zh-CN" altLang="en-US" sz="20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等待 </a:t>
            </a:r>
            <a:r>
              <a:rPr lang="en-US" altLang="zh-CN" sz="20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TCP </a:t>
            </a:r>
            <a:r>
              <a:rPr lang="zh-CN" altLang="en-US" sz="20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的连接请求。“接受” 连接并通知客户端。</a:t>
            </a:r>
          </a:p>
        </p:txBody>
      </p:sp>
      <p:sp>
        <p:nvSpPr>
          <p:cNvPr id="22" name="Rectangle 10"/>
          <p:cNvSpPr>
            <a:spLocks noChangeArrowheads="1"/>
          </p:cNvSpPr>
          <p:nvPr/>
        </p:nvSpPr>
        <p:spPr bwMode="auto">
          <a:xfrm>
            <a:off x="7820402" y="4305346"/>
            <a:ext cx="4340188" cy="16860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indent="-252095" eaLnBrk="1" hangingPunct="1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009FF6"/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3. </a:t>
            </a:r>
            <a:r>
              <a:rPr lang="en-US" altLang="zh-CN" sz="20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http </a:t>
            </a:r>
            <a:r>
              <a:rPr lang="zh-CN" altLang="en-US" sz="20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服务器接收到请求报文，形成 </a:t>
            </a:r>
            <a:r>
              <a:rPr lang="zh-CN" altLang="en-US" sz="2000" dirty="0">
                <a:solidFill>
                  <a:srgbClr val="009FF6"/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响应报文</a:t>
            </a:r>
            <a:r>
              <a:rPr lang="zh-CN" altLang="en-US" sz="2000" dirty="0">
                <a:solidFill>
                  <a:schemeClr val="accent2"/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（ </a:t>
            </a:r>
            <a:r>
              <a:rPr lang="zh-CN" altLang="en-US" sz="20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包含了所请求的对象 ，</a:t>
            </a:r>
            <a:r>
              <a:rPr lang="en-US" altLang="zh-CN" sz="20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cs/</a:t>
            </a:r>
            <a:r>
              <a:rPr lang="en-US" altLang="zh-CN" sz="2000" dirty="0" err="1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home.index</a:t>
            </a:r>
            <a:r>
              <a:rPr lang="zh-CN" altLang="en-US" sz="2000" dirty="0">
                <a:solidFill>
                  <a:schemeClr val="accent2"/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）</a:t>
            </a:r>
            <a:r>
              <a:rPr lang="zh-CN" altLang="en-US" sz="20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，</a:t>
            </a:r>
            <a:r>
              <a:rPr lang="en-US" altLang="zh-CN" sz="20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sz="20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将报文送入插口（</a:t>
            </a:r>
            <a:r>
              <a:rPr lang="en-US" altLang="zh-CN" sz="20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socket</a:t>
            </a:r>
            <a:r>
              <a:rPr lang="zh-CN" altLang="en-US" sz="20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）。</a:t>
            </a:r>
          </a:p>
        </p:txBody>
      </p:sp>
      <p:sp>
        <p:nvSpPr>
          <p:cNvPr id="23" name="Line 11"/>
          <p:cNvSpPr>
            <a:spLocks noChangeShapeType="1"/>
          </p:cNvSpPr>
          <p:nvPr/>
        </p:nvSpPr>
        <p:spPr bwMode="auto">
          <a:xfrm>
            <a:off x="5438541" y="2720035"/>
            <a:ext cx="2381864" cy="388926"/>
          </a:xfrm>
          <a:prstGeom prst="line">
            <a:avLst/>
          </a:prstGeom>
          <a:noFill/>
          <a:ln w="38100">
            <a:solidFill>
              <a:srgbClr val="009FF6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dirty="0"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24" name="Line 12"/>
          <p:cNvSpPr>
            <a:spLocks noChangeShapeType="1"/>
          </p:cNvSpPr>
          <p:nvPr/>
        </p:nvSpPr>
        <p:spPr bwMode="auto">
          <a:xfrm>
            <a:off x="5386111" y="4365523"/>
            <a:ext cx="2434291" cy="700284"/>
          </a:xfrm>
          <a:prstGeom prst="line">
            <a:avLst/>
          </a:prstGeom>
          <a:noFill/>
          <a:ln w="38100">
            <a:solidFill>
              <a:srgbClr val="009FF6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dirty="0"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26" name="Text Box 14"/>
          <p:cNvSpPr txBox="1">
            <a:spLocks noChangeArrowheads="1"/>
          </p:cNvSpPr>
          <p:nvPr/>
        </p:nvSpPr>
        <p:spPr bwMode="auto">
          <a:xfrm>
            <a:off x="738469" y="5413742"/>
            <a:ext cx="72968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2400">
                <a:solidFill>
                  <a:schemeClr val="accent2"/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time</a:t>
            </a:r>
          </a:p>
        </p:txBody>
      </p:sp>
      <p:sp>
        <p:nvSpPr>
          <p:cNvPr id="27" name="Line 15"/>
          <p:cNvSpPr>
            <a:spLocks noChangeShapeType="1"/>
          </p:cNvSpPr>
          <p:nvPr/>
        </p:nvSpPr>
        <p:spPr bwMode="auto">
          <a:xfrm flipH="1">
            <a:off x="5304792" y="3238407"/>
            <a:ext cx="2381865" cy="1068909"/>
          </a:xfrm>
          <a:prstGeom prst="line">
            <a:avLst/>
          </a:prstGeom>
          <a:noFill/>
          <a:ln w="38100">
            <a:solidFill>
              <a:srgbClr val="009FF6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38" name="Rectangle 10"/>
          <p:cNvSpPr>
            <a:spLocks noChangeArrowheads="1"/>
          </p:cNvSpPr>
          <p:nvPr/>
        </p:nvSpPr>
        <p:spPr bwMode="auto">
          <a:xfrm>
            <a:off x="7820402" y="5793734"/>
            <a:ext cx="3583210" cy="461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indent="-252095">
              <a:spcBef>
                <a:spcPct val="20000"/>
              </a:spcBef>
              <a:buClr>
                <a:schemeClr val="accent1"/>
              </a:buClr>
              <a:buSzPct val="65000"/>
            </a:pPr>
            <a:r>
              <a:rPr lang="en-US" altLang="zh-CN" sz="2000" dirty="0">
                <a:solidFill>
                  <a:srgbClr val="009FF6"/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4. </a:t>
            </a:r>
            <a:r>
              <a:rPr lang="en-US" altLang="zh-CN" sz="20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http </a:t>
            </a:r>
            <a:r>
              <a:rPr lang="zh-CN" altLang="en-US" sz="20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服务器关闭 </a:t>
            </a:r>
            <a:r>
              <a:rPr lang="en-US" altLang="zh-CN" sz="20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TCP </a:t>
            </a:r>
            <a:r>
              <a:rPr lang="zh-CN" altLang="en-US" sz="20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连接。</a:t>
            </a:r>
            <a:endParaRPr lang="en-US" altLang="zh-CN" sz="2000" dirty="0"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4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2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1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1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1" grpId="0"/>
      <p:bldP spid="22" grpId="0"/>
      <p:bldP spid="23" grpId="0" animBg="1"/>
      <p:bldP spid="24" grpId="0" animBg="1"/>
      <p:bldP spid="26" grpId="0"/>
      <p:bldP spid="27" grpId="0" animBg="1"/>
      <p:bldP spid="38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/>
          <p:cNvGrpSpPr/>
          <p:nvPr/>
        </p:nvGrpSpPr>
        <p:grpSpPr>
          <a:xfrm>
            <a:off x="430213" y="0"/>
            <a:ext cx="6251942" cy="1428589"/>
            <a:chOff x="551030" y="-368704"/>
            <a:chExt cx="6251942" cy="1428589"/>
          </a:xfrm>
        </p:grpSpPr>
        <p:grpSp>
          <p:nvGrpSpPr>
            <p:cNvPr id="29" name="组合 28"/>
            <p:cNvGrpSpPr/>
            <p:nvPr/>
          </p:nvGrpSpPr>
          <p:grpSpPr>
            <a:xfrm>
              <a:off x="1201632" y="303925"/>
              <a:ext cx="5601340" cy="687997"/>
              <a:chOff x="1839059" y="967769"/>
              <a:chExt cx="5601340" cy="687997"/>
            </a:xfrm>
          </p:grpSpPr>
          <p:sp>
            <p:nvSpPr>
              <p:cNvPr id="31" name="矩形: 圆角 30"/>
              <p:cNvSpPr/>
              <p:nvPr/>
            </p:nvSpPr>
            <p:spPr>
              <a:xfrm>
                <a:off x="1839059" y="967769"/>
                <a:ext cx="5601340" cy="675443"/>
              </a:xfrm>
              <a:prstGeom prst="roundRect">
                <a:avLst>
                  <a:gd name="adj" fmla="val 50000"/>
                </a:avLst>
              </a:prstGeom>
              <a:solidFill>
                <a:srgbClr val="009FF6"/>
              </a:solidFill>
              <a:ln>
                <a:solidFill>
                  <a:schemeClr val="bg1"/>
                </a:solidFill>
              </a:ln>
              <a:effectLst>
                <a:outerShdw blurRad="63500" sx="101000" sy="101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solidFill>
                    <a:srgbClr val="00A3F8"/>
                  </a:solidFill>
                </a:endParaRPr>
              </a:p>
            </p:txBody>
          </p:sp>
          <p:sp>
            <p:nvSpPr>
              <p:cNvPr id="32" name="文本框 31"/>
              <p:cNvSpPr txBox="1"/>
              <p:nvPr/>
            </p:nvSpPr>
            <p:spPr>
              <a:xfrm>
                <a:off x="2786092" y="1009435"/>
                <a:ext cx="446087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造字工房朗倩（非商用）细体" pitchFamily="50" charset="-122"/>
                    <a:cs typeface="Times New Roman" panose="02020603050405020304" pitchFamily="18" charset="0"/>
                  </a:rPr>
                  <a:t>HTTP1.0</a:t>
                </a:r>
                <a:r>
                  <a:rPr lang="zh-CN" altLang="en-US" sz="3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造字工房朗倩（非商用）细体" pitchFamily="50" charset="-122"/>
                    <a:cs typeface="Times New Roman" panose="02020603050405020304" pitchFamily="18" charset="0"/>
                  </a:rPr>
                  <a:t>的传输模式</a:t>
                </a:r>
              </a:p>
            </p:txBody>
          </p:sp>
        </p:grpSp>
        <p:pic>
          <p:nvPicPr>
            <p:cNvPr id="30" name="图片 29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111"/>
            <a:stretch>
              <a:fillRect/>
            </a:stretch>
          </p:blipFill>
          <p:spPr>
            <a:xfrm>
              <a:off x="551030" y="-368704"/>
              <a:ext cx="1607162" cy="1428589"/>
            </a:xfrm>
            <a:prstGeom prst="rect">
              <a:avLst/>
            </a:prstGeom>
          </p:spPr>
        </p:pic>
      </p:grpSp>
      <p:grpSp>
        <p:nvGrpSpPr>
          <p:cNvPr id="59" name="组合 58"/>
          <p:cNvGrpSpPr/>
          <p:nvPr/>
        </p:nvGrpSpPr>
        <p:grpSpPr>
          <a:xfrm>
            <a:off x="515938" y="1514315"/>
            <a:ext cx="3387851" cy="526732"/>
            <a:chOff x="722008" y="1303131"/>
            <a:chExt cx="3234820" cy="502940"/>
          </a:xfrm>
        </p:grpSpPr>
        <p:sp>
          <p:nvSpPr>
            <p:cNvPr id="60" name="流程图: 手动输入 6"/>
            <p:cNvSpPr/>
            <p:nvPr/>
          </p:nvSpPr>
          <p:spPr>
            <a:xfrm rot="5400000" flipV="1">
              <a:off x="2234783" y="60355"/>
              <a:ext cx="475861" cy="2968229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-1" fmla="*/ 0 w 10000"/>
                <a:gd name="connsiteY0-2" fmla="*/ 1050 h 10000"/>
                <a:gd name="connsiteX1-3" fmla="*/ 10000 w 10000"/>
                <a:gd name="connsiteY1-4" fmla="*/ 0 h 10000"/>
                <a:gd name="connsiteX2-5" fmla="*/ 10000 w 10000"/>
                <a:gd name="connsiteY2-6" fmla="*/ 10000 h 10000"/>
                <a:gd name="connsiteX3-7" fmla="*/ 0 w 10000"/>
                <a:gd name="connsiteY3-8" fmla="*/ 10000 h 10000"/>
                <a:gd name="connsiteX4-9" fmla="*/ 0 w 10000"/>
                <a:gd name="connsiteY4-10" fmla="*/ 1050 h 10000"/>
                <a:gd name="connsiteX0-11" fmla="*/ 0 w 10000"/>
                <a:gd name="connsiteY0-12" fmla="*/ 988 h 9938"/>
                <a:gd name="connsiteX1-13" fmla="*/ 9911 w 10000"/>
                <a:gd name="connsiteY1-14" fmla="*/ 0 h 9938"/>
                <a:gd name="connsiteX2-15" fmla="*/ 10000 w 10000"/>
                <a:gd name="connsiteY2-16" fmla="*/ 9938 h 9938"/>
                <a:gd name="connsiteX3-17" fmla="*/ 0 w 10000"/>
                <a:gd name="connsiteY3-18" fmla="*/ 9938 h 9938"/>
                <a:gd name="connsiteX4-19" fmla="*/ 0 w 10000"/>
                <a:gd name="connsiteY4-20" fmla="*/ 988 h 9938"/>
                <a:gd name="connsiteX0-21" fmla="*/ 0 w 10000"/>
                <a:gd name="connsiteY0-22" fmla="*/ 1853 h 10000"/>
                <a:gd name="connsiteX1-23" fmla="*/ 9911 w 10000"/>
                <a:gd name="connsiteY1-24" fmla="*/ 0 h 10000"/>
                <a:gd name="connsiteX2-25" fmla="*/ 10000 w 10000"/>
                <a:gd name="connsiteY2-26" fmla="*/ 10000 h 10000"/>
                <a:gd name="connsiteX3-27" fmla="*/ 0 w 10000"/>
                <a:gd name="connsiteY3-28" fmla="*/ 10000 h 10000"/>
                <a:gd name="connsiteX4-29" fmla="*/ 0 w 10000"/>
                <a:gd name="connsiteY4-30" fmla="*/ 1853 h 10000"/>
                <a:gd name="connsiteX0-31" fmla="*/ 0 w 10000"/>
                <a:gd name="connsiteY0-32" fmla="*/ 1796 h 10000"/>
                <a:gd name="connsiteX1-33" fmla="*/ 9911 w 10000"/>
                <a:gd name="connsiteY1-34" fmla="*/ 0 h 10000"/>
                <a:gd name="connsiteX2-35" fmla="*/ 10000 w 10000"/>
                <a:gd name="connsiteY2-36" fmla="*/ 10000 h 10000"/>
                <a:gd name="connsiteX3-37" fmla="*/ 0 w 10000"/>
                <a:gd name="connsiteY3-38" fmla="*/ 10000 h 10000"/>
                <a:gd name="connsiteX4-39" fmla="*/ 0 w 10000"/>
                <a:gd name="connsiteY4-40" fmla="*/ 1796 h 10000"/>
                <a:gd name="connsiteX0-41" fmla="*/ 106 w 10000"/>
                <a:gd name="connsiteY0-42" fmla="*/ 804 h 10000"/>
                <a:gd name="connsiteX1-43" fmla="*/ 9911 w 10000"/>
                <a:gd name="connsiteY1-44" fmla="*/ 0 h 10000"/>
                <a:gd name="connsiteX2-45" fmla="*/ 10000 w 10000"/>
                <a:gd name="connsiteY2-46" fmla="*/ 10000 h 10000"/>
                <a:gd name="connsiteX3-47" fmla="*/ 0 w 10000"/>
                <a:gd name="connsiteY3-48" fmla="*/ 10000 h 10000"/>
                <a:gd name="connsiteX4-49" fmla="*/ 106 w 10000"/>
                <a:gd name="connsiteY4-50" fmla="*/ 804 h 10000"/>
                <a:gd name="connsiteX0-51" fmla="*/ 106 w 10000"/>
                <a:gd name="connsiteY0-52" fmla="*/ 793 h 10000"/>
                <a:gd name="connsiteX1-53" fmla="*/ 9911 w 10000"/>
                <a:gd name="connsiteY1-54" fmla="*/ 0 h 10000"/>
                <a:gd name="connsiteX2-55" fmla="*/ 10000 w 10000"/>
                <a:gd name="connsiteY2-56" fmla="*/ 10000 h 10000"/>
                <a:gd name="connsiteX3-57" fmla="*/ 0 w 10000"/>
                <a:gd name="connsiteY3-58" fmla="*/ 10000 h 10000"/>
                <a:gd name="connsiteX4-59" fmla="*/ 106 w 10000"/>
                <a:gd name="connsiteY4-60" fmla="*/ 793 h 10000"/>
                <a:gd name="connsiteX0-61" fmla="*/ 106 w 10000"/>
                <a:gd name="connsiteY0-62" fmla="*/ 758 h 10000"/>
                <a:gd name="connsiteX1-63" fmla="*/ 9911 w 10000"/>
                <a:gd name="connsiteY1-64" fmla="*/ 0 h 10000"/>
                <a:gd name="connsiteX2-65" fmla="*/ 10000 w 10000"/>
                <a:gd name="connsiteY2-66" fmla="*/ 10000 h 10000"/>
                <a:gd name="connsiteX3-67" fmla="*/ 0 w 10000"/>
                <a:gd name="connsiteY3-68" fmla="*/ 10000 h 10000"/>
                <a:gd name="connsiteX4-69" fmla="*/ 106 w 10000"/>
                <a:gd name="connsiteY4-70" fmla="*/ 758 h 10000"/>
                <a:gd name="connsiteX0-71" fmla="*/ 50 w 10000"/>
                <a:gd name="connsiteY0-72" fmla="*/ 854 h 10000"/>
                <a:gd name="connsiteX1-73" fmla="*/ 9911 w 10000"/>
                <a:gd name="connsiteY1-74" fmla="*/ 0 h 10000"/>
                <a:gd name="connsiteX2-75" fmla="*/ 10000 w 10000"/>
                <a:gd name="connsiteY2-76" fmla="*/ 10000 h 10000"/>
                <a:gd name="connsiteX3-77" fmla="*/ 0 w 10000"/>
                <a:gd name="connsiteY3-78" fmla="*/ 10000 h 10000"/>
                <a:gd name="connsiteX4-79" fmla="*/ 50 w 10000"/>
                <a:gd name="connsiteY4-80" fmla="*/ 854 h 100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0000" h="10000">
                  <a:moveTo>
                    <a:pt x="50" y="854"/>
                  </a:moveTo>
                  <a:lnTo>
                    <a:pt x="9911" y="0"/>
                  </a:lnTo>
                  <a:cubicBezTo>
                    <a:pt x="9941" y="3334"/>
                    <a:pt x="9970" y="6666"/>
                    <a:pt x="10000" y="10000"/>
                  </a:cubicBezTo>
                  <a:lnTo>
                    <a:pt x="0" y="10000"/>
                  </a:lnTo>
                  <a:cubicBezTo>
                    <a:pt x="35" y="6935"/>
                    <a:pt x="15" y="3919"/>
                    <a:pt x="50" y="854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55">
                <a:latin typeface="+mn-ea"/>
                <a:cs typeface="Arial" panose="020B0604020202020204" pitchFamily="34" charset="0"/>
              </a:endParaRPr>
            </a:p>
          </p:txBody>
        </p:sp>
        <p:grpSp>
          <p:nvGrpSpPr>
            <p:cNvPr id="61" name="组合 60"/>
            <p:cNvGrpSpPr/>
            <p:nvPr/>
          </p:nvGrpSpPr>
          <p:grpSpPr>
            <a:xfrm>
              <a:off x="722008" y="1303131"/>
              <a:ext cx="546594" cy="475865"/>
              <a:chOff x="708742" y="1296102"/>
              <a:chExt cx="454744" cy="283828"/>
            </a:xfrm>
          </p:grpSpPr>
          <p:sp>
            <p:nvSpPr>
              <p:cNvPr id="63" name="平行四边形 62"/>
              <p:cNvSpPr/>
              <p:nvPr/>
            </p:nvSpPr>
            <p:spPr>
              <a:xfrm>
                <a:off x="708742" y="1296103"/>
                <a:ext cx="351872" cy="283827"/>
              </a:xfrm>
              <a:prstGeom prst="parallelogram">
                <a:avLst>
                  <a:gd name="adj" fmla="val 80822"/>
                </a:avLst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985"/>
              </a:p>
            </p:txBody>
          </p:sp>
          <p:sp>
            <p:nvSpPr>
              <p:cNvPr id="64" name="平行四边形 63"/>
              <p:cNvSpPr/>
              <p:nvPr/>
            </p:nvSpPr>
            <p:spPr>
              <a:xfrm>
                <a:off x="811614" y="1296102"/>
                <a:ext cx="351872" cy="283827"/>
              </a:xfrm>
              <a:prstGeom prst="parallelogram">
                <a:avLst>
                  <a:gd name="adj" fmla="val 80822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985"/>
              </a:p>
            </p:txBody>
          </p:sp>
        </p:grpSp>
        <p:sp>
          <p:nvSpPr>
            <p:cNvPr id="62" name="Text Box 79"/>
            <p:cNvSpPr txBox="1">
              <a:spLocks noChangeArrowheads="1"/>
            </p:cNvSpPr>
            <p:nvPr/>
          </p:nvSpPr>
          <p:spPr bwMode="auto">
            <a:xfrm>
              <a:off x="1351236" y="1335871"/>
              <a:ext cx="2252992" cy="470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kumimoji="1" lang="zh-CN" altLang="en-US" sz="2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非持久性连接</a:t>
              </a:r>
            </a:p>
          </p:txBody>
        </p:sp>
      </p:grpSp>
      <p:sp>
        <p:nvSpPr>
          <p:cNvPr id="18" name="Line 4"/>
          <p:cNvSpPr>
            <a:spLocks noChangeShapeType="1"/>
          </p:cNvSpPr>
          <p:nvPr/>
        </p:nvSpPr>
        <p:spPr bwMode="auto">
          <a:xfrm flipH="1">
            <a:off x="695325" y="2168125"/>
            <a:ext cx="0" cy="3861199"/>
          </a:xfrm>
          <a:prstGeom prst="line">
            <a:avLst/>
          </a:prstGeom>
          <a:noFill/>
          <a:ln w="57150">
            <a:solidFill>
              <a:schemeClr val="accent2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26" name="Text Box 14"/>
          <p:cNvSpPr txBox="1">
            <a:spLocks noChangeArrowheads="1"/>
          </p:cNvSpPr>
          <p:nvPr/>
        </p:nvSpPr>
        <p:spPr bwMode="auto">
          <a:xfrm>
            <a:off x="738469" y="5413742"/>
            <a:ext cx="72968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2400" dirty="0">
                <a:solidFill>
                  <a:schemeClr val="accent2"/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time</a:t>
            </a:r>
          </a:p>
        </p:txBody>
      </p:sp>
      <p:sp>
        <p:nvSpPr>
          <p:cNvPr id="38" name="Rectangle 10"/>
          <p:cNvSpPr>
            <a:spLocks noChangeArrowheads="1"/>
          </p:cNvSpPr>
          <p:nvPr/>
        </p:nvSpPr>
        <p:spPr bwMode="auto">
          <a:xfrm>
            <a:off x="8170401" y="2239713"/>
            <a:ext cx="3583210" cy="461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indent="-252095">
              <a:spcBef>
                <a:spcPct val="20000"/>
              </a:spcBef>
              <a:buClr>
                <a:schemeClr val="accent1"/>
              </a:buClr>
              <a:buSzPct val="65000"/>
            </a:pPr>
            <a:r>
              <a:rPr lang="en-US" altLang="zh-CN" sz="2000" dirty="0">
                <a:solidFill>
                  <a:srgbClr val="009FF6"/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4. </a:t>
            </a:r>
            <a:r>
              <a:rPr lang="en-US" altLang="zh-CN" sz="20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http </a:t>
            </a:r>
            <a:r>
              <a:rPr lang="zh-CN" altLang="en-US" sz="20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服务器关闭 </a:t>
            </a:r>
            <a:r>
              <a:rPr lang="en-US" altLang="zh-CN" sz="20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TCP </a:t>
            </a:r>
            <a:r>
              <a:rPr lang="zh-CN" altLang="en-US" sz="20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连接。</a:t>
            </a:r>
            <a:endParaRPr lang="en-US" altLang="zh-CN" sz="2000" dirty="0"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25" name="Line 15"/>
          <p:cNvSpPr>
            <a:spLocks noChangeShapeType="1"/>
          </p:cNvSpPr>
          <p:nvPr/>
        </p:nvSpPr>
        <p:spPr bwMode="auto">
          <a:xfrm flipH="1">
            <a:off x="6488722" y="2630587"/>
            <a:ext cx="1728873" cy="798413"/>
          </a:xfrm>
          <a:prstGeom prst="line">
            <a:avLst/>
          </a:prstGeom>
          <a:noFill/>
          <a:ln w="38100">
            <a:solidFill>
              <a:srgbClr val="009FF6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33" name="Rectangle 8"/>
          <p:cNvSpPr>
            <a:spLocks noChangeArrowheads="1"/>
          </p:cNvSpPr>
          <p:nvPr/>
        </p:nvSpPr>
        <p:spPr bwMode="auto">
          <a:xfrm>
            <a:off x="780884" y="3184948"/>
            <a:ext cx="5823032" cy="13405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indent="-252095">
              <a:spcBef>
                <a:spcPct val="20000"/>
              </a:spcBef>
              <a:buClr>
                <a:schemeClr val="accent1"/>
              </a:buClr>
              <a:buSzPct val="65000"/>
            </a:pPr>
            <a:r>
              <a:rPr lang="en-US" altLang="zh-CN" sz="2000" dirty="0">
                <a:solidFill>
                  <a:srgbClr val="009FF6"/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5. </a:t>
            </a:r>
            <a:r>
              <a:rPr lang="en-US" altLang="zh-CN" sz="20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http </a:t>
            </a:r>
            <a:r>
              <a:rPr lang="zh-CN" altLang="en-US" sz="20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客户端接收到了包含</a:t>
            </a:r>
            <a:r>
              <a:rPr lang="en-US" altLang="zh-CN" sz="20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html</a:t>
            </a:r>
            <a:r>
              <a:rPr lang="zh-CN" altLang="en-US" sz="20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文件的响应报文。分析 </a:t>
            </a:r>
            <a:r>
              <a:rPr lang="en-US" altLang="zh-CN" sz="20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html </a:t>
            </a:r>
            <a:r>
              <a:rPr lang="zh-CN" altLang="en-US" sz="20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文件</a:t>
            </a:r>
            <a:r>
              <a:rPr lang="en-US" altLang="zh-CN" sz="20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, </a:t>
            </a:r>
            <a:r>
              <a:rPr lang="zh-CN" altLang="en-US" sz="20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发现 </a:t>
            </a:r>
            <a:r>
              <a:rPr lang="en-US" altLang="zh-CN" sz="20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10 </a:t>
            </a:r>
            <a:r>
              <a:rPr lang="zh-CN" altLang="en-US" sz="20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个引用的 </a:t>
            </a:r>
            <a:r>
              <a:rPr lang="en-US" altLang="zh-CN" sz="20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jpeg  </a:t>
            </a:r>
            <a:r>
              <a:rPr lang="zh-CN" altLang="en-US" sz="20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对象。</a:t>
            </a:r>
          </a:p>
        </p:txBody>
      </p:sp>
      <p:sp>
        <p:nvSpPr>
          <p:cNvPr id="34" name="Rectangle 8"/>
          <p:cNvSpPr>
            <a:spLocks noChangeArrowheads="1"/>
          </p:cNvSpPr>
          <p:nvPr/>
        </p:nvSpPr>
        <p:spPr bwMode="auto">
          <a:xfrm>
            <a:off x="795141" y="4514574"/>
            <a:ext cx="5056115" cy="7588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indent="-252095">
              <a:spcBef>
                <a:spcPct val="20000"/>
              </a:spcBef>
              <a:buClr>
                <a:schemeClr val="accent1"/>
              </a:buClr>
              <a:buSzPct val="65000"/>
            </a:pPr>
            <a:r>
              <a:rPr lang="en-US" altLang="zh-CN" sz="2000" dirty="0">
                <a:solidFill>
                  <a:srgbClr val="009FF6"/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6. </a:t>
            </a:r>
            <a:r>
              <a:rPr lang="zh-CN" altLang="en-US" sz="20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对</a:t>
            </a:r>
            <a:r>
              <a:rPr lang="en-US" altLang="zh-CN" sz="20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10 jpeg objects </a:t>
            </a:r>
            <a:r>
              <a:rPr lang="zh-CN" altLang="en-US" sz="20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逐个重复</a:t>
            </a:r>
            <a:r>
              <a:rPr lang="en-US" altLang="zh-CN" sz="20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1-5 </a:t>
            </a:r>
            <a:r>
              <a:rPr lang="zh-CN" altLang="en-US" sz="20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步。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4.81481E-6 L 2.70833E-6 -0.48519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4259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38" grpId="0"/>
      <p:bldP spid="33" grpId="0"/>
      <p:bldP spid="34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/>
          <p:cNvGrpSpPr/>
          <p:nvPr/>
        </p:nvGrpSpPr>
        <p:grpSpPr>
          <a:xfrm>
            <a:off x="430213" y="0"/>
            <a:ext cx="6899501" cy="1428589"/>
            <a:chOff x="551030" y="-368704"/>
            <a:chExt cx="6899501" cy="1428589"/>
          </a:xfrm>
        </p:grpSpPr>
        <p:grpSp>
          <p:nvGrpSpPr>
            <p:cNvPr id="29" name="组合 28"/>
            <p:cNvGrpSpPr/>
            <p:nvPr/>
          </p:nvGrpSpPr>
          <p:grpSpPr>
            <a:xfrm>
              <a:off x="1201632" y="303925"/>
              <a:ext cx="6248899" cy="687997"/>
              <a:chOff x="1839059" y="967769"/>
              <a:chExt cx="6248899" cy="687997"/>
            </a:xfrm>
          </p:grpSpPr>
          <p:sp>
            <p:nvSpPr>
              <p:cNvPr id="31" name="矩形: 圆角 30"/>
              <p:cNvSpPr/>
              <p:nvPr/>
            </p:nvSpPr>
            <p:spPr>
              <a:xfrm>
                <a:off x="1839059" y="967769"/>
                <a:ext cx="6248899" cy="675443"/>
              </a:xfrm>
              <a:prstGeom prst="roundRect">
                <a:avLst>
                  <a:gd name="adj" fmla="val 50000"/>
                </a:avLst>
              </a:prstGeom>
              <a:solidFill>
                <a:srgbClr val="009FF6"/>
              </a:solidFill>
              <a:ln>
                <a:solidFill>
                  <a:schemeClr val="bg1"/>
                </a:solidFill>
              </a:ln>
              <a:effectLst>
                <a:outerShdw blurRad="63500" sx="101000" sy="101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solidFill>
                    <a:srgbClr val="00A3F8"/>
                  </a:solidFill>
                </a:endParaRPr>
              </a:p>
            </p:txBody>
          </p:sp>
          <p:sp>
            <p:nvSpPr>
              <p:cNvPr id="32" name="文本框 31"/>
              <p:cNvSpPr txBox="1"/>
              <p:nvPr/>
            </p:nvSpPr>
            <p:spPr>
              <a:xfrm>
                <a:off x="2786092" y="1009435"/>
                <a:ext cx="517123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3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造字工房朗倩（非商用）细体" pitchFamily="50" charset="-122"/>
                    <a:cs typeface="Times New Roman" panose="02020603050405020304" pitchFamily="18" charset="0"/>
                  </a:rPr>
                  <a:t>非持久性连接工作机制</a:t>
                </a:r>
              </a:p>
            </p:txBody>
          </p:sp>
        </p:grpSp>
        <p:pic>
          <p:nvPicPr>
            <p:cNvPr id="30" name="图片 29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111"/>
            <a:stretch>
              <a:fillRect/>
            </a:stretch>
          </p:blipFill>
          <p:spPr>
            <a:xfrm>
              <a:off x="551030" y="-368704"/>
              <a:ext cx="1607162" cy="1428589"/>
            </a:xfrm>
            <a:prstGeom prst="rect">
              <a:avLst/>
            </a:prstGeom>
          </p:spPr>
        </p:pic>
      </p:grpSp>
      <p:grpSp>
        <p:nvGrpSpPr>
          <p:cNvPr id="25" name="组合 24"/>
          <p:cNvGrpSpPr/>
          <p:nvPr/>
        </p:nvGrpSpPr>
        <p:grpSpPr>
          <a:xfrm>
            <a:off x="1021625" y="1558554"/>
            <a:ext cx="3533832" cy="476221"/>
            <a:chOff x="1403750" y="3593123"/>
            <a:chExt cx="3533832" cy="476221"/>
          </a:xfrm>
        </p:grpSpPr>
        <p:grpSp>
          <p:nvGrpSpPr>
            <p:cNvPr id="33" name="组合 32"/>
            <p:cNvGrpSpPr/>
            <p:nvPr/>
          </p:nvGrpSpPr>
          <p:grpSpPr>
            <a:xfrm>
              <a:off x="1403750" y="3593123"/>
              <a:ext cx="490436" cy="476221"/>
              <a:chOff x="1403750" y="3593123"/>
              <a:chExt cx="808892" cy="785446"/>
            </a:xfrm>
          </p:grpSpPr>
          <p:sp>
            <p:nvSpPr>
              <p:cNvPr id="35" name="对话气泡: 椭圆形 34"/>
              <p:cNvSpPr/>
              <p:nvPr/>
            </p:nvSpPr>
            <p:spPr>
              <a:xfrm>
                <a:off x="1403750" y="3593123"/>
                <a:ext cx="808892" cy="785446"/>
              </a:xfrm>
              <a:prstGeom prst="wedgeEllipseCallout">
                <a:avLst>
                  <a:gd name="adj1" fmla="val 66124"/>
                  <a:gd name="adj2" fmla="val 2799"/>
                </a:avLst>
              </a:prstGeom>
              <a:solidFill>
                <a:srgbClr val="009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36" name="round-web-cam_17861"/>
              <p:cNvSpPr>
                <a:spLocks noChangeAspect="1"/>
              </p:cNvSpPr>
              <p:nvPr/>
            </p:nvSpPr>
            <p:spPr bwMode="auto">
              <a:xfrm>
                <a:off x="1567764" y="3705353"/>
                <a:ext cx="480863" cy="560986"/>
              </a:xfrm>
              <a:custGeom>
                <a:avLst/>
                <a:gdLst>
                  <a:gd name="connsiteX0" fmla="*/ 382866 w 517527"/>
                  <a:gd name="connsiteY0" fmla="*/ 485037 h 603758"/>
                  <a:gd name="connsiteX1" fmla="*/ 258763 w 517527"/>
                  <a:gd name="connsiteY1" fmla="*/ 516800 h 603758"/>
                  <a:gd name="connsiteX2" fmla="*/ 136617 w 517527"/>
                  <a:gd name="connsiteY2" fmla="*/ 486079 h 603758"/>
                  <a:gd name="connsiteX3" fmla="*/ 81214 w 517527"/>
                  <a:gd name="connsiteY3" fmla="*/ 525522 h 603758"/>
                  <a:gd name="connsiteX4" fmla="*/ 261371 w 517527"/>
                  <a:gd name="connsiteY4" fmla="*/ 581888 h 603758"/>
                  <a:gd name="connsiteX5" fmla="*/ 441658 w 517527"/>
                  <a:gd name="connsiteY5" fmla="*/ 525522 h 603758"/>
                  <a:gd name="connsiteX6" fmla="*/ 382866 w 517527"/>
                  <a:gd name="connsiteY6" fmla="*/ 485037 h 603758"/>
                  <a:gd name="connsiteX7" fmla="*/ 258870 w 517527"/>
                  <a:gd name="connsiteY7" fmla="*/ 184740 h 603758"/>
                  <a:gd name="connsiteX8" fmla="*/ 332717 w 517527"/>
                  <a:gd name="connsiteY8" fmla="*/ 258481 h 603758"/>
                  <a:gd name="connsiteX9" fmla="*/ 258870 w 517527"/>
                  <a:gd name="connsiteY9" fmla="*/ 332222 h 603758"/>
                  <a:gd name="connsiteX10" fmla="*/ 185023 w 517527"/>
                  <a:gd name="connsiteY10" fmla="*/ 258481 h 603758"/>
                  <a:gd name="connsiteX11" fmla="*/ 258870 w 517527"/>
                  <a:gd name="connsiteY11" fmla="*/ 184740 h 603758"/>
                  <a:gd name="connsiteX12" fmla="*/ 258763 w 517527"/>
                  <a:gd name="connsiteY12" fmla="*/ 147620 h 603758"/>
                  <a:gd name="connsiteX13" fmla="*/ 147697 w 517527"/>
                  <a:gd name="connsiteY13" fmla="*/ 258400 h 603758"/>
                  <a:gd name="connsiteX14" fmla="*/ 258763 w 517527"/>
                  <a:gd name="connsiteY14" fmla="*/ 369310 h 603758"/>
                  <a:gd name="connsiteX15" fmla="*/ 369830 w 517527"/>
                  <a:gd name="connsiteY15" fmla="*/ 258400 h 603758"/>
                  <a:gd name="connsiteX16" fmla="*/ 258763 w 517527"/>
                  <a:gd name="connsiteY16" fmla="*/ 147620 h 603758"/>
                  <a:gd name="connsiteX17" fmla="*/ 258112 w 517527"/>
                  <a:gd name="connsiteY17" fmla="*/ 80189 h 603758"/>
                  <a:gd name="connsiteX18" fmla="*/ 236342 w 517527"/>
                  <a:gd name="connsiteY18" fmla="*/ 102058 h 603758"/>
                  <a:gd name="connsiteX19" fmla="*/ 258112 w 517527"/>
                  <a:gd name="connsiteY19" fmla="*/ 123798 h 603758"/>
                  <a:gd name="connsiteX20" fmla="*/ 280012 w 517527"/>
                  <a:gd name="connsiteY20" fmla="*/ 102058 h 603758"/>
                  <a:gd name="connsiteX21" fmla="*/ 258112 w 517527"/>
                  <a:gd name="connsiteY21" fmla="*/ 80189 h 603758"/>
                  <a:gd name="connsiteX22" fmla="*/ 258763 w 517527"/>
                  <a:gd name="connsiteY22" fmla="*/ 0 h 603758"/>
                  <a:gd name="connsiteX23" fmla="*/ 517527 w 517527"/>
                  <a:gd name="connsiteY23" fmla="*/ 258400 h 603758"/>
                  <a:gd name="connsiteX24" fmla="*/ 406852 w 517527"/>
                  <a:gd name="connsiteY24" fmla="*/ 470197 h 603758"/>
                  <a:gd name="connsiteX25" fmla="*/ 463428 w 517527"/>
                  <a:gd name="connsiteY25" fmla="*/ 525522 h 603758"/>
                  <a:gd name="connsiteX26" fmla="*/ 261371 w 517527"/>
                  <a:gd name="connsiteY26" fmla="*/ 603758 h 603758"/>
                  <a:gd name="connsiteX27" fmla="*/ 59314 w 517527"/>
                  <a:gd name="connsiteY27" fmla="*/ 525522 h 603758"/>
                  <a:gd name="connsiteX28" fmla="*/ 112631 w 517527"/>
                  <a:gd name="connsiteY28" fmla="*/ 471499 h 603758"/>
                  <a:gd name="connsiteX29" fmla="*/ 0 w 517527"/>
                  <a:gd name="connsiteY29" fmla="*/ 258400 h 603758"/>
                  <a:gd name="connsiteX30" fmla="*/ 258763 w 517527"/>
                  <a:gd name="connsiteY30" fmla="*/ 0 h 603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517527" h="603758">
                    <a:moveTo>
                      <a:pt x="382866" y="485037"/>
                    </a:moveTo>
                    <a:cubicBezTo>
                      <a:pt x="345974" y="505345"/>
                      <a:pt x="303737" y="516800"/>
                      <a:pt x="258763" y="516800"/>
                    </a:cubicBezTo>
                    <a:cubicBezTo>
                      <a:pt x="214572" y="516800"/>
                      <a:pt x="172987" y="505735"/>
                      <a:pt x="136617" y="486079"/>
                    </a:cubicBezTo>
                    <a:cubicBezTo>
                      <a:pt x="102463" y="497013"/>
                      <a:pt x="81214" y="511984"/>
                      <a:pt x="81214" y="525522"/>
                    </a:cubicBezTo>
                    <a:cubicBezTo>
                      <a:pt x="81214" y="549084"/>
                      <a:pt x="149783" y="581888"/>
                      <a:pt x="261371" y="581888"/>
                    </a:cubicBezTo>
                    <a:cubicBezTo>
                      <a:pt x="373089" y="581888"/>
                      <a:pt x="441658" y="549084"/>
                      <a:pt x="441658" y="525522"/>
                    </a:cubicBezTo>
                    <a:cubicBezTo>
                      <a:pt x="441658" y="511593"/>
                      <a:pt x="418584" y="495972"/>
                      <a:pt x="382866" y="485037"/>
                    </a:cubicBezTo>
                    <a:close/>
                    <a:moveTo>
                      <a:pt x="258870" y="184740"/>
                    </a:moveTo>
                    <a:cubicBezTo>
                      <a:pt x="299655" y="184740"/>
                      <a:pt x="332717" y="217755"/>
                      <a:pt x="332717" y="258481"/>
                    </a:cubicBezTo>
                    <a:cubicBezTo>
                      <a:pt x="332717" y="299207"/>
                      <a:pt x="299655" y="332222"/>
                      <a:pt x="258870" y="332222"/>
                    </a:cubicBezTo>
                    <a:cubicBezTo>
                      <a:pt x="218085" y="332222"/>
                      <a:pt x="185023" y="299207"/>
                      <a:pt x="185023" y="258481"/>
                    </a:cubicBezTo>
                    <a:cubicBezTo>
                      <a:pt x="185023" y="217755"/>
                      <a:pt x="218085" y="184740"/>
                      <a:pt x="258870" y="184740"/>
                    </a:cubicBezTo>
                    <a:close/>
                    <a:moveTo>
                      <a:pt x="258763" y="147620"/>
                    </a:moveTo>
                    <a:cubicBezTo>
                      <a:pt x="197495" y="147620"/>
                      <a:pt x="147697" y="197347"/>
                      <a:pt x="147697" y="258400"/>
                    </a:cubicBezTo>
                    <a:cubicBezTo>
                      <a:pt x="147697" y="319583"/>
                      <a:pt x="197495" y="369310"/>
                      <a:pt x="258763" y="369310"/>
                    </a:cubicBezTo>
                    <a:cubicBezTo>
                      <a:pt x="320032" y="369310"/>
                      <a:pt x="369830" y="319453"/>
                      <a:pt x="369830" y="258400"/>
                    </a:cubicBezTo>
                    <a:cubicBezTo>
                      <a:pt x="369830" y="197347"/>
                      <a:pt x="320032" y="147620"/>
                      <a:pt x="258763" y="147620"/>
                    </a:cubicBezTo>
                    <a:close/>
                    <a:moveTo>
                      <a:pt x="258112" y="80189"/>
                    </a:moveTo>
                    <a:cubicBezTo>
                      <a:pt x="246119" y="80189"/>
                      <a:pt x="236342" y="89952"/>
                      <a:pt x="236342" y="102058"/>
                    </a:cubicBezTo>
                    <a:cubicBezTo>
                      <a:pt x="236342" y="114034"/>
                      <a:pt x="246119" y="123798"/>
                      <a:pt x="258112" y="123798"/>
                    </a:cubicBezTo>
                    <a:cubicBezTo>
                      <a:pt x="270235" y="123798"/>
                      <a:pt x="280012" y="114034"/>
                      <a:pt x="280012" y="102058"/>
                    </a:cubicBezTo>
                    <a:cubicBezTo>
                      <a:pt x="280012" y="89952"/>
                      <a:pt x="270235" y="80189"/>
                      <a:pt x="258112" y="80189"/>
                    </a:cubicBezTo>
                    <a:close/>
                    <a:moveTo>
                      <a:pt x="258763" y="0"/>
                    </a:moveTo>
                    <a:cubicBezTo>
                      <a:pt x="401507" y="0"/>
                      <a:pt x="517527" y="115857"/>
                      <a:pt x="517527" y="258400"/>
                    </a:cubicBezTo>
                    <a:cubicBezTo>
                      <a:pt x="517527" y="346009"/>
                      <a:pt x="473726" y="423464"/>
                      <a:pt x="406852" y="470197"/>
                    </a:cubicBezTo>
                    <a:cubicBezTo>
                      <a:pt x="443483" y="484386"/>
                      <a:pt x="463428" y="503652"/>
                      <a:pt x="463428" y="525522"/>
                    </a:cubicBezTo>
                    <a:cubicBezTo>
                      <a:pt x="463428" y="576291"/>
                      <a:pt x="359401" y="603758"/>
                      <a:pt x="261371" y="603758"/>
                    </a:cubicBezTo>
                    <a:cubicBezTo>
                      <a:pt x="163471" y="603758"/>
                      <a:pt x="59314" y="576291"/>
                      <a:pt x="59314" y="525522"/>
                    </a:cubicBezTo>
                    <a:cubicBezTo>
                      <a:pt x="59314" y="504434"/>
                      <a:pt x="78085" y="485688"/>
                      <a:pt x="112631" y="471499"/>
                    </a:cubicBezTo>
                    <a:cubicBezTo>
                      <a:pt x="44713" y="424896"/>
                      <a:pt x="0" y="346790"/>
                      <a:pt x="0" y="258400"/>
                    </a:cubicBezTo>
                    <a:cubicBezTo>
                      <a:pt x="0" y="115857"/>
                      <a:pt x="116020" y="0"/>
                      <a:pt x="25876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</p:sp>
        </p:grpSp>
        <p:sp>
          <p:nvSpPr>
            <p:cNvPr id="34" name="Text Box 79"/>
            <p:cNvSpPr txBox="1">
              <a:spLocks noChangeArrowheads="1"/>
            </p:cNvSpPr>
            <p:nvPr/>
          </p:nvSpPr>
          <p:spPr bwMode="auto">
            <a:xfrm>
              <a:off x="1985931" y="3593123"/>
              <a:ext cx="2951651" cy="47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10000"/>
                </a:lnSpc>
              </a:pPr>
              <a:r>
                <a:rPr kumimoji="1"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取对象需要</a:t>
              </a:r>
              <a:r>
                <a:rPr kumimoji="1" lang="en-US" altLang="zh-CN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2 RTTs</a:t>
              </a: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1027125" y="3277814"/>
            <a:ext cx="5127372" cy="476221"/>
            <a:chOff x="1403750" y="3593123"/>
            <a:chExt cx="5127372" cy="476221"/>
          </a:xfrm>
        </p:grpSpPr>
        <p:grpSp>
          <p:nvGrpSpPr>
            <p:cNvPr id="39" name="组合 38"/>
            <p:cNvGrpSpPr/>
            <p:nvPr/>
          </p:nvGrpSpPr>
          <p:grpSpPr>
            <a:xfrm>
              <a:off x="1403750" y="3593123"/>
              <a:ext cx="490436" cy="476221"/>
              <a:chOff x="1403750" y="3593123"/>
              <a:chExt cx="808892" cy="785446"/>
            </a:xfrm>
          </p:grpSpPr>
          <p:sp>
            <p:nvSpPr>
              <p:cNvPr id="41" name="对话气泡: 椭圆形 40"/>
              <p:cNvSpPr/>
              <p:nvPr/>
            </p:nvSpPr>
            <p:spPr>
              <a:xfrm>
                <a:off x="1403750" y="3593123"/>
                <a:ext cx="808892" cy="785446"/>
              </a:xfrm>
              <a:prstGeom prst="wedgeEllipseCallout">
                <a:avLst>
                  <a:gd name="adj1" fmla="val 66124"/>
                  <a:gd name="adj2" fmla="val 2799"/>
                </a:avLst>
              </a:prstGeom>
              <a:solidFill>
                <a:srgbClr val="009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42" name="round-web-cam_17861"/>
              <p:cNvSpPr>
                <a:spLocks noChangeAspect="1"/>
              </p:cNvSpPr>
              <p:nvPr/>
            </p:nvSpPr>
            <p:spPr bwMode="auto">
              <a:xfrm>
                <a:off x="1567764" y="3705353"/>
                <a:ext cx="480863" cy="560986"/>
              </a:xfrm>
              <a:custGeom>
                <a:avLst/>
                <a:gdLst>
                  <a:gd name="connsiteX0" fmla="*/ 382866 w 517527"/>
                  <a:gd name="connsiteY0" fmla="*/ 485037 h 603758"/>
                  <a:gd name="connsiteX1" fmla="*/ 258763 w 517527"/>
                  <a:gd name="connsiteY1" fmla="*/ 516800 h 603758"/>
                  <a:gd name="connsiteX2" fmla="*/ 136617 w 517527"/>
                  <a:gd name="connsiteY2" fmla="*/ 486079 h 603758"/>
                  <a:gd name="connsiteX3" fmla="*/ 81214 w 517527"/>
                  <a:gd name="connsiteY3" fmla="*/ 525522 h 603758"/>
                  <a:gd name="connsiteX4" fmla="*/ 261371 w 517527"/>
                  <a:gd name="connsiteY4" fmla="*/ 581888 h 603758"/>
                  <a:gd name="connsiteX5" fmla="*/ 441658 w 517527"/>
                  <a:gd name="connsiteY5" fmla="*/ 525522 h 603758"/>
                  <a:gd name="connsiteX6" fmla="*/ 382866 w 517527"/>
                  <a:gd name="connsiteY6" fmla="*/ 485037 h 603758"/>
                  <a:gd name="connsiteX7" fmla="*/ 258870 w 517527"/>
                  <a:gd name="connsiteY7" fmla="*/ 184740 h 603758"/>
                  <a:gd name="connsiteX8" fmla="*/ 332717 w 517527"/>
                  <a:gd name="connsiteY8" fmla="*/ 258481 h 603758"/>
                  <a:gd name="connsiteX9" fmla="*/ 258870 w 517527"/>
                  <a:gd name="connsiteY9" fmla="*/ 332222 h 603758"/>
                  <a:gd name="connsiteX10" fmla="*/ 185023 w 517527"/>
                  <a:gd name="connsiteY10" fmla="*/ 258481 h 603758"/>
                  <a:gd name="connsiteX11" fmla="*/ 258870 w 517527"/>
                  <a:gd name="connsiteY11" fmla="*/ 184740 h 603758"/>
                  <a:gd name="connsiteX12" fmla="*/ 258763 w 517527"/>
                  <a:gd name="connsiteY12" fmla="*/ 147620 h 603758"/>
                  <a:gd name="connsiteX13" fmla="*/ 147697 w 517527"/>
                  <a:gd name="connsiteY13" fmla="*/ 258400 h 603758"/>
                  <a:gd name="connsiteX14" fmla="*/ 258763 w 517527"/>
                  <a:gd name="connsiteY14" fmla="*/ 369310 h 603758"/>
                  <a:gd name="connsiteX15" fmla="*/ 369830 w 517527"/>
                  <a:gd name="connsiteY15" fmla="*/ 258400 h 603758"/>
                  <a:gd name="connsiteX16" fmla="*/ 258763 w 517527"/>
                  <a:gd name="connsiteY16" fmla="*/ 147620 h 603758"/>
                  <a:gd name="connsiteX17" fmla="*/ 258112 w 517527"/>
                  <a:gd name="connsiteY17" fmla="*/ 80189 h 603758"/>
                  <a:gd name="connsiteX18" fmla="*/ 236342 w 517527"/>
                  <a:gd name="connsiteY18" fmla="*/ 102058 h 603758"/>
                  <a:gd name="connsiteX19" fmla="*/ 258112 w 517527"/>
                  <a:gd name="connsiteY19" fmla="*/ 123798 h 603758"/>
                  <a:gd name="connsiteX20" fmla="*/ 280012 w 517527"/>
                  <a:gd name="connsiteY20" fmla="*/ 102058 h 603758"/>
                  <a:gd name="connsiteX21" fmla="*/ 258112 w 517527"/>
                  <a:gd name="connsiteY21" fmla="*/ 80189 h 603758"/>
                  <a:gd name="connsiteX22" fmla="*/ 258763 w 517527"/>
                  <a:gd name="connsiteY22" fmla="*/ 0 h 603758"/>
                  <a:gd name="connsiteX23" fmla="*/ 517527 w 517527"/>
                  <a:gd name="connsiteY23" fmla="*/ 258400 h 603758"/>
                  <a:gd name="connsiteX24" fmla="*/ 406852 w 517527"/>
                  <a:gd name="connsiteY24" fmla="*/ 470197 h 603758"/>
                  <a:gd name="connsiteX25" fmla="*/ 463428 w 517527"/>
                  <a:gd name="connsiteY25" fmla="*/ 525522 h 603758"/>
                  <a:gd name="connsiteX26" fmla="*/ 261371 w 517527"/>
                  <a:gd name="connsiteY26" fmla="*/ 603758 h 603758"/>
                  <a:gd name="connsiteX27" fmla="*/ 59314 w 517527"/>
                  <a:gd name="connsiteY27" fmla="*/ 525522 h 603758"/>
                  <a:gd name="connsiteX28" fmla="*/ 112631 w 517527"/>
                  <a:gd name="connsiteY28" fmla="*/ 471499 h 603758"/>
                  <a:gd name="connsiteX29" fmla="*/ 0 w 517527"/>
                  <a:gd name="connsiteY29" fmla="*/ 258400 h 603758"/>
                  <a:gd name="connsiteX30" fmla="*/ 258763 w 517527"/>
                  <a:gd name="connsiteY30" fmla="*/ 0 h 603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517527" h="603758">
                    <a:moveTo>
                      <a:pt x="382866" y="485037"/>
                    </a:moveTo>
                    <a:cubicBezTo>
                      <a:pt x="345974" y="505345"/>
                      <a:pt x="303737" y="516800"/>
                      <a:pt x="258763" y="516800"/>
                    </a:cubicBezTo>
                    <a:cubicBezTo>
                      <a:pt x="214572" y="516800"/>
                      <a:pt x="172987" y="505735"/>
                      <a:pt x="136617" y="486079"/>
                    </a:cubicBezTo>
                    <a:cubicBezTo>
                      <a:pt x="102463" y="497013"/>
                      <a:pt x="81214" y="511984"/>
                      <a:pt x="81214" y="525522"/>
                    </a:cubicBezTo>
                    <a:cubicBezTo>
                      <a:pt x="81214" y="549084"/>
                      <a:pt x="149783" y="581888"/>
                      <a:pt x="261371" y="581888"/>
                    </a:cubicBezTo>
                    <a:cubicBezTo>
                      <a:pt x="373089" y="581888"/>
                      <a:pt x="441658" y="549084"/>
                      <a:pt x="441658" y="525522"/>
                    </a:cubicBezTo>
                    <a:cubicBezTo>
                      <a:pt x="441658" y="511593"/>
                      <a:pt x="418584" y="495972"/>
                      <a:pt x="382866" y="485037"/>
                    </a:cubicBezTo>
                    <a:close/>
                    <a:moveTo>
                      <a:pt x="258870" y="184740"/>
                    </a:moveTo>
                    <a:cubicBezTo>
                      <a:pt x="299655" y="184740"/>
                      <a:pt x="332717" y="217755"/>
                      <a:pt x="332717" y="258481"/>
                    </a:cubicBezTo>
                    <a:cubicBezTo>
                      <a:pt x="332717" y="299207"/>
                      <a:pt x="299655" y="332222"/>
                      <a:pt x="258870" y="332222"/>
                    </a:cubicBezTo>
                    <a:cubicBezTo>
                      <a:pt x="218085" y="332222"/>
                      <a:pt x="185023" y="299207"/>
                      <a:pt x="185023" y="258481"/>
                    </a:cubicBezTo>
                    <a:cubicBezTo>
                      <a:pt x="185023" y="217755"/>
                      <a:pt x="218085" y="184740"/>
                      <a:pt x="258870" y="184740"/>
                    </a:cubicBezTo>
                    <a:close/>
                    <a:moveTo>
                      <a:pt x="258763" y="147620"/>
                    </a:moveTo>
                    <a:cubicBezTo>
                      <a:pt x="197495" y="147620"/>
                      <a:pt x="147697" y="197347"/>
                      <a:pt x="147697" y="258400"/>
                    </a:cubicBezTo>
                    <a:cubicBezTo>
                      <a:pt x="147697" y="319583"/>
                      <a:pt x="197495" y="369310"/>
                      <a:pt x="258763" y="369310"/>
                    </a:cubicBezTo>
                    <a:cubicBezTo>
                      <a:pt x="320032" y="369310"/>
                      <a:pt x="369830" y="319453"/>
                      <a:pt x="369830" y="258400"/>
                    </a:cubicBezTo>
                    <a:cubicBezTo>
                      <a:pt x="369830" y="197347"/>
                      <a:pt x="320032" y="147620"/>
                      <a:pt x="258763" y="147620"/>
                    </a:cubicBezTo>
                    <a:close/>
                    <a:moveTo>
                      <a:pt x="258112" y="80189"/>
                    </a:moveTo>
                    <a:cubicBezTo>
                      <a:pt x="246119" y="80189"/>
                      <a:pt x="236342" y="89952"/>
                      <a:pt x="236342" y="102058"/>
                    </a:cubicBezTo>
                    <a:cubicBezTo>
                      <a:pt x="236342" y="114034"/>
                      <a:pt x="246119" y="123798"/>
                      <a:pt x="258112" y="123798"/>
                    </a:cubicBezTo>
                    <a:cubicBezTo>
                      <a:pt x="270235" y="123798"/>
                      <a:pt x="280012" y="114034"/>
                      <a:pt x="280012" y="102058"/>
                    </a:cubicBezTo>
                    <a:cubicBezTo>
                      <a:pt x="280012" y="89952"/>
                      <a:pt x="270235" y="80189"/>
                      <a:pt x="258112" y="80189"/>
                    </a:cubicBezTo>
                    <a:close/>
                    <a:moveTo>
                      <a:pt x="258763" y="0"/>
                    </a:moveTo>
                    <a:cubicBezTo>
                      <a:pt x="401507" y="0"/>
                      <a:pt x="517527" y="115857"/>
                      <a:pt x="517527" y="258400"/>
                    </a:cubicBezTo>
                    <a:cubicBezTo>
                      <a:pt x="517527" y="346009"/>
                      <a:pt x="473726" y="423464"/>
                      <a:pt x="406852" y="470197"/>
                    </a:cubicBezTo>
                    <a:cubicBezTo>
                      <a:pt x="443483" y="484386"/>
                      <a:pt x="463428" y="503652"/>
                      <a:pt x="463428" y="525522"/>
                    </a:cubicBezTo>
                    <a:cubicBezTo>
                      <a:pt x="463428" y="576291"/>
                      <a:pt x="359401" y="603758"/>
                      <a:pt x="261371" y="603758"/>
                    </a:cubicBezTo>
                    <a:cubicBezTo>
                      <a:pt x="163471" y="603758"/>
                      <a:pt x="59314" y="576291"/>
                      <a:pt x="59314" y="525522"/>
                    </a:cubicBezTo>
                    <a:cubicBezTo>
                      <a:pt x="59314" y="504434"/>
                      <a:pt x="78085" y="485688"/>
                      <a:pt x="112631" y="471499"/>
                    </a:cubicBezTo>
                    <a:cubicBezTo>
                      <a:pt x="44713" y="424896"/>
                      <a:pt x="0" y="346790"/>
                      <a:pt x="0" y="258400"/>
                    </a:cubicBezTo>
                    <a:cubicBezTo>
                      <a:pt x="0" y="115857"/>
                      <a:pt x="116020" y="0"/>
                      <a:pt x="25876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</p:sp>
        </p:grpSp>
        <p:sp>
          <p:nvSpPr>
            <p:cNvPr id="40" name="Text Box 79"/>
            <p:cNvSpPr txBox="1">
              <a:spLocks noChangeArrowheads="1"/>
            </p:cNvSpPr>
            <p:nvPr/>
          </p:nvSpPr>
          <p:spPr bwMode="auto">
            <a:xfrm>
              <a:off x="1985932" y="3593123"/>
              <a:ext cx="4545190" cy="4700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10000"/>
                </a:lnSpc>
              </a:pPr>
              <a:r>
                <a:rPr kumimoji="1"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总时间 </a:t>
              </a:r>
              <a:r>
                <a:rPr kumimoji="1" lang="en-US" altLang="zh-CN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= 2RTT + </a:t>
              </a:r>
              <a:r>
                <a:rPr kumimoji="1"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文件传输时间</a:t>
              </a:r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1028583" y="4110111"/>
            <a:ext cx="5870096" cy="876330"/>
            <a:chOff x="1403750" y="3593123"/>
            <a:chExt cx="5870096" cy="876330"/>
          </a:xfrm>
        </p:grpSpPr>
        <p:grpSp>
          <p:nvGrpSpPr>
            <p:cNvPr id="44" name="组合 43"/>
            <p:cNvGrpSpPr/>
            <p:nvPr/>
          </p:nvGrpSpPr>
          <p:grpSpPr>
            <a:xfrm>
              <a:off x="1403750" y="3593123"/>
              <a:ext cx="490436" cy="476221"/>
              <a:chOff x="1403750" y="3593123"/>
              <a:chExt cx="808892" cy="785446"/>
            </a:xfrm>
          </p:grpSpPr>
          <p:sp>
            <p:nvSpPr>
              <p:cNvPr id="46" name="对话气泡: 椭圆形 45"/>
              <p:cNvSpPr/>
              <p:nvPr/>
            </p:nvSpPr>
            <p:spPr>
              <a:xfrm>
                <a:off x="1403750" y="3593123"/>
                <a:ext cx="808892" cy="785446"/>
              </a:xfrm>
              <a:prstGeom prst="wedgeEllipseCallout">
                <a:avLst>
                  <a:gd name="adj1" fmla="val 66124"/>
                  <a:gd name="adj2" fmla="val 2799"/>
                </a:avLst>
              </a:prstGeom>
              <a:solidFill>
                <a:srgbClr val="009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47" name="round-web-cam_17861"/>
              <p:cNvSpPr>
                <a:spLocks noChangeAspect="1"/>
              </p:cNvSpPr>
              <p:nvPr/>
            </p:nvSpPr>
            <p:spPr bwMode="auto">
              <a:xfrm>
                <a:off x="1567764" y="3705353"/>
                <a:ext cx="480863" cy="560986"/>
              </a:xfrm>
              <a:custGeom>
                <a:avLst/>
                <a:gdLst>
                  <a:gd name="connsiteX0" fmla="*/ 382866 w 517527"/>
                  <a:gd name="connsiteY0" fmla="*/ 485037 h 603758"/>
                  <a:gd name="connsiteX1" fmla="*/ 258763 w 517527"/>
                  <a:gd name="connsiteY1" fmla="*/ 516800 h 603758"/>
                  <a:gd name="connsiteX2" fmla="*/ 136617 w 517527"/>
                  <a:gd name="connsiteY2" fmla="*/ 486079 h 603758"/>
                  <a:gd name="connsiteX3" fmla="*/ 81214 w 517527"/>
                  <a:gd name="connsiteY3" fmla="*/ 525522 h 603758"/>
                  <a:gd name="connsiteX4" fmla="*/ 261371 w 517527"/>
                  <a:gd name="connsiteY4" fmla="*/ 581888 h 603758"/>
                  <a:gd name="connsiteX5" fmla="*/ 441658 w 517527"/>
                  <a:gd name="connsiteY5" fmla="*/ 525522 h 603758"/>
                  <a:gd name="connsiteX6" fmla="*/ 382866 w 517527"/>
                  <a:gd name="connsiteY6" fmla="*/ 485037 h 603758"/>
                  <a:gd name="connsiteX7" fmla="*/ 258870 w 517527"/>
                  <a:gd name="connsiteY7" fmla="*/ 184740 h 603758"/>
                  <a:gd name="connsiteX8" fmla="*/ 332717 w 517527"/>
                  <a:gd name="connsiteY8" fmla="*/ 258481 h 603758"/>
                  <a:gd name="connsiteX9" fmla="*/ 258870 w 517527"/>
                  <a:gd name="connsiteY9" fmla="*/ 332222 h 603758"/>
                  <a:gd name="connsiteX10" fmla="*/ 185023 w 517527"/>
                  <a:gd name="connsiteY10" fmla="*/ 258481 h 603758"/>
                  <a:gd name="connsiteX11" fmla="*/ 258870 w 517527"/>
                  <a:gd name="connsiteY11" fmla="*/ 184740 h 603758"/>
                  <a:gd name="connsiteX12" fmla="*/ 258763 w 517527"/>
                  <a:gd name="connsiteY12" fmla="*/ 147620 h 603758"/>
                  <a:gd name="connsiteX13" fmla="*/ 147697 w 517527"/>
                  <a:gd name="connsiteY13" fmla="*/ 258400 h 603758"/>
                  <a:gd name="connsiteX14" fmla="*/ 258763 w 517527"/>
                  <a:gd name="connsiteY14" fmla="*/ 369310 h 603758"/>
                  <a:gd name="connsiteX15" fmla="*/ 369830 w 517527"/>
                  <a:gd name="connsiteY15" fmla="*/ 258400 h 603758"/>
                  <a:gd name="connsiteX16" fmla="*/ 258763 w 517527"/>
                  <a:gd name="connsiteY16" fmla="*/ 147620 h 603758"/>
                  <a:gd name="connsiteX17" fmla="*/ 258112 w 517527"/>
                  <a:gd name="connsiteY17" fmla="*/ 80189 h 603758"/>
                  <a:gd name="connsiteX18" fmla="*/ 236342 w 517527"/>
                  <a:gd name="connsiteY18" fmla="*/ 102058 h 603758"/>
                  <a:gd name="connsiteX19" fmla="*/ 258112 w 517527"/>
                  <a:gd name="connsiteY19" fmla="*/ 123798 h 603758"/>
                  <a:gd name="connsiteX20" fmla="*/ 280012 w 517527"/>
                  <a:gd name="connsiteY20" fmla="*/ 102058 h 603758"/>
                  <a:gd name="connsiteX21" fmla="*/ 258112 w 517527"/>
                  <a:gd name="connsiteY21" fmla="*/ 80189 h 603758"/>
                  <a:gd name="connsiteX22" fmla="*/ 258763 w 517527"/>
                  <a:gd name="connsiteY22" fmla="*/ 0 h 603758"/>
                  <a:gd name="connsiteX23" fmla="*/ 517527 w 517527"/>
                  <a:gd name="connsiteY23" fmla="*/ 258400 h 603758"/>
                  <a:gd name="connsiteX24" fmla="*/ 406852 w 517527"/>
                  <a:gd name="connsiteY24" fmla="*/ 470197 h 603758"/>
                  <a:gd name="connsiteX25" fmla="*/ 463428 w 517527"/>
                  <a:gd name="connsiteY25" fmla="*/ 525522 h 603758"/>
                  <a:gd name="connsiteX26" fmla="*/ 261371 w 517527"/>
                  <a:gd name="connsiteY26" fmla="*/ 603758 h 603758"/>
                  <a:gd name="connsiteX27" fmla="*/ 59314 w 517527"/>
                  <a:gd name="connsiteY27" fmla="*/ 525522 h 603758"/>
                  <a:gd name="connsiteX28" fmla="*/ 112631 w 517527"/>
                  <a:gd name="connsiteY28" fmla="*/ 471499 h 603758"/>
                  <a:gd name="connsiteX29" fmla="*/ 0 w 517527"/>
                  <a:gd name="connsiteY29" fmla="*/ 258400 h 603758"/>
                  <a:gd name="connsiteX30" fmla="*/ 258763 w 517527"/>
                  <a:gd name="connsiteY30" fmla="*/ 0 h 603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517527" h="603758">
                    <a:moveTo>
                      <a:pt x="382866" y="485037"/>
                    </a:moveTo>
                    <a:cubicBezTo>
                      <a:pt x="345974" y="505345"/>
                      <a:pt x="303737" y="516800"/>
                      <a:pt x="258763" y="516800"/>
                    </a:cubicBezTo>
                    <a:cubicBezTo>
                      <a:pt x="214572" y="516800"/>
                      <a:pt x="172987" y="505735"/>
                      <a:pt x="136617" y="486079"/>
                    </a:cubicBezTo>
                    <a:cubicBezTo>
                      <a:pt x="102463" y="497013"/>
                      <a:pt x="81214" y="511984"/>
                      <a:pt x="81214" y="525522"/>
                    </a:cubicBezTo>
                    <a:cubicBezTo>
                      <a:pt x="81214" y="549084"/>
                      <a:pt x="149783" y="581888"/>
                      <a:pt x="261371" y="581888"/>
                    </a:cubicBezTo>
                    <a:cubicBezTo>
                      <a:pt x="373089" y="581888"/>
                      <a:pt x="441658" y="549084"/>
                      <a:pt x="441658" y="525522"/>
                    </a:cubicBezTo>
                    <a:cubicBezTo>
                      <a:pt x="441658" y="511593"/>
                      <a:pt x="418584" y="495972"/>
                      <a:pt x="382866" y="485037"/>
                    </a:cubicBezTo>
                    <a:close/>
                    <a:moveTo>
                      <a:pt x="258870" y="184740"/>
                    </a:moveTo>
                    <a:cubicBezTo>
                      <a:pt x="299655" y="184740"/>
                      <a:pt x="332717" y="217755"/>
                      <a:pt x="332717" y="258481"/>
                    </a:cubicBezTo>
                    <a:cubicBezTo>
                      <a:pt x="332717" y="299207"/>
                      <a:pt x="299655" y="332222"/>
                      <a:pt x="258870" y="332222"/>
                    </a:cubicBezTo>
                    <a:cubicBezTo>
                      <a:pt x="218085" y="332222"/>
                      <a:pt x="185023" y="299207"/>
                      <a:pt x="185023" y="258481"/>
                    </a:cubicBezTo>
                    <a:cubicBezTo>
                      <a:pt x="185023" y="217755"/>
                      <a:pt x="218085" y="184740"/>
                      <a:pt x="258870" y="184740"/>
                    </a:cubicBezTo>
                    <a:close/>
                    <a:moveTo>
                      <a:pt x="258763" y="147620"/>
                    </a:moveTo>
                    <a:cubicBezTo>
                      <a:pt x="197495" y="147620"/>
                      <a:pt x="147697" y="197347"/>
                      <a:pt x="147697" y="258400"/>
                    </a:cubicBezTo>
                    <a:cubicBezTo>
                      <a:pt x="147697" y="319583"/>
                      <a:pt x="197495" y="369310"/>
                      <a:pt x="258763" y="369310"/>
                    </a:cubicBezTo>
                    <a:cubicBezTo>
                      <a:pt x="320032" y="369310"/>
                      <a:pt x="369830" y="319453"/>
                      <a:pt x="369830" y="258400"/>
                    </a:cubicBezTo>
                    <a:cubicBezTo>
                      <a:pt x="369830" y="197347"/>
                      <a:pt x="320032" y="147620"/>
                      <a:pt x="258763" y="147620"/>
                    </a:cubicBezTo>
                    <a:close/>
                    <a:moveTo>
                      <a:pt x="258112" y="80189"/>
                    </a:moveTo>
                    <a:cubicBezTo>
                      <a:pt x="246119" y="80189"/>
                      <a:pt x="236342" y="89952"/>
                      <a:pt x="236342" y="102058"/>
                    </a:cubicBezTo>
                    <a:cubicBezTo>
                      <a:pt x="236342" y="114034"/>
                      <a:pt x="246119" y="123798"/>
                      <a:pt x="258112" y="123798"/>
                    </a:cubicBezTo>
                    <a:cubicBezTo>
                      <a:pt x="270235" y="123798"/>
                      <a:pt x="280012" y="114034"/>
                      <a:pt x="280012" y="102058"/>
                    </a:cubicBezTo>
                    <a:cubicBezTo>
                      <a:pt x="280012" y="89952"/>
                      <a:pt x="270235" y="80189"/>
                      <a:pt x="258112" y="80189"/>
                    </a:cubicBezTo>
                    <a:close/>
                    <a:moveTo>
                      <a:pt x="258763" y="0"/>
                    </a:moveTo>
                    <a:cubicBezTo>
                      <a:pt x="401507" y="0"/>
                      <a:pt x="517527" y="115857"/>
                      <a:pt x="517527" y="258400"/>
                    </a:cubicBezTo>
                    <a:cubicBezTo>
                      <a:pt x="517527" y="346009"/>
                      <a:pt x="473726" y="423464"/>
                      <a:pt x="406852" y="470197"/>
                    </a:cubicBezTo>
                    <a:cubicBezTo>
                      <a:pt x="443483" y="484386"/>
                      <a:pt x="463428" y="503652"/>
                      <a:pt x="463428" y="525522"/>
                    </a:cubicBezTo>
                    <a:cubicBezTo>
                      <a:pt x="463428" y="576291"/>
                      <a:pt x="359401" y="603758"/>
                      <a:pt x="261371" y="603758"/>
                    </a:cubicBezTo>
                    <a:cubicBezTo>
                      <a:pt x="163471" y="603758"/>
                      <a:pt x="59314" y="576291"/>
                      <a:pt x="59314" y="525522"/>
                    </a:cubicBezTo>
                    <a:cubicBezTo>
                      <a:pt x="59314" y="504434"/>
                      <a:pt x="78085" y="485688"/>
                      <a:pt x="112631" y="471499"/>
                    </a:cubicBezTo>
                    <a:cubicBezTo>
                      <a:pt x="44713" y="424896"/>
                      <a:pt x="0" y="346790"/>
                      <a:pt x="0" y="258400"/>
                    </a:cubicBezTo>
                    <a:cubicBezTo>
                      <a:pt x="0" y="115857"/>
                      <a:pt x="116020" y="0"/>
                      <a:pt x="25876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</p:sp>
        </p:grpSp>
        <p:sp>
          <p:nvSpPr>
            <p:cNvPr id="45" name="Text Box 79"/>
            <p:cNvSpPr txBox="1">
              <a:spLocks noChangeArrowheads="1"/>
            </p:cNvSpPr>
            <p:nvPr/>
          </p:nvSpPr>
          <p:spPr bwMode="auto">
            <a:xfrm>
              <a:off x="1985932" y="3593123"/>
              <a:ext cx="5287914" cy="876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10000"/>
                </a:lnSpc>
              </a:pPr>
              <a:r>
                <a:rPr kumimoji="1"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许多浏览器同时打开多个</a:t>
              </a:r>
              <a:r>
                <a:rPr kumimoji="1" lang="zh-CN" altLang="en-US" sz="2400" dirty="0">
                  <a:solidFill>
                    <a:srgbClr val="009FF6"/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并行的连接</a:t>
              </a:r>
              <a:r>
                <a:rPr kumimoji="1"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来改善性能</a:t>
              </a:r>
            </a:p>
          </p:txBody>
        </p:sp>
      </p:grpSp>
      <p:sp>
        <p:nvSpPr>
          <p:cNvPr id="48" name="Text Box 79"/>
          <p:cNvSpPr txBox="1">
            <a:spLocks noChangeArrowheads="1"/>
          </p:cNvSpPr>
          <p:nvPr/>
        </p:nvSpPr>
        <p:spPr bwMode="auto">
          <a:xfrm>
            <a:off x="1222456" y="2169159"/>
            <a:ext cx="2592774" cy="8824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>
              <a:lnSpc>
                <a:spcPct val="110000"/>
              </a:lnSpc>
              <a:buClr>
                <a:srgbClr val="009FF6"/>
              </a:buClr>
              <a:buFont typeface="Wingdings" panose="05000000000000000000" pitchFamily="2" charset="2"/>
              <a:buChar char="p"/>
            </a:pPr>
            <a:r>
              <a:rPr kumimoji="1" lang="en-US" altLang="zh-CN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TCP </a:t>
            </a: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连接</a:t>
            </a:r>
          </a:p>
          <a:p>
            <a:pPr marL="342900" indent="-342900">
              <a:lnSpc>
                <a:spcPct val="110000"/>
              </a:lnSpc>
              <a:buClr>
                <a:srgbClr val="009FF6"/>
              </a:buClr>
              <a:buFont typeface="Wingdings" panose="05000000000000000000" pitchFamily="2" charset="2"/>
              <a:buChar char="p"/>
            </a:pP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对象请求</a:t>
            </a:r>
            <a:r>
              <a:rPr kumimoji="1" lang="en-US" altLang="zh-CN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/</a:t>
            </a: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传送</a:t>
            </a:r>
          </a:p>
        </p:txBody>
      </p:sp>
      <p:sp>
        <p:nvSpPr>
          <p:cNvPr id="51" name="Line 17"/>
          <p:cNvSpPr>
            <a:spLocks noChangeShapeType="1"/>
          </p:cNvSpPr>
          <p:nvPr/>
        </p:nvSpPr>
        <p:spPr bwMode="auto">
          <a:xfrm>
            <a:off x="8675069" y="3028455"/>
            <a:ext cx="1684338" cy="39052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52" name="Line 18"/>
          <p:cNvSpPr>
            <a:spLocks noChangeShapeType="1"/>
          </p:cNvSpPr>
          <p:nvPr/>
        </p:nvSpPr>
        <p:spPr bwMode="auto">
          <a:xfrm flipH="1">
            <a:off x="8660782" y="3466605"/>
            <a:ext cx="1673225" cy="40322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53" name="Line 19"/>
          <p:cNvSpPr>
            <a:spLocks noChangeShapeType="1"/>
          </p:cNvSpPr>
          <p:nvPr/>
        </p:nvSpPr>
        <p:spPr bwMode="auto">
          <a:xfrm>
            <a:off x="8668719" y="3974605"/>
            <a:ext cx="1684338" cy="39052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54" name="Line 20"/>
          <p:cNvSpPr>
            <a:spLocks noChangeShapeType="1"/>
          </p:cNvSpPr>
          <p:nvPr/>
        </p:nvSpPr>
        <p:spPr bwMode="auto">
          <a:xfrm flipH="1">
            <a:off x="8684594" y="4457205"/>
            <a:ext cx="1673225" cy="379413"/>
          </a:xfrm>
          <a:prstGeom prst="line">
            <a:avLst/>
          </a:prstGeom>
          <a:noFill/>
          <a:ln w="127000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55" name="AutoShape 21"/>
          <p:cNvSpPr/>
          <p:nvPr/>
        </p:nvSpPr>
        <p:spPr bwMode="auto">
          <a:xfrm>
            <a:off x="10399092" y="4319957"/>
            <a:ext cx="74613" cy="228319"/>
          </a:xfrm>
          <a:prstGeom prst="rightBrace">
            <a:avLst>
              <a:gd name="adj1" fmla="val 33156"/>
              <a:gd name="adj2" fmla="val 50000"/>
            </a:avLst>
          </a:prstGeom>
          <a:noFill/>
          <a:ln w="19050">
            <a:solidFill>
              <a:srgbClr val="009FF6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None/>
            </a:pPr>
            <a:endParaRPr lang="zh-CN" altLang="zh-CN" sz="2400"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56" name="Text Box 22"/>
          <p:cNvSpPr txBox="1">
            <a:spLocks noChangeArrowheads="1"/>
          </p:cNvSpPr>
          <p:nvPr/>
        </p:nvSpPr>
        <p:spPr bwMode="auto">
          <a:xfrm>
            <a:off x="10473060" y="4040068"/>
            <a:ext cx="735462" cy="8777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85000"/>
              </a:lnSpc>
            </a:pPr>
            <a:r>
              <a:rPr lang="zh-CN" altLang="en-US" sz="2000" dirty="0">
                <a:solidFill>
                  <a:srgbClr val="009FF6"/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文件</a:t>
            </a:r>
            <a:endParaRPr lang="en-US" altLang="zh-CN" sz="2000" dirty="0">
              <a:solidFill>
                <a:srgbClr val="009FF6"/>
              </a:solidFill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85000"/>
              </a:lnSpc>
            </a:pPr>
            <a:r>
              <a:rPr lang="zh-CN" altLang="en-US" sz="2000" dirty="0">
                <a:solidFill>
                  <a:srgbClr val="009FF6"/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传输时间</a:t>
            </a:r>
            <a:endParaRPr lang="en-US" altLang="zh-CN" sz="2000" dirty="0">
              <a:solidFill>
                <a:srgbClr val="009FF6"/>
              </a:solidFill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58" name="Text Box 24"/>
          <p:cNvSpPr txBox="1">
            <a:spLocks noChangeArrowheads="1"/>
          </p:cNvSpPr>
          <p:nvPr/>
        </p:nvSpPr>
        <p:spPr bwMode="auto">
          <a:xfrm>
            <a:off x="7032409" y="2714044"/>
            <a:ext cx="1201010" cy="616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>
              <a:lnSpc>
                <a:spcPct val="85000"/>
              </a:lnSpc>
            </a:pPr>
            <a:r>
              <a:rPr lang="zh-CN" altLang="en-US" sz="2000" dirty="0">
                <a:solidFill>
                  <a:srgbClr val="009FF6"/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建立</a:t>
            </a:r>
            <a:endParaRPr lang="en-US" altLang="zh-CN" sz="2000" dirty="0">
              <a:solidFill>
                <a:srgbClr val="009FF6"/>
              </a:solidFill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  <a:p>
            <a:pPr algn="r">
              <a:lnSpc>
                <a:spcPct val="85000"/>
              </a:lnSpc>
            </a:pPr>
            <a:r>
              <a:rPr lang="en-US" altLang="zh-CN" sz="2000" dirty="0">
                <a:solidFill>
                  <a:srgbClr val="009FF6"/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TCP</a:t>
            </a:r>
            <a:r>
              <a:rPr lang="zh-CN" altLang="en-US" sz="2000" dirty="0">
                <a:solidFill>
                  <a:srgbClr val="009FF6"/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连接</a:t>
            </a:r>
            <a:endParaRPr lang="en-US" altLang="zh-CN" sz="2000" dirty="0">
              <a:solidFill>
                <a:srgbClr val="009FF6"/>
              </a:solidFill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65" name="AutoShape 25"/>
          <p:cNvSpPr/>
          <p:nvPr/>
        </p:nvSpPr>
        <p:spPr bwMode="auto">
          <a:xfrm>
            <a:off x="8405194" y="3053855"/>
            <a:ext cx="128588" cy="803275"/>
          </a:xfrm>
          <a:prstGeom prst="leftBrace">
            <a:avLst>
              <a:gd name="adj1" fmla="val 52057"/>
              <a:gd name="adj2" fmla="val 50000"/>
            </a:avLst>
          </a:prstGeom>
          <a:noFill/>
          <a:ln w="19050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85000"/>
              </a:lnSpc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None/>
            </a:pPr>
            <a:endParaRPr lang="zh-CN" altLang="zh-CN" sz="2400"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66" name="Text Box 26"/>
          <p:cNvSpPr txBox="1">
            <a:spLocks noChangeArrowheads="1"/>
          </p:cNvSpPr>
          <p:nvPr/>
        </p:nvSpPr>
        <p:spPr bwMode="auto">
          <a:xfrm>
            <a:off x="7787742" y="3264993"/>
            <a:ext cx="930482" cy="3539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85000"/>
              </a:lnSpc>
            </a:pPr>
            <a:r>
              <a:rPr lang="en-US" altLang="zh-CN" sz="20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RTT</a:t>
            </a:r>
          </a:p>
        </p:txBody>
      </p:sp>
      <p:sp>
        <p:nvSpPr>
          <p:cNvPr id="68" name="Text Box 28"/>
          <p:cNvSpPr txBox="1">
            <a:spLocks noChangeArrowheads="1"/>
          </p:cNvSpPr>
          <p:nvPr/>
        </p:nvSpPr>
        <p:spPr bwMode="auto">
          <a:xfrm>
            <a:off x="7567349" y="3621430"/>
            <a:ext cx="699519" cy="616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85000"/>
              </a:lnSpc>
            </a:pPr>
            <a:r>
              <a:rPr lang="zh-CN" altLang="en-US" sz="2000" dirty="0">
                <a:solidFill>
                  <a:srgbClr val="009FF6"/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请求文件</a:t>
            </a:r>
            <a:endParaRPr lang="en-US" altLang="zh-CN" sz="2000" dirty="0">
              <a:solidFill>
                <a:srgbClr val="009FF6"/>
              </a:solidFill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69" name="AutoShape 29"/>
          <p:cNvSpPr/>
          <p:nvPr/>
        </p:nvSpPr>
        <p:spPr bwMode="auto">
          <a:xfrm>
            <a:off x="8411544" y="3963493"/>
            <a:ext cx="128588" cy="803275"/>
          </a:xfrm>
          <a:prstGeom prst="leftBrace">
            <a:avLst>
              <a:gd name="adj1" fmla="val 52057"/>
              <a:gd name="adj2" fmla="val 50000"/>
            </a:avLst>
          </a:prstGeom>
          <a:noFill/>
          <a:ln w="19050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85000"/>
              </a:lnSpc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None/>
            </a:pPr>
            <a:endParaRPr lang="zh-CN" altLang="zh-CN" sz="2400"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70" name="Text Box 30"/>
          <p:cNvSpPr txBox="1">
            <a:spLocks noChangeArrowheads="1"/>
          </p:cNvSpPr>
          <p:nvPr/>
        </p:nvSpPr>
        <p:spPr bwMode="auto">
          <a:xfrm>
            <a:off x="7787742" y="4187330"/>
            <a:ext cx="930482" cy="3539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85000"/>
              </a:lnSpc>
            </a:pPr>
            <a:r>
              <a:rPr lang="en-US" altLang="zh-CN" sz="20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RTT</a:t>
            </a:r>
          </a:p>
        </p:txBody>
      </p:sp>
      <p:sp>
        <p:nvSpPr>
          <p:cNvPr id="72" name="Text Box 36"/>
          <p:cNvSpPr txBox="1">
            <a:spLocks noChangeArrowheads="1"/>
          </p:cNvSpPr>
          <p:nvPr/>
        </p:nvSpPr>
        <p:spPr bwMode="auto">
          <a:xfrm>
            <a:off x="7558723" y="4602930"/>
            <a:ext cx="724775" cy="616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85000"/>
              </a:lnSpc>
            </a:pPr>
            <a:r>
              <a:rPr lang="zh-CN" altLang="en-US" sz="2000" dirty="0">
                <a:solidFill>
                  <a:srgbClr val="009FF6"/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收到文件</a:t>
            </a:r>
            <a:endParaRPr lang="en-US" altLang="zh-CN" sz="2000" dirty="0">
              <a:solidFill>
                <a:srgbClr val="009FF6"/>
              </a:solidFill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73" name="Text Box 37"/>
          <p:cNvSpPr txBox="1">
            <a:spLocks noChangeArrowheads="1"/>
          </p:cNvSpPr>
          <p:nvPr/>
        </p:nvSpPr>
        <p:spPr bwMode="auto">
          <a:xfrm>
            <a:off x="8435356" y="5643068"/>
            <a:ext cx="906797" cy="3539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85000"/>
              </a:lnSpc>
            </a:pPr>
            <a:r>
              <a:rPr lang="en-US" altLang="zh-CN" sz="20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time</a:t>
            </a:r>
          </a:p>
        </p:txBody>
      </p:sp>
      <p:sp>
        <p:nvSpPr>
          <p:cNvPr id="74" name="Text Box 38"/>
          <p:cNvSpPr txBox="1">
            <a:spLocks noChangeArrowheads="1"/>
          </p:cNvSpPr>
          <p:nvPr/>
        </p:nvSpPr>
        <p:spPr bwMode="auto">
          <a:xfrm>
            <a:off x="10113343" y="5625605"/>
            <a:ext cx="90679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00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time</a:t>
            </a:r>
          </a:p>
        </p:txBody>
      </p:sp>
      <p:pic>
        <p:nvPicPr>
          <p:cNvPr id="111" name="图片 1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4195" y="1758913"/>
            <a:ext cx="1513174" cy="1075867"/>
          </a:xfrm>
          <a:prstGeom prst="rect">
            <a:avLst/>
          </a:prstGeom>
        </p:spPr>
      </p:pic>
      <p:pic>
        <p:nvPicPr>
          <p:cNvPr id="112" name="图片 1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8222" y="1356231"/>
            <a:ext cx="1423372" cy="1423372"/>
          </a:xfrm>
          <a:prstGeom prst="rect">
            <a:avLst/>
          </a:prstGeom>
        </p:spPr>
      </p:pic>
      <p:cxnSp>
        <p:nvCxnSpPr>
          <p:cNvPr id="3" name="直接连接符 2"/>
          <p:cNvCxnSpPr/>
          <p:nvPr/>
        </p:nvCxnSpPr>
        <p:spPr>
          <a:xfrm>
            <a:off x="8240562" y="3028455"/>
            <a:ext cx="42022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直接连接符 112"/>
          <p:cNvCxnSpPr/>
          <p:nvPr/>
        </p:nvCxnSpPr>
        <p:spPr>
          <a:xfrm>
            <a:off x="8240562" y="3903680"/>
            <a:ext cx="42022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直接连接符 113"/>
          <p:cNvCxnSpPr/>
          <p:nvPr/>
        </p:nvCxnSpPr>
        <p:spPr>
          <a:xfrm>
            <a:off x="8240562" y="4887114"/>
            <a:ext cx="42022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Line 15"/>
          <p:cNvSpPr>
            <a:spLocks noChangeShapeType="1"/>
          </p:cNvSpPr>
          <p:nvPr/>
        </p:nvSpPr>
        <p:spPr bwMode="auto">
          <a:xfrm>
            <a:off x="8660782" y="2755405"/>
            <a:ext cx="0" cy="2873375"/>
          </a:xfrm>
          <a:prstGeom prst="line">
            <a:avLst/>
          </a:prstGeom>
          <a:noFill/>
          <a:ln w="28575">
            <a:solidFill>
              <a:srgbClr val="009FF6"/>
            </a:solidFill>
            <a:prstDash val="solid"/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50" name="Line 16"/>
          <p:cNvSpPr>
            <a:spLocks noChangeShapeType="1"/>
          </p:cNvSpPr>
          <p:nvPr/>
        </p:nvSpPr>
        <p:spPr bwMode="auto">
          <a:xfrm>
            <a:off x="10351469" y="2790330"/>
            <a:ext cx="0" cy="2881313"/>
          </a:xfrm>
          <a:prstGeom prst="line">
            <a:avLst/>
          </a:prstGeom>
          <a:noFill/>
          <a:ln w="28575">
            <a:solidFill>
              <a:srgbClr val="009FF6"/>
            </a:solidFill>
            <a:prstDash val="solid"/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50"/>
                            </p:stCondLst>
                            <p:childTnLst>
                              <p:par>
                                <p:cTn id="1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25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750"/>
                            </p:stCondLst>
                            <p:childTnLst>
                              <p:par>
                                <p:cTn id="3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250"/>
                            </p:stCondLst>
                            <p:childTnLst>
                              <p:par>
                                <p:cTn id="4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750"/>
                            </p:stCondLst>
                            <p:childTnLst>
                              <p:par>
                                <p:cTn id="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250"/>
                            </p:stCondLst>
                            <p:childTnLst>
                              <p:par>
                                <p:cTn id="4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750"/>
                            </p:stCondLst>
                            <p:childTnLst>
                              <p:par>
                                <p:cTn id="5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250"/>
                            </p:stCondLst>
                            <p:childTnLst>
                              <p:par>
                                <p:cTn id="5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4750"/>
                            </p:stCondLst>
                            <p:childTnLst>
                              <p:par>
                                <p:cTn id="6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250"/>
                            </p:stCondLst>
                            <p:childTnLst>
                              <p:par>
                                <p:cTn id="6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750"/>
                            </p:stCondLst>
                            <p:childTnLst>
                              <p:par>
                                <p:cTn id="7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6250"/>
                            </p:stCondLst>
                            <p:childTnLst>
                              <p:par>
                                <p:cTn id="7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6750"/>
                            </p:stCondLst>
                            <p:childTnLst>
                              <p:par>
                                <p:cTn id="80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8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7250"/>
                            </p:stCondLst>
                            <p:childTnLst>
                              <p:par>
                                <p:cTn id="8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7750"/>
                            </p:stCondLst>
                            <p:childTnLst>
                              <p:par>
                                <p:cTn id="90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9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8250"/>
                            </p:stCondLst>
                            <p:childTnLst>
                              <p:par>
                                <p:cTn id="9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8750"/>
                            </p:stCondLst>
                            <p:childTnLst>
                              <p:par>
                                <p:cTn id="100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0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9250"/>
                            </p:stCondLst>
                            <p:childTnLst>
                              <p:par>
                                <p:cTn id="10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6" presetClass="emph" presetSubtype="0" repeatCount="2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2" dur="500" tmFilter="0, 0; .2, .5; .8, .5; 1, 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3" dur="250" autoRev="1" fill="hold"/>
                                        <p:tgtEl>
                                          <p:spTgt spid="5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4" presetID="26" presetClass="emph" presetSubtype="0" repeatCount="2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5" dur="500" tmFilter="0, 0; .2, .5; .8, .5; 1, 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6" dur="250" autoRev="1" fill="hold"/>
                                        <p:tgtEl>
                                          <p:spTgt spid="5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1500"/>
                            </p:stCondLst>
                            <p:childTnLst>
                              <p:par>
                                <p:cTn id="1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4" dur="5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2000"/>
                            </p:stCondLst>
                            <p:childTnLst>
                              <p:par>
                                <p:cTn id="1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8" dur="500"/>
                                        <p:tgtEl>
                                          <p:spTgt spid="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2500"/>
                            </p:stCondLst>
                            <p:childTnLst>
                              <p:par>
                                <p:cTn id="1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3000"/>
                            </p:stCondLst>
                            <p:childTnLst>
                              <p:par>
                                <p:cTn id="1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build="p"/>
      <p:bldP spid="51" grpId="0" animBg="1"/>
      <p:bldP spid="51" grpId="1" animBg="1"/>
      <p:bldP spid="52" grpId="0" animBg="1"/>
      <p:bldP spid="52" grpId="1" animBg="1"/>
      <p:bldP spid="53" grpId="0" animBg="1"/>
      <p:bldP spid="54" grpId="0" animBg="1"/>
      <p:bldP spid="55" grpId="0" animBg="1"/>
      <p:bldP spid="56" grpId="0"/>
      <p:bldP spid="58" grpId="0"/>
      <p:bldP spid="65" grpId="0" animBg="1"/>
      <p:bldP spid="66" grpId="0"/>
      <p:bldP spid="68" grpId="0"/>
      <p:bldP spid="69" grpId="0" animBg="1"/>
      <p:bldP spid="70" grpId="0"/>
      <p:bldP spid="72" grpId="0"/>
      <p:bldP spid="73" grpId="0"/>
      <p:bldP spid="74" grpId="0"/>
      <p:bldP spid="49" grpId="0" animBg="1"/>
      <p:bldP spid="50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/>
          <p:cNvGrpSpPr/>
          <p:nvPr/>
        </p:nvGrpSpPr>
        <p:grpSpPr>
          <a:xfrm>
            <a:off x="430213" y="0"/>
            <a:ext cx="7610475" cy="1428589"/>
            <a:chOff x="551030" y="-368704"/>
            <a:chExt cx="7610475" cy="1428589"/>
          </a:xfrm>
        </p:grpSpPr>
        <p:grpSp>
          <p:nvGrpSpPr>
            <p:cNvPr id="29" name="组合 28"/>
            <p:cNvGrpSpPr/>
            <p:nvPr/>
          </p:nvGrpSpPr>
          <p:grpSpPr>
            <a:xfrm>
              <a:off x="1201632" y="303925"/>
              <a:ext cx="6959873" cy="687997"/>
              <a:chOff x="1839059" y="967769"/>
              <a:chExt cx="6959873" cy="687997"/>
            </a:xfrm>
          </p:grpSpPr>
          <p:sp>
            <p:nvSpPr>
              <p:cNvPr id="31" name="矩形: 圆角 30"/>
              <p:cNvSpPr/>
              <p:nvPr/>
            </p:nvSpPr>
            <p:spPr>
              <a:xfrm>
                <a:off x="1839059" y="967769"/>
                <a:ext cx="6959873" cy="675443"/>
              </a:xfrm>
              <a:prstGeom prst="roundRect">
                <a:avLst>
                  <a:gd name="adj" fmla="val 50000"/>
                </a:avLst>
              </a:prstGeom>
              <a:solidFill>
                <a:srgbClr val="009FF6"/>
              </a:solidFill>
              <a:ln>
                <a:solidFill>
                  <a:schemeClr val="bg1"/>
                </a:solidFill>
              </a:ln>
              <a:effectLst>
                <a:outerShdw blurRad="63500" sx="101000" sy="101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solidFill>
                    <a:srgbClr val="00A3F8"/>
                  </a:solidFill>
                </a:endParaRPr>
              </a:p>
            </p:txBody>
          </p:sp>
          <p:sp>
            <p:nvSpPr>
              <p:cNvPr id="32" name="文本框 31"/>
              <p:cNvSpPr txBox="1"/>
              <p:nvPr/>
            </p:nvSpPr>
            <p:spPr>
              <a:xfrm>
                <a:off x="2786092" y="1009435"/>
                <a:ext cx="601284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造字工房朗倩（非商用）细体" pitchFamily="50" charset="-122"/>
                    <a:cs typeface="Times New Roman" panose="02020603050405020304" pitchFamily="18" charset="0"/>
                  </a:rPr>
                  <a:t>HTTP1.1</a:t>
                </a:r>
                <a:r>
                  <a:rPr lang="zh-CN" altLang="en-US" sz="3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造字工房朗倩（非商用）细体" pitchFamily="50" charset="-122"/>
                    <a:cs typeface="Times New Roman" panose="02020603050405020304" pitchFamily="18" charset="0"/>
                  </a:rPr>
                  <a:t>引入的新传输模式</a:t>
                </a:r>
              </a:p>
            </p:txBody>
          </p:sp>
        </p:grpSp>
        <p:pic>
          <p:nvPicPr>
            <p:cNvPr id="30" name="图片 29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111"/>
            <a:stretch>
              <a:fillRect/>
            </a:stretch>
          </p:blipFill>
          <p:spPr>
            <a:xfrm>
              <a:off x="551030" y="-368704"/>
              <a:ext cx="1607162" cy="1428589"/>
            </a:xfrm>
            <a:prstGeom prst="rect">
              <a:avLst/>
            </a:prstGeom>
          </p:spPr>
        </p:pic>
      </p:grpSp>
      <p:grpSp>
        <p:nvGrpSpPr>
          <p:cNvPr id="57" name="组合 56"/>
          <p:cNvGrpSpPr/>
          <p:nvPr/>
        </p:nvGrpSpPr>
        <p:grpSpPr>
          <a:xfrm>
            <a:off x="939001" y="1514687"/>
            <a:ext cx="3387851" cy="526732"/>
            <a:chOff x="722008" y="1303131"/>
            <a:chExt cx="3234820" cy="502940"/>
          </a:xfrm>
        </p:grpSpPr>
        <p:sp>
          <p:nvSpPr>
            <p:cNvPr id="59" name="流程图: 手动输入 6"/>
            <p:cNvSpPr/>
            <p:nvPr/>
          </p:nvSpPr>
          <p:spPr>
            <a:xfrm rot="5400000" flipV="1">
              <a:off x="2234783" y="60355"/>
              <a:ext cx="475861" cy="2968229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-1" fmla="*/ 0 w 10000"/>
                <a:gd name="connsiteY0-2" fmla="*/ 1050 h 10000"/>
                <a:gd name="connsiteX1-3" fmla="*/ 10000 w 10000"/>
                <a:gd name="connsiteY1-4" fmla="*/ 0 h 10000"/>
                <a:gd name="connsiteX2-5" fmla="*/ 10000 w 10000"/>
                <a:gd name="connsiteY2-6" fmla="*/ 10000 h 10000"/>
                <a:gd name="connsiteX3-7" fmla="*/ 0 w 10000"/>
                <a:gd name="connsiteY3-8" fmla="*/ 10000 h 10000"/>
                <a:gd name="connsiteX4-9" fmla="*/ 0 w 10000"/>
                <a:gd name="connsiteY4-10" fmla="*/ 1050 h 10000"/>
                <a:gd name="connsiteX0-11" fmla="*/ 0 w 10000"/>
                <a:gd name="connsiteY0-12" fmla="*/ 988 h 9938"/>
                <a:gd name="connsiteX1-13" fmla="*/ 9911 w 10000"/>
                <a:gd name="connsiteY1-14" fmla="*/ 0 h 9938"/>
                <a:gd name="connsiteX2-15" fmla="*/ 10000 w 10000"/>
                <a:gd name="connsiteY2-16" fmla="*/ 9938 h 9938"/>
                <a:gd name="connsiteX3-17" fmla="*/ 0 w 10000"/>
                <a:gd name="connsiteY3-18" fmla="*/ 9938 h 9938"/>
                <a:gd name="connsiteX4-19" fmla="*/ 0 w 10000"/>
                <a:gd name="connsiteY4-20" fmla="*/ 988 h 9938"/>
                <a:gd name="connsiteX0-21" fmla="*/ 0 w 10000"/>
                <a:gd name="connsiteY0-22" fmla="*/ 1853 h 10000"/>
                <a:gd name="connsiteX1-23" fmla="*/ 9911 w 10000"/>
                <a:gd name="connsiteY1-24" fmla="*/ 0 h 10000"/>
                <a:gd name="connsiteX2-25" fmla="*/ 10000 w 10000"/>
                <a:gd name="connsiteY2-26" fmla="*/ 10000 h 10000"/>
                <a:gd name="connsiteX3-27" fmla="*/ 0 w 10000"/>
                <a:gd name="connsiteY3-28" fmla="*/ 10000 h 10000"/>
                <a:gd name="connsiteX4-29" fmla="*/ 0 w 10000"/>
                <a:gd name="connsiteY4-30" fmla="*/ 1853 h 10000"/>
                <a:gd name="connsiteX0-31" fmla="*/ 0 w 10000"/>
                <a:gd name="connsiteY0-32" fmla="*/ 1796 h 10000"/>
                <a:gd name="connsiteX1-33" fmla="*/ 9911 w 10000"/>
                <a:gd name="connsiteY1-34" fmla="*/ 0 h 10000"/>
                <a:gd name="connsiteX2-35" fmla="*/ 10000 w 10000"/>
                <a:gd name="connsiteY2-36" fmla="*/ 10000 h 10000"/>
                <a:gd name="connsiteX3-37" fmla="*/ 0 w 10000"/>
                <a:gd name="connsiteY3-38" fmla="*/ 10000 h 10000"/>
                <a:gd name="connsiteX4-39" fmla="*/ 0 w 10000"/>
                <a:gd name="connsiteY4-40" fmla="*/ 1796 h 10000"/>
                <a:gd name="connsiteX0-41" fmla="*/ 106 w 10000"/>
                <a:gd name="connsiteY0-42" fmla="*/ 804 h 10000"/>
                <a:gd name="connsiteX1-43" fmla="*/ 9911 w 10000"/>
                <a:gd name="connsiteY1-44" fmla="*/ 0 h 10000"/>
                <a:gd name="connsiteX2-45" fmla="*/ 10000 w 10000"/>
                <a:gd name="connsiteY2-46" fmla="*/ 10000 h 10000"/>
                <a:gd name="connsiteX3-47" fmla="*/ 0 w 10000"/>
                <a:gd name="connsiteY3-48" fmla="*/ 10000 h 10000"/>
                <a:gd name="connsiteX4-49" fmla="*/ 106 w 10000"/>
                <a:gd name="connsiteY4-50" fmla="*/ 804 h 10000"/>
                <a:gd name="connsiteX0-51" fmla="*/ 106 w 10000"/>
                <a:gd name="connsiteY0-52" fmla="*/ 793 h 10000"/>
                <a:gd name="connsiteX1-53" fmla="*/ 9911 w 10000"/>
                <a:gd name="connsiteY1-54" fmla="*/ 0 h 10000"/>
                <a:gd name="connsiteX2-55" fmla="*/ 10000 w 10000"/>
                <a:gd name="connsiteY2-56" fmla="*/ 10000 h 10000"/>
                <a:gd name="connsiteX3-57" fmla="*/ 0 w 10000"/>
                <a:gd name="connsiteY3-58" fmla="*/ 10000 h 10000"/>
                <a:gd name="connsiteX4-59" fmla="*/ 106 w 10000"/>
                <a:gd name="connsiteY4-60" fmla="*/ 793 h 10000"/>
                <a:gd name="connsiteX0-61" fmla="*/ 106 w 10000"/>
                <a:gd name="connsiteY0-62" fmla="*/ 758 h 10000"/>
                <a:gd name="connsiteX1-63" fmla="*/ 9911 w 10000"/>
                <a:gd name="connsiteY1-64" fmla="*/ 0 h 10000"/>
                <a:gd name="connsiteX2-65" fmla="*/ 10000 w 10000"/>
                <a:gd name="connsiteY2-66" fmla="*/ 10000 h 10000"/>
                <a:gd name="connsiteX3-67" fmla="*/ 0 w 10000"/>
                <a:gd name="connsiteY3-68" fmla="*/ 10000 h 10000"/>
                <a:gd name="connsiteX4-69" fmla="*/ 106 w 10000"/>
                <a:gd name="connsiteY4-70" fmla="*/ 758 h 10000"/>
                <a:gd name="connsiteX0-71" fmla="*/ 50 w 10000"/>
                <a:gd name="connsiteY0-72" fmla="*/ 854 h 10000"/>
                <a:gd name="connsiteX1-73" fmla="*/ 9911 w 10000"/>
                <a:gd name="connsiteY1-74" fmla="*/ 0 h 10000"/>
                <a:gd name="connsiteX2-75" fmla="*/ 10000 w 10000"/>
                <a:gd name="connsiteY2-76" fmla="*/ 10000 h 10000"/>
                <a:gd name="connsiteX3-77" fmla="*/ 0 w 10000"/>
                <a:gd name="connsiteY3-78" fmla="*/ 10000 h 10000"/>
                <a:gd name="connsiteX4-79" fmla="*/ 50 w 10000"/>
                <a:gd name="connsiteY4-80" fmla="*/ 854 h 100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0000" h="10000">
                  <a:moveTo>
                    <a:pt x="50" y="854"/>
                  </a:moveTo>
                  <a:lnTo>
                    <a:pt x="9911" y="0"/>
                  </a:lnTo>
                  <a:cubicBezTo>
                    <a:pt x="9941" y="3334"/>
                    <a:pt x="9970" y="6666"/>
                    <a:pt x="10000" y="10000"/>
                  </a:cubicBezTo>
                  <a:lnTo>
                    <a:pt x="0" y="10000"/>
                  </a:lnTo>
                  <a:cubicBezTo>
                    <a:pt x="35" y="6935"/>
                    <a:pt x="15" y="3919"/>
                    <a:pt x="50" y="854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55">
                <a:latin typeface="+mn-ea"/>
                <a:cs typeface="Arial" panose="020B0604020202020204" pitchFamily="34" charset="0"/>
              </a:endParaRPr>
            </a:p>
          </p:txBody>
        </p:sp>
        <p:grpSp>
          <p:nvGrpSpPr>
            <p:cNvPr id="60" name="组合 59"/>
            <p:cNvGrpSpPr/>
            <p:nvPr/>
          </p:nvGrpSpPr>
          <p:grpSpPr>
            <a:xfrm>
              <a:off x="722008" y="1303131"/>
              <a:ext cx="546594" cy="475865"/>
              <a:chOff x="708742" y="1296102"/>
              <a:chExt cx="454744" cy="283828"/>
            </a:xfrm>
          </p:grpSpPr>
          <p:sp>
            <p:nvSpPr>
              <p:cNvPr id="62" name="平行四边形 61"/>
              <p:cNvSpPr/>
              <p:nvPr/>
            </p:nvSpPr>
            <p:spPr>
              <a:xfrm>
                <a:off x="708742" y="1296103"/>
                <a:ext cx="351872" cy="283827"/>
              </a:xfrm>
              <a:prstGeom prst="parallelogram">
                <a:avLst>
                  <a:gd name="adj" fmla="val 80822"/>
                </a:avLst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985"/>
              </a:p>
            </p:txBody>
          </p:sp>
          <p:sp>
            <p:nvSpPr>
              <p:cNvPr id="63" name="平行四边形 62"/>
              <p:cNvSpPr/>
              <p:nvPr/>
            </p:nvSpPr>
            <p:spPr>
              <a:xfrm>
                <a:off x="811614" y="1296102"/>
                <a:ext cx="351872" cy="283827"/>
              </a:xfrm>
              <a:prstGeom prst="parallelogram">
                <a:avLst>
                  <a:gd name="adj" fmla="val 80822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985"/>
              </a:p>
            </p:txBody>
          </p:sp>
        </p:grpSp>
        <p:sp>
          <p:nvSpPr>
            <p:cNvPr id="61" name="Text Box 79"/>
            <p:cNvSpPr txBox="1">
              <a:spLocks noChangeArrowheads="1"/>
            </p:cNvSpPr>
            <p:nvPr/>
          </p:nvSpPr>
          <p:spPr bwMode="auto">
            <a:xfrm>
              <a:off x="1351236" y="1335871"/>
              <a:ext cx="2252992" cy="470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kumimoji="1" lang="zh-CN" altLang="en-US" sz="2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持久连接</a:t>
              </a:r>
            </a:p>
          </p:txBody>
        </p:sp>
      </p:grpSp>
      <p:sp>
        <p:nvSpPr>
          <p:cNvPr id="64" name="Text Box 79"/>
          <p:cNvSpPr txBox="1">
            <a:spLocks noChangeArrowheads="1"/>
          </p:cNvSpPr>
          <p:nvPr/>
        </p:nvSpPr>
        <p:spPr bwMode="auto">
          <a:xfrm>
            <a:off x="1597996" y="2072139"/>
            <a:ext cx="10041431" cy="876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10000"/>
              </a:lnSpc>
            </a:pP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服务器在发送响应后，不再断开</a:t>
            </a:r>
            <a:r>
              <a:rPr kumimoji="1" lang="en-US" altLang="zh-CN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TCP</a:t>
            </a: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连接，而是</a:t>
            </a:r>
            <a:r>
              <a:rPr kumimoji="1" lang="zh-CN" altLang="en-US" sz="2400" dirty="0">
                <a:solidFill>
                  <a:srgbClr val="009FF6"/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保持该连接</a:t>
            </a: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，用于后续对象的传送，直至该连接“</a:t>
            </a:r>
            <a:r>
              <a:rPr kumimoji="1" lang="zh-CN" altLang="en-US" sz="2400" dirty="0">
                <a:solidFill>
                  <a:srgbClr val="009FF6"/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休息</a:t>
            </a: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”了一个较长的时间后，方断开该连接。</a:t>
            </a:r>
          </a:p>
        </p:txBody>
      </p:sp>
      <p:grpSp>
        <p:nvGrpSpPr>
          <p:cNvPr id="67" name="组合 66"/>
          <p:cNvGrpSpPr/>
          <p:nvPr/>
        </p:nvGrpSpPr>
        <p:grpSpPr>
          <a:xfrm>
            <a:off x="1112888" y="3327625"/>
            <a:ext cx="10526539" cy="876330"/>
            <a:chOff x="1403750" y="3593123"/>
            <a:chExt cx="10526539" cy="876330"/>
          </a:xfrm>
        </p:grpSpPr>
        <p:grpSp>
          <p:nvGrpSpPr>
            <p:cNvPr id="71" name="组合 70"/>
            <p:cNvGrpSpPr/>
            <p:nvPr/>
          </p:nvGrpSpPr>
          <p:grpSpPr>
            <a:xfrm>
              <a:off x="1403750" y="3593123"/>
              <a:ext cx="490436" cy="476221"/>
              <a:chOff x="1403750" y="3593123"/>
              <a:chExt cx="808892" cy="785446"/>
            </a:xfrm>
          </p:grpSpPr>
          <p:sp>
            <p:nvSpPr>
              <p:cNvPr id="76" name="对话气泡: 椭圆形 75"/>
              <p:cNvSpPr/>
              <p:nvPr/>
            </p:nvSpPr>
            <p:spPr>
              <a:xfrm>
                <a:off x="1403750" y="3593123"/>
                <a:ext cx="808892" cy="785446"/>
              </a:xfrm>
              <a:prstGeom prst="wedgeEllipseCallout">
                <a:avLst>
                  <a:gd name="adj1" fmla="val 66124"/>
                  <a:gd name="adj2" fmla="val 2799"/>
                </a:avLst>
              </a:prstGeom>
              <a:solidFill>
                <a:srgbClr val="009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77" name="round-web-cam_17861"/>
              <p:cNvSpPr>
                <a:spLocks noChangeAspect="1"/>
              </p:cNvSpPr>
              <p:nvPr/>
            </p:nvSpPr>
            <p:spPr bwMode="auto">
              <a:xfrm>
                <a:off x="1567764" y="3705353"/>
                <a:ext cx="480863" cy="560986"/>
              </a:xfrm>
              <a:custGeom>
                <a:avLst/>
                <a:gdLst>
                  <a:gd name="connsiteX0" fmla="*/ 382866 w 517527"/>
                  <a:gd name="connsiteY0" fmla="*/ 485037 h 603758"/>
                  <a:gd name="connsiteX1" fmla="*/ 258763 w 517527"/>
                  <a:gd name="connsiteY1" fmla="*/ 516800 h 603758"/>
                  <a:gd name="connsiteX2" fmla="*/ 136617 w 517527"/>
                  <a:gd name="connsiteY2" fmla="*/ 486079 h 603758"/>
                  <a:gd name="connsiteX3" fmla="*/ 81214 w 517527"/>
                  <a:gd name="connsiteY3" fmla="*/ 525522 h 603758"/>
                  <a:gd name="connsiteX4" fmla="*/ 261371 w 517527"/>
                  <a:gd name="connsiteY4" fmla="*/ 581888 h 603758"/>
                  <a:gd name="connsiteX5" fmla="*/ 441658 w 517527"/>
                  <a:gd name="connsiteY5" fmla="*/ 525522 h 603758"/>
                  <a:gd name="connsiteX6" fmla="*/ 382866 w 517527"/>
                  <a:gd name="connsiteY6" fmla="*/ 485037 h 603758"/>
                  <a:gd name="connsiteX7" fmla="*/ 258870 w 517527"/>
                  <a:gd name="connsiteY7" fmla="*/ 184740 h 603758"/>
                  <a:gd name="connsiteX8" fmla="*/ 332717 w 517527"/>
                  <a:gd name="connsiteY8" fmla="*/ 258481 h 603758"/>
                  <a:gd name="connsiteX9" fmla="*/ 258870 w 517527"/>
                  <a:gd name="connsiteY9" fmla="*/ 332222 h 603758"/>
                  <a:gd name="connsiteX10" fmla="*/ 185023 w 517527"/>
                  <a:gd name="connsiteY10" fmla="*/ 258481 h 603758"/>
                  <a:gd name="connsiteX11" fmla="*/ 258870 w 517527"/>
                  <a:gd name="connsiteY11" fmla="*/ 184740 h 603758"/>
                  <a:gd name="connsiteX12" fmla="*/ 258763 w 517527"/>
                  <a:gd name="connsiteY12" fmla="*/ 147620 h 603758"/>
                  <a:gd name="connsiteX13" fmla="*/ 147697 w 517527"/>
                  <a:gd name="connsiteY13" fmla="*/ 258400 h 603758"/>
                  <a:gd name="connsiteX14" fmla="*/ 258763 w 517527"/>
                  <a:gd name="connsiteY14" fmla="*/ 369310 h 603758"/>
                  <a:gd name="connsiteX15" fmla="*/ 369830 w 517527"/>
                  <a:gd name="connsiteY15" fmla="*/ 258400 h 603758"/>
                  <a:gd name="connsiteX16" fmla="*/ 258763 w 517527"/>
                  <a:gd name="connsiteY16" fmla="*/ 147620 h 603758"/>
                  <a:gd name="connsiteX17" fmla="*/ 258112 w 517527"/>
                  <a:gd name="connsiteY17" fmla="*/ 80189 h 603758"/>
                  <a:gd name="connsiteX18" fmla="*/ 236342 w 517527"/>
                  <a:gd name="connsiteY18" fmla="*/ 102058 h 603758"/>
                  <a:gd name="connsiteX19" fmla="*/ 258112 w 517527"/>
                  <a:gd name="connsiteY19" fmla="*/ 123798 h 603758"/>
                  <a:gd name="connsiteX20" fmla="*/ 280012 w 517527"/>
                  <a:gd name="connsiteY20" fmla="*/ 102058 h 603758"/>
                  <a:gd name="connsiteX21" fmla="*/ 258112 w 517527"/>
                  <a:gd name="connsiteY21" fmla="*/ 80189 h 603758"/>
                  <a:gd name="connsiteX22" fmla="*/ 258763 w 517527"/>
                  <a:gd name="connsiteY22" fmla="*/ 0 h 603758"/>
                  <a:gd name="connsiteX23" fmla="*/ 517527 w 517527"/>
                  <a:gd name="connsiteY23" fmla="*/ 258400 h 603758"/>
                  <a:gd name="connsiteX24" fmla="*/ 406852 w 517527"/>
                  <a:gd name="connsiteY24" fmla="*/ 470197 h 603758"/>
                  <a:gd name="connsiteX25" fmla="*/ 463428 w 517527"/>
                  <a:gd name="connsiteY25" fmla="*/ 525522 h 603758"/>
                  <a:gd name="connsiteX26" fmla="*/ 261371 w 517527"/>
                  <a:gd name="connsiteY26" fmla="*/ 603758 h 603758"/>
                  <a:gd name="connsiteX27" fmla="*/ 59314 w 517527"/>
                  <a:gd name="connsiteY27" fmla="*/ 525522 h 603758"/>
                  <a:gd name="connsiteX28" fmla="*/ 112631 w 517527"/>
                  <a:gd name="connsiteY28" fmla="*/ 471499 h 603758"/>
                  <a:gd name="connsiteX29" fmla="*/ 0 w 517527"/>
                  <a:gd name="connsiteY29" fmla="*/ 258400 h 603758"/>
                  <a:gd name="connsiteX30" fmla="*/ 258763 w 517527"/>
                  <a:gd name="connsiteY30" fmla="*/ 0 h 603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517527" h="603758">
                    <a:moveTo>
                      <a:pt x="382866" y="485037"/>
                    </a:moveTo>
                    <a:cubicBezTo>
                      <a:pt x="345974" y="505345"/>
                      <a:pt x="303737" y="516800"/>
                      <a:pt x="258763" y="516800"/>
                    </a:cubicBezTo>
                    <a:cubicBezTo>
                      <a:pt x="214572" y="516800"/>
                      <a:pt x="172987" y="505735"/>
                      <a:pt x="136617" y="486079"/>
                    </a:cubicBezTo>
                    <a:cubicBezTo>
                      <a:pt x="102463" y="497013"/>
                      <a:pt x="81214" y="511984"/>
                      <a:pt x="81214" y="525522"/>
                    </a:cubicBezTo>
                    <a:cubicBezTo>
                      <a:pt x="81214" y="549084"/>
                      <a:pt x="149783" y="581888"/>
                      <a:pt x="261371" y="581888"/>
                    </a:cubicBezTo>
                    <a:cubicBezTo>
                      <a:pt x="373089" y="581888"/>
                      <a:pt x="441658" y="549084"/>
                      <a:pt x="441658" y="525522"/>
                    </a:cubicBezTo>
                    <a:cubicBezTo>
                      <a:pt x="441658" y="511593"/>
                      <a:pt x="418584" y="495972"/>
                      <a:pt x="382866" y="485037"/>
                    </a:cubicBezTo>
                    <a:close/>
                    <a:moveTo>
                      <a:pt x="258870" y="184740"/>
                    </a:moveTo>
                    <a:cubicBezTo>
                      <a:pt x="299655" y="184740"/>
                      <a:pt x="332717" y="217755"/>
                      <a:pt x="332717" y="258481"/>
                    </a:cubicBezTo>
                    <a:cubicBezTo>
                      <a:pt x="332717" y="299207"/>
                      <a:pt x="299655" y="332222"/>
                      <a:pt x="258870" y="332222"/>
                    </a:cubicBezTo>
                    <a:cubicBezTo>
                      <a:pt x="218085" y="332222"/>
                      <a:pt x="185023" y="299207"/>
                      <a:pt x="185023" y="258481"/>
                    </a:cubicBezTo>
                    <a:cubicBezTo>
                      <a:pt x="185023" y="217755"/>
                      <a:pt x="218085" y="184740"/>
                      <a:pt x="258870" y="184740"/>
                    </a:cubicBezTo>
                    <a:close/>
                    <a:moveTo>
                      <a:pt x="258763" y="147620"/>
                    </a:moveTo>
                    <a:cubicBezTo>
                      <a:pt x="197495" y="147620"/>
                      <a:pt x="147697" y="197347"/>
                      <a:pt x="147697" y="258400"/>
                    </a:cubicBezTo>
                    <a:cubicBezTo>
                      <a:pt x="147697" y="319583"/>
                      <a:pt x="197495" y="369310"/>
                      <a:pt x="258763" y="369310"/>
                    </a:cubicBezTo>
                    <a:cubicBezTo>
                      <a:pt x="320032" y="369310"/>
                      <a:pt x="369830" y="319453"/>
                      <a:pt x="369830" y="258400"/>
                    </a:cubicBezTo>
                    <a:cubicBezTo>
                      <a:pt x="369830" y="197347"/>
                      <a:pt x="320032" y="147620"/>
                      <a:pt x="258763" y="147620"/>
                    </a:cubicBezTo>
                    <a:close/>
                    <a:moveTo>
                      <a:pt x="258112" y="80189"/>
                    </a:moveTo>
                    <a:cubicBezTo>
                      <a:pt x="246119" y="80189"/>
                      <a:pt x="236342" y="89952"/>
                      <a:pt x="236342" y="102058"/>
                    </a:cubicBezTo>
                    <a:cubicBezTo>
                      <a:pt x="236342" y="114034"/>
                      <a:pt x="246119" y="123798"/>
                      <a:pt x="258112" y="123798"/>
                    </a:cubicBezTo>
                    <a:cubicBezTo>
                      <a:pt x="270235" y="123798"/>
                      <a:pt x="280012" y="114034"/>
                      <a:pt x="280012" y="102058"/>
                    </a:cubicBezTo>
                    <a:cubicBezTo>
                      <a:pt x="280012" y="89952"/>
                      <a:pt x="270235" y="80189"/>
                      <a:pt x="258112" y="80189"/>
                    </a:cubicBezTo>
                    <a:close/>
                    <a:moveTo>
                      <a:pt x="258763" y="0"/>
                    </a:moveTo>
                    <a:cubicBezTo>
                      <a:pt x="401507" y="0"/>
                      <a:pt x="517527" y="115857"/>
                      <a:pt x="517527" y="258400"/>
                    </a:cubicBezTo>
                    <a:cubicBezTo>
                      <a:pt x="517527" y="346009"/>
                      <a:pt x="473726" y="423464"/>
                      <a:pt x="406852" y="470197"/>
                    </a:cubicBezTo>
                    <a:cubicBezTo>
                      <a:pt x="443483" y="484386"/>
                      <a:pt x="463428" y="503652"/>
                      <a:pt x="463428" y="525522"/>
                    </a:cubicBezTo>
                    <a:cubicBezTo>
                      <a:pt x="463428" y="576291"/>
                      <a:pt x="359401" y="603758"/>
                      <a:pt x="261371" y="603758"/>
                    </a:cubicBezTo>
                    <a:cubicBezTo>
                      <a:pt x="163471" y="603758"/>
                      <a:pt x="59314" y="576291"/>
                      <a:pt x="59314" y="525522"/>
                    </a:cubicBezTo>
                    <a:cubicBezTo>
                      <a:pt x="59314" y="504434"/>
                      <a:pt x="78085" y="485688"/>
                      <a:pt x="112631" y="471499"/>
                    </a:cubicBezTo>
                    <a:cubicBezTo>
                      <a:pt x="44713" y="424896"/>
                      <a:pt x="0" y="346790"/>
                      <a:pt x="0" y="258400"/>
                    </a:cubicBezTo>
                    <a:cubicBezTo>
                      <a:pt x="0" y="115857"/>
                      <a:pt x="116020" y="0"/>
                      <a:pt x="25876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</p:sp>
        </p:grpSp>
        <p:sp>
          <p:nvSpPr>
            <p:cNvPr id="75" name="Text Box 79"/>
            <p:cNvSpPr txBox="1">
              <a:spLocks noChangeArrowheads="1"/>
            </p:cNvSpPr>
            <p:nvPr/>
          </p:nvSpPr>
          <p:spPr bwMode="auto">
            <a:xfrm>
              <a:off x="1985931" y="3593123"/>
              <a:ext cx="9944358" cy="876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10000"/>
                </a:lnSpc>
              </a:pPr>
              <a:r>
                <a:rPr kumimoji="1"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减少了对服务器端连接数的需要，从而减少了对服务器端套接字资源的占用，提高了服务器的负载能力。</a:t>
              </a:r>
            </a:p>
          </p:txBody>
        </p:sp>
      </p:grpSp>
      <p:grpSp>
        <p:nvGrpSpPr>
          <p:cNvPr id="78" name="组合 77"/>
          <p:cNvGrpSpPr/>
          <p:nvPr/>
        </p:nvGrpSpPr>
        <p:grpSpPr>
          <a:xfrm>
            <a:off x="1121742" y="4550945"/>
            <a:ext cx="4006671" cy="476221"/>
            <a:chOff x="1403750" y="3593123"/>
            <a:chExt cx="4006671" cy="476221"/>
          </a:xfrm>
        </p:grpSpPr>
        <p:grpSp>
          <p:nvGrpSpPr>
            <p:cNvPr id="79" name="组合 78"/>
            <p:cNvGrpSpPr/>
            <p:nvPr/>
          </p:nvGrpSpPr>
          <p:grpSpPr>
            <a:xfrm>
              <a:off x="1403750" y="3593123"/>
              <a:ext cx="490436" cy="476221"/>
              <a:chOff x="1403750" y="3593123"/>
              <a:chExt cx="808892" cy="785446"/>
            </a:xfrm>
          </p:grpSpPr>
          <p:sp>
            <p:nvSpPr>
              <p:cNvPr id="81" name="对话气泡: 椭圆形 80"/>
              <p:cNvSpPr/>
              <p:nvPr/>
            </p:nvSpPr>
            <p:spPr>
              <a:xfrm>
                <a:off x="1403750" y="3593123"/>
                <a:ext cx="808892" cy="785446"/>
              </a:xfrm>
              <a:prstGeom prst="wedgeEllipseCallout">
                <a:avLst>
                  <a:gd name="adj1" fmla="val 66124"/>
                  <a:gd name="adj2" fmla="val 2799"/>
                </a:avLst>
              </a:prstGeom>
              <a:solidFill>
                <a:srgbClr val="009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82" name="round-web-cam_17861"/>
              <p:cNvSpPr>
                <a:spLocks noChangeAspect="1"/>
              </p:cNvSpPr>
              <p:nvPr/>
            </p:nvSpPr>
            <p:spPr bwMode="auto">
              <a:xfrm>
                <a:off x="1567764" y="3705353"/>
                <a:ext cx="480863" cy="560986"/>
              </a:xfrm>
              <a:custGeom>
                <a:avLst/>
                <a:gdLst>
                  <a:gd name="connsiteX0" fmla="*/ 382866 w 517527"/>
                  <a:gd name="connsiteY0" fmla="*/ 485037 h 603758"/>
                  <a:gd name="connsiteX1" fmla="*/ 258763 w 517527"/>
                  <a:gd name="connsiteY1" fmla="*/ 516800 h 603758"/>
                  <a:gd name="connsiteX2" fmla="*/ 136617 w 517527"/>
                  <a:gd name="connsiteY2" fmla="*/ 486079 h 603758"/>
                  <a:gd name="connsiteX3" fmla="*/ 81214 w 517527"/>
                  <a:gd name="connsiteY3" fmla="*/ 525522 h 603758"/>
                  <a:gd name="connsiteX4" fmla="*/ 261371 w 517527"/>
                  <a:gd name="connsiteY4" fmla="*/ 581888 h 603758"/>
                  <a:gd name="connsiteX5" fmla="*/ 441658 w 517527"/>
                  <a:gd name="connsiteY5" fmla="*/ 525522 h 603758"/>
                  <a:gd name="connsiteX6" fmla="*/ 382866 w 517527"/>
                  <a:gd name="connsiteY6" fmla="*/ 485037 h 603758"/>
                  <a:gd name="connsiteX7" fmla="*/ 258870 w 517527"/>
                  <a:gd name="connsiteY7" fmla="*/ 184740 h 603758"/>
                  <a:gd name="connsiteX8" fmla="*/ 332717 w 517527"/>
                  <a:gd name="connsiteY8" fmla="*/ 258481 h 603758"/>
                  <a:gd name="connsiteX9" fmla="*/ 258870 w 517527"/>
                  <a:gd name="connsiteY9" fmla="*/ 332222 h 603758"/>
                  <a:gd name="connsiteX10" fmla="*/ 185023 w 517527"/>
                  <a:gd name="connsiteY10" fmla="*/ 258481 h 603758"/>
                  <a:gd name="connsiteX11" fmla="*/ 258870 w 517527"/>
                  <a:gd name="connsiteY11" fmla="*/ 184740 h 603758"/>
                  <a:gd name="connsiteX12" fmla="*/ 258763 w 517527"/>
                  <a:gd name="connsiteY12" fmla="*/ 147620 h 603758"/>
                  <a:gd name="connsiteX13" fmla="*/ 147697 w 517527"/>
                  <a:gd name="connsiteY13" fmla="*/ 258400 h 603758"/>
                  <a:gd name="connsiteX14" fmla="*/ 258763 w 517527"/>
                  <a:gd name="connsiteY14" fmla="*/ 369310 h 603758"/>
                  <a:gd name="connsiteX15" fmla="*/ 369830 w 517527"/>
                  <a:gd name="connsiteY15" fmla="*/ 258400 h 603758"/>
                  <a:gd name="connsiteX16" fmla="*/ 258763 w 517527"/>
                  <a:gd name="connsiteY16" fmla="*/ 147620 h 603758"/>
                  <a:gd name="connsiteX17" fmla="*/ 258112 w 517527"/>
                  <a:gd name="connsiteY17" fmla="*/ 80189 h 603758"/>
                  <a:gd name="connsiteX18" fmla="*/ 236342 w 517527"/>
                  <a:gd name="connsiteY18" fmla="*/ 102058 h 603758"/>
                  <a:gd name="connsiteX19" fmla="*/ 258112 w 517527"/>
                  <a:gd name="connsiteY19" fmla="*/ 123798 h 603758"/>
                  <a:gd name="connsiteX20" fmla="*/ 280012 w 517527"/>
                  <a:gd name="connsiteY20" fmla="*/ 102058 h 603758"/>
                  <a:gd name="connsiteX21" fmla="*/ 258112 w 517527"/>
                  <a:gd name="connsiteY21" fmla="*/ 80189 h 603758"/>
                  <a:gd name="connsiteX22" fmla="*/ 258763 w 517527"/>
                  <a:gd name="connsiteY22" fmla="*/ 0 h 603758"/>
                  <a:gd name="connsiteX23" fmla="*/ 517527 w 517527"/>
                  <a:gd name="connsiteY23" fmla="*/ 258400 h 603758"/>
                  <a:gd name="connsiteX24" fmla="*/ 406852 w 517527"/>
                  <a:gd name="connsiteY24" fmla="*/ 470197 h 603758"/>
                  <a:gd name="connsiteX25" fmla="*/ 463428 w 517527"/>
                  <a:gd name="connsiteY25" fmla="*/ 525522 h 603758"/>
                  <a:gd name="connsiteX26" fmla="*/ 261371 w 517527"/>
                  <a:gd name="connsiteY26" fmla="*/ 603758 h 603758"/>
                  <a:gd name="connsiteX27" fmla="*/ 59314 w 517527"/>
                  <a:gd name="connsiteY27" fmla="*/ 525522 h 603758"/>
                  <a:gd name="connsiteX28" fmla="*/ 112631 w 517527"/>
                  <a:gd name="connsiteY28" fmla="*/ 471499 h 603758"/>
                  <a:gd name="connsiteX29" fmla="*/ 0 w 517527"/>
                  <a:gd name="connsiteY29" fmla="*/ 258400 h 603758"/>
                  <a:gd name="connsiteX30" fmla="*/ 258763 w 517527"/>
                  <a:gd name="connsiteY30" fmla="*/ 0 h 603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517527" h="603758">
                    <a:moveTo>
                      <a:pt x="382866" y="485037"/>
                    </a:moveTo>
                    <a:cubicBezTo>
                      <a:pt x="345974" y="505345"/>
                      <a:pt x="303737" y="516800"/>
                      <a:pt x="258763" y="516800"/>
                    </a:cubicBezTo>
                    <a:cubicBezTo>
                      <a:pt x="214572" y="516800"/>
                      <a:pt x="172987" y="505735"/>
                      <a:pt x="136617" y="486079"/>
                    </a:cubicBezTo>
                    <a:cubicBezTo>
                      <a:pt x="102463" y="497013"/>
                      <a:pt x="81214" y="511984"/>
                      <a:pt x="81214" y="525522"/>
                    </a:cubicBezTo>
                    <a:cubicBezTo>
                      <a:pt x="81214" y="549084"/>
                      <a:pt x="149783" y="581888"/>
                      <a:pt x="261371" y="581888"/>
                    </a:cubicBezTo>
                    <a:cubicBezTo>
                      <a:pt x="373089" y="581888"/>
                      <a:pt x="441658" y="549084"/>
                      <a:pt x="441658" y="525522"/>
                    </a:cubicBezTo>
                    <a:cubicBezTo>
                      <a:pt x="441658" y="511593"/>
                      <a:pt x="418584" y="495972"/>
                      <a:pt x="382866" y="485037"/>
                    </a:cubicBezTo>
                    <a:close/>
                    <a:moveTo>
                      <a:pt x="258870" y="184740"/>
                    </a:moveTo>
                    <a:cubicBezTo>
                      <a:pt x="299655" y="184740"/>
                      <a:pt x="332717" y="217755"/>
                      <a:pt x="332717" y="258481"/>
                    </a:cubicBezTo>
                    <a:cubicBezTo>
                      <a:pt x="332717" y="299207"/>
                      <a:pt x="299655" y="332222"/>
                      <a:pt x="258870" y="332222"/>
                    </a:cubicBezTo>
                    <a:cubicBezTo>
                      <a:pt x="218085" y="332222"/>
                      <a:pt x="185023" y="299207"/>
                      <a:pt x="185023" y="258481"/>
                    </a:cubicBezTo>
                    <a:cubicBezTo>
                      <a:pt x="185023" y="217755"/>
                      <a:pt x="218085" y="184740"/>
                      <a:pt x="258870" y="184740"/>
                    </a:cubicBezTo>
                    <a:close/>
                    <a:moveTo>
                      <a:pt x="258763" y="147620"/>
                    </a:moveTo>
                    <a:cubicBezTo>
                      <a:pt x="197495" y="147620"/>
                      <a:pt x="147697" y="197347"/>
                      <a:pt x="147697" y="258400"/>
                    </a:cubicBezTo>
                    <a:cubicBezTo>
                      <a:pt x="147697" y="319583"/>
                      <a:pt x="197495" y="369310"/>
                      <a:pt x="258763" y="369310"/>
                    </a:cubicBezTo>
                    <a:cubicBezTo>
                      <a:pt x="320032" y="369310"/>
                      <a:pt x="369830" y="319453"/>
                      <a:pt x="369830" y="258400"/>
                    </a:cubicBezTo>
                    <a:cubicBezTo>
                      <a:pt x="369830" y="197347"/>
                      <a:pt x="320032" y="147620"/>
                      <a:pt x="258763" y="147620"/>
                    </a:cubicBezTo>
                    <a:close/>
                    <a:moveTo>
                      <a:pt x="258112" y="80189"/>
                    </a:moveTo>
                    <a:cubicBezTo>
                      <a:pt x="246119" y="80189"/>
                      <a:pt x="236342" y="89952"/>
                      <a:pt x="236342" y="102058"/>
                    </a:cubicBezTo>
                    <a:cubicBezTo>
                      <a:pt x="236342" y="114034"/>
                      <a:pt x="246119" y="123798"/>
                      <a:pt x="258112" y="123798"/>
                    </a:cubicBezTo>
                    <a:cubicBezTo>
                      <a:pt x="270235" y="123798"/>
                      <a:pt x="280012" y="114034"/>
                      <a:pt x="280012" y="102058"/>
                    </a:cubicBezTo>
                    <a:cubicBezTo>
                      <a:pt x="280012" y="89952"/>
                      <a:pt x="270235" y="80189"/>
                      <a:pt x="258112" y="80189"/>
                    </a:cubicBezTo>
                    <a:close/>
                    <a:moveTo>
                      <a:pt x="258763" y="0"/>
                    </a:moveTo>
                    <a:cubicBezTo>
                      <a:pt x="401507" y="0"/>
                      <a:pt x="517527" y="115857"/>
                      <a:pt x="517527" y="258400"/>
                    </a:cubicBezTo>
                    <a:cubicBezTo>
                      <a:pt x="517527" y="346009"/>
                      <a:pt x="473726" y="423464"/>
                      <a:pt x="406852" y="470197"/>
                    </a:cubicBezTo>
                    <a:cubicBezTo>
                      <a:pt x="443483" y="484386"/>
                      <a:pt x="463428" y="503652"/>
                      <a:pt x="463428" y="525522"/>
                    </a:cubicBezTo>
                    <a:cubicBezTo>
                      <a:pt x="463428" y="576291"/>
                      <a:pt x="359401" y="603758"/>
                      <a:pt x="261371" y="603758"/>
                    </a:cubicBezTo>
                    <a:cubicBezTo>
                      <a:pt x="163471" y="603758"/>
                      <a:pt x="59314" y="576291"/>
                      <a:pt x="59314" y="525522"/>
                    </a:cubicBezTo>
                    <a:cubicBezTo>
                      <a:pt x="59314" y="504434"/>
                      <a:pt x="78085" y="485688"/>
                      <a:pt x="112631" y="471499"/>
                    </a:cubicBezTo>
                    <a:cubicBezTo>
                      <a:pt x="44713" y="424896"/>
                      <a:pt x="0" y="346790"/>
                      <a:pt x="0" y="258400"/>
                    </a:cubicBezTo>
                    <a:cubicBezTo>
                      <a:pt x="0" y="115857"/>
                      <a:pt x="116020" y="0"/>
                      <a:pt x="25876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</p:sp>
        </p:grpSp>
        <p:sp>
          <p:nvSpPr>
            <p:cNvPr id="80" name="Text Box 79"/>
            <p:cNvSpPr txBox="1">
              <a:spLocks noChangeArrowheads="1"/>
            </p:cNvSpPr>
            <p:nvPr/>
          </p:nvSpPr>
          <p:spPr bwMode="auto">
            <a:xfrm>
              <a:off x="1985931" y="3593123"/>
              <a:ext cx="3424490" cy="47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10000"/>
                </a:lnSpc>
              </a:pPr>
              <a:r>
                <a:rPr kumimoji="1"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持久连接又可以分为</a:t>
              </a:r>
            </a:p>
          </p:txBody>
        </p:sp>
      </p:grpSp>
      <p:sp>
        <p:nvSpPr>
          <p:cNvPr id="83" name="Rectangle 11"/>
          <p:cNvSpPr>
            <a:spLocks noChangeArrowheads="1"/>
          </p:cNvSpPr>
          <p:nvPr/>
        </p:nvSpPr>
        <p:spPr bwMode="auto">
          <a:xfrm>
            <a:off x="1124960" y="5097102"/>
            <a:ext cx="2310011" cy="476221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 w="9525">
            <a:noFill/>
            <a:miter lim="800000"/>
          </a:ln>
          <a:effectLst>
            <a:outerShdw dist="35921" dir="2700000" algn="ctr" rotWithShape="0">
              <a:schemeClr val="accent4">
                <a:lumMod val="20000"/>
                <a:lumOff val="80000"/>
              </a:schemeClr>
            </a:outerShdw>
          </a:effec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kumimoji="1"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Arial" panose="020B0604020202020204" pitchFamily="34" charset="0"/>
              </a:rPr>
              <a:t>非流水线方式</a:t>
            </a:r>
          </a:p>
        </p:txBody>
      </p:sp>
      <p:sp>
        <p:nvSpPr>
          <p:cNvPr id="84" name="Text Box 79"/>
          <p:cNvSpPr txBox="1">
            <a:spLocks noChangeArrowheads="1"/>
          </p:cNvSpPr>
          <p:nvPr/>
        </p:nvSpPr>
        <p:spPr bwMode="auto">
          <a:xfrm>
            <a:off x="3434971" y="5082258"/>
            <a:ext cx="5295899" cy="47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10000"/>
              </a:lnSpc>
            </a:pP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一个对象传输完成方能传输下一个</a:t>
            </a:r>
          </a:p>
        </p:txBody>
      </p:sp>
      <p:sp>
        <p:nvSpPr>
          <p:cNvPr id="85" name="Rectangle 11"/>
          <p:cNvSpPr>
            <a:spLocks noChangeArrowheads="1"/>
          </p:cNvSpPr>
          <p:nvPr/>
        </p:nvSpPr>
        <p:spPr bwMode="auto">
          <a:xfrm>
            <a:off x="1124960" y="5709150"/>
            <a:ext cx="2291208" cy="476221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 w="9525">
            <a:noFill/>
            <a:miter lim="800000"/>
          </a:ln>
          <a:effectLst>
            <a:outerShdw dist="35921" dir="2700000" algn="ctr" rotWithShape="0">
              <a:schemeClr val="accent4">
                <a:lumMod val="20000"/>
                <a:lumOff val="80000"/>
              </a:schemeClr>
            </a:outerShdw>
          </a:effec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kumimoji="1"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Arial" panose="020B0604020202020204" pitchFamily="34" charset="0"/>
              </a:rPr>
              <a:t>流水线方式</a:t>
            </a:r>
          </a:p>
        </p:txBody>
      </p:sp>
      <p:sp>
        <p:nvSpPr>
          <p:cNvPr id="86" name="Text Box 79"/>
          <p:cNvSpPr txBox="1">
            <a:spLocks noChangeArrowheads="1"/>
          </p:cNvSpPr>
          <p:nvPr/>
        </p:nvSpPr>
        <p:spPr bwMode="auto">
          <a:xfrm>
            <a:off x="3416168" y="5759199"/>
            <a:ext cx="5295899" cy="47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10000"/>
              </a:lnSpc>
            </a:pP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可以一次性发送所有请求，慢慢接收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/>
      <p:bldP spid="83" grpId="0" animBg="1"/>
      <p:bldP spid="84" grpId="0"/>
      <p:bldP spid="85" grpId="0" animBg="1"/>
      <p:bldP spid="86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/>
          <p:cNvGrpSpPr/>
          <p:nvPr/>
        </p:nvGrpSpPr>
        <p:grpSpPr>
          <a:xfrm>
            <a:off x="430213" y="0"/>
            <a:ext cx="5475287" cy="1428589"/>
            <a:chOff x="551030" y="-368704"/>
            <a:chExt cx="5475287" cy="1428589"/>
          </a:xfrm>
        </p:grpSpPr>
        <p:grpSp>
          <p:nvGrpSpPr>
            <p:cNvPr id="29" name="组合 28"/>
            <p:cNvGrpSpPr/>
            <p:nvPr/>
          </p:nvGrpSpPr>
          <p:grpSpPr>
            <a:xfrm>
              <a:off x="1201632" y="303925"/>
              <a:ext cx="4824685" cy="687997"/>
              <a:chOff x="1839059" y="967769"/>
              <a:chExt cx="4824685" cy="687997"/>
            </a:xfrm>
          </p:grpSpPr>
          <p:sp>
            <p:nvSpPr>
              <p:cNvPr id="31" name="矩形: 圆角 30"/>
              <p:cNvSpPr/>
              <p:nvPr/>
            </p:nvSpPr>
            <p:spPr>
              <a:xfrm>
                <a:off x="1839059" y="967769"/>
                <a:ext cx="4824685" cy="675443"/>
              </a:xfrm>
              <a:prstGeom prst="roundRect">
                <a:avLst>
                  <a:gd name="adj" fmla="val 50000"/>
                </a:avLst>
              </a:prstGeom>
              <a:solidFill>
                <a:srgbClr val="009FF6"/>
              </a:solidFill>
              <a:ln>
                <a:solidFill>
                  <a:schemeClr val="bg1"/>
                </a:solidFill>
              </a:ln>
              <a:effectLst>
                <a:outerShdw blurRad="63500" sx="101000" sy="101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solidFill>
                    <a:srgbClr val="00A3F8"/>
                  </a:solidFill>
                </a:endParaRPr>
              </a:p>
            </p:txBody>
          </p:sp>
          <p:sp>
            <p:nvSpPr>
              <p:cNvPr id="32" name="文本框 31"/>
              <p:cNvSpPr txBox="1"/>
              <p:nvPr/>
            </p:nvSpPr>
            <p:spPr>
              <a:xfrm>
                <a:off x="2786092" y="1009435"/>
                <a:ext cx="355380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造字工房朗倩（非商用）细体" pitchFamily="50" charset="-122"/>
                    <a:cs typeface="Times New Roman" panose="02020603050405020304" pitchFamily="18" charset="0"/>
                  </a:rPr>
                  <a:t>HTTP</a:t>
                </a:r>
                <a:r>
                  <a:rPr lang="zh-CN" altLang="en-US" sz="3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造字工房朗倩（非商用）细体" pitchFamily="50" charset="-122"/>
                    <a:cs typeface="Times New Roman" panose="02020603050405020304" pitchFamily="18" charset="0"/>
                  </a:rPr>
                  <a:t>报文类型</a:t>
                </a:r>
              </a:p>
            </p:txBody>
          </p:sp>
        </p:grpSp>
        <p:pic>
          <p:nvPicPr>
            <p:cNvPr id="30" name="图片 29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111"/>
            <a:stretch>
              <a:fillRect/>
            </a:stretch>
          </p:blipFill>
          <p:spPr>
            <a:xfrm>
              <a:off x="551030" y="-368704"/>
              <a:ext cx="1607162" cy="1428589"/>
            </a:xfrm>
            <a:prstGeom prst="rect">
              <a:avLst/>
            </a:prstGeom>
          </p:spPr>
        </p:pic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1840FAC3-4565-4522-B980-211F93FCFD15}"/>
              </a:ext>
            </a:extLst>
          </p:cNvPr>
          <p:cNvGrpSpPr/>
          <p:nvPr/>
        </p:nvGrpSpPr>
        <p:grpSpPr>
          <a:xfrm>
            <a:off x="3222979" y="2903312"/>
            <a:ext cx="1663649" cy="1663649"/>
            <a:chOff x="737414" y="3164436"/>
            <a:chExt cx="1900298" cy="1900298"/>
          </a:xfrm>
        </p:grpSpPr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4FE59F62-EE32-4A58-89AE-F16C2A7DBAB2}"/>
                </a:ext>
              </a:extLst>
            </p:cNvPr>
            <p:cNvGrpSpPr/>
            <p:nvPr/>
          </p:nvGrpSpPr>
          <p:grpSpPr>
            <a:xfrm>
              <a:off x="737414" y="3164436"/>
              <a:ext cx="1900298" cy="1900298"/>
              <a:chOff x="795138" y="3164436"/>
              <a:chExt cx="1900298" cy="1900298"/>
            </a:xfrm>
          </p:grpSpPr>
          <p:sp>
            <p:nvSpPr>
              <p:cNvPr id="20" name="椭圆 19">
                <a:extLst>
                  <a:ext uri="{FF2B5EF4-FFF2-40B4-BE49-F238E27FC236}">
                    <a16:creationId xmlns:a16="http://schemas.microsoft.com/office/drawing/2014/main" id="{9C606778-7EA7-4D95-A640-EAD60AF524F6}"/>
                  </a:ext>
                </a:extLst>
              </p:cNvPr>
              <p:cNvSpPr/>
              <p:nvPr/>
            </p:nvSpPr>
            <p:spPr>
              <a:xfrm>
                <a:off x="795138" y="3164436"/>
                <a:ext cx="1900298" cy="1900298"/>
              </a:xfrm>
              <a:prstGeom prst="ellipse">
                <a:avLst/>
              </a:prstGeom>
              <a:solidFill>
                <a:srgbClr val="009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" name="椭圆 20">
                <a:extLst>
                  <a:ext uri="{FF2B5EF4-FFF2-40B4-BE49-F238E27FC236}">
                    <a16:creationId xmlns:a16="http://schemas.microsoft.com/office/drawing/2014/main" id="{AAAE7672-DB68-4C30-B505-437FF578DE54}"/>
                  </a:ext>
                </a:extLst>
              </p:cNvPr>
              <p:cNvSpPr/>
              <p:nvPr/>
            </p:nvSpPr>
            <p:spPr>
              <a:xfrm>
                <a:off x="866914" y="3240636"/>
                <a:ext cx="1747898" cy="1747898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9" name="Text Box 79">
              <a:extLst>
                <a:ext uri="{FF2B5EF4-FFF2-40B4-BE49-F238E27FC236}">
                  <a16:creationId xmlns:a16="http://schemas.microsoft.com/office/drawing/2014/main" id="{DA7DF44F-2EEC-4760-8A36-16747328999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66658" y="3601356"/>
              <a:ext cx="1632963" cy="10009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110000"/>
                </a:lnSpc>
              </a:pPr>
              <a:r>
                <a:rPr kumimoji="1" lang="en-US" altLang="zh-CN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HTTP</a:t>
              </a:r>
            </a:p>
            <a:p>
              <a:pPr algn="ctr">
                <a:lnSpc>
                  <a:spcPct val="110000"/>
                </a:lnSpc>
              </a:pPr>
              <a:r>
                <a:rPr kumimoji="1" lang="zh-CN" altLang="en-US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请求报文</a:t>
              </a:r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1B261192-AE84-4394-A9F5-90C7CD6BDC10}"/>
              </a:ext>
            </a:extLst>
          </p:cNvPr>
          <p:cNvGrpSpPr/>
          <p:nvPr/>
        </p:nvGrpSpPr>
        <p:grpSpPr>
          <a:xfrm>
            <a:off x="7467931" y="2898242"/>
            <a:ext cx="1663649" cy="1663649"/>
            <a:chOff x="737414" y="3164436"/>
            <a:chExt cx="1900298" cy="1900298"/>
          </a:xfrm>
        </p:grpSpPr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7F9BFDE2-CC79-4244-ABFC-72FBFC169A1B}"/>
                </a:ext>
              </a:extLst>
            </p:cNvPr>
            <p:cNvGrpSpPr/>
            <p:nvPr/>
          </p:nvGrpSpPr>
          <p:grpSpPr>
            <a:xfrm>
              <a:off x="737414" y="3164436"/>
              <a:ext cx="1900298" cy="1900298"/>
              <a:chOff x="795138" y="3164436"/>
              <a:chExt cx="1900298" cy="1900298"/>
            </a:xfrm>
          </p:grpSpPr>
          <p:sp>
            <p:nvSpPr>
              <p:cNvPr id="25" name="椭圆 24">
                <a:extLst>
                  <a:ext uri="{FF2B5EF4-FFF2-40B4-BE49-F238E27FC236}">
                    <a16:creationId xmlns:a16="http://schemas.microsoft.com/office/drawing/2014/main" id="{FABF4F97-E78E-4E5B-A3F0-D571C17451C9}"/>
                  </a:ext>
                </a:extLst>
              </p:cNvPr>
              <p:cNvSpPr/>
              <p:nvPr/>
            </p:nvSpPr>
            <p:spPr>
              <a:xfrm>
                <a:off x="795138" y="3164436"/>
                <a:ext cx="1900298" cy="1900298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" name="椭圆 25">
                <a:extLst>
                  <a:ext uri="{FF2B5EF4-FFF2-40B4-BE49-F238E27FC236}">
                    <a16:creationId xmlns:a16="http://schemas.microsoft.com/office/drawing/2014/main" id="{E38D6ED7-A145-4D01-8937-C4AA0784DAAE}"/>
                  </a:ext>
                </a:extLst>
              </p:cNvPr>
              <p:cNvSpPr/>
              <p:nvPr/>
            </p:nvSpPr>
            <p:spPr>
              <a:xfrm>
                <a:off x="866914" y="3240636"/>
                <a:ext cx="1747898" cy="1747898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24" name="Text Box 79">
              <a:extLst>
                <a:ext uri="{FF2B5EF4-FFF2-40B4-BE49-F238E27FC236}">
                  <a16:creationId xmlns:a16="http://schemas.microsoft.com/office/drawing/2014/main" id="{4976DD69-DEA5-4ED2-BBAD-CA3036A730D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96618" y="3537891"/>
              <a:ext cx="1660471" cy="10009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110000"/>
                </a:lnSpc>
              </a:pPr>
              <a:r>
                <a:rPr kumimoji="1"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HTTP</a:t>
              </a:r>
            </a:p>
            <a:p>
              <a:pPr algn="ctr">
                <a:lnSpc>
                  <a:spcPct val="110000"/>
                </a:lnSpc>
              </a:pPr>
              <a:r>
                <a:rPr kumimoji="1"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响应报文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/>
          <p:cNvGrpSpPr/>
          <p:nvPr/>
        </p:nvGrpSpPr>
        <p:grpSpPr>
          <a:xfrm>
            <a:off x="430213" y="0"/>
            <a:ext cx="5475287" cy="1428589"/>
            <a:chOff x="551030" y="-368704"/>
            <a:chExt cx="5475287" cy="1428589"/>
          </a:xfrm>
        </p:grpSpPr>
        <p:grpSp>
          <p:nvGrpSpPr>
            <p:cNvPr id="29" name="组合 28"/>
            <p:cNvGrpSpPr/>
            <p:nvPr/>
          </p:nvGrpSpPr>
          <p:grpSpPr>
            <a:xfrm>
              <a:off x="1201632" y="303925"/>
              <a:ext cx="4824685" cy="687997"/>
              <a:chOff x="1839059" y="967769"/>
              <a:chExt cx="4824685" cy="687997"/>
            </a:xfrm>
          </p:grpSpPr>
          <p:sp>
            <p:nvSpPr>
              <p:cNvPr id="31" name="矩形: 圆角 30"/>
              <p:cNvSpPr/>
              <p:nvPr/>
            </p:nvSpPr>
            <p:spPr>
              <a:xfrm>
                <a:off x="1839059" y="967769"/>
                <a:ext cx="4824685" cy="675443"/>
              </a:xfrm>
              <a:prstGeom prst="roundRect">
                <a:avLst>
                  <a:gd name="adj" fmla="val 50000"/>
                </a:avLst>
              </a:prstGeom>
              <a:solidFill>
                <a:srgbClr val="009FF6"/>
              </a:solidFill>
              <a:ln>
                <a:solidFill>
                  <a:schemeClr val="bg1"/>
                </a:solidFill>
              </a:ln>
              <a:effectLst>
                <a:outerShdw blurRad="63500" sx="101000" sy="101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solidFill>
                    <a:srgbClr val="00A3F8"/>
                  </a:solidFill>
                </a:endParaRPr>
              </a:p>
            </p:txBody>
          </p:sp>
          <p:sp>
            <p:nvSpPr>
              <p:cNvPr id="32" name="文本框 31"/>
              <p:cNvSpPr txBox="1"/>
              <p:nvPr/>
            </p:nvSpPr>
            <p:spPr>
              <a:xfrm>
                <a:off x="2786092" y="1009435"/>
                <a:ext cx="355380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造字工房朗倩（非商用）细体" pitchFamily="50" charset="-122"/>
                    <a:cs typeface="Times New Roman" panose="02020603050405020304" pitchFamily="18" charset="0"/>
                  </a:rPr>
                  <a:t>HTTP</a:t>
                </a:r>
                <a:r>
                  <a:rPr lang="zh-CN" altLang="en-US" sz="3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造字工房朗倩（非商用）细体" pitchFamily="50" charset="-122"/>
                    <a:cs typeface="Times New Roman" panose="02020603050405020304" pitchFamily="18" charset="0"/>
                  </a:rPr>
                  <a:t>请求报文</a:t>
                </a:r>
              </a:p>
            </p:txBody>
          </p:sp>
        </p:grpSp>
        <p:pic>
          <p:nvPicPr>
            <p:cNvPr id="30" name="图片 29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111"/>
            <a:stretch>
              <a:fillRect/>
            </a:stretch>
          </p:blipFill>
          <p:spPr>
            <a:xfrm>
              <a:off x="551030" y="-368704"/>
              <a:ext cx="1607162" cy="1428589"/>
            </a:xfrm>
            <a:prstGeom prst="rect">
              <a:avLst/>
            </a:prstGeom>
          </p:spPr>
        </p:pic>
      </p:grpSp>
      <p:sp>
        <p:nvSpPr>
          <p:cNvPr id="43" name="矩形 42"/>
          <p:cNvSpPr/>
          <p:nvPr/>
        </p:nvSpPr>
        <p:spPr>
          <a:xfrm>
            <a:off x="1786295" y="4807774"/>
            <a:ext cx="5017689" cy="974213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p:cxnSp>
        <p:nvCxnSpPr>
          <p:cNvPr id="4" name="直接连接符 3"/>
          <p:cNvCxnSpPr/>
          <p:nvPr/>
        </p:nvCxnSpPr>
        <p:spPr>
          <a:xfrm>
            <a:off x="1396858" y="3074442"/>
            <a:ext cx="385729" cy="0"/>
          </a:xfrm>
          <a:prstGeom prst="line">
            <a:avLst/>
          </a:prstGeom>
          <a:ln w="28575">
            <a:solidFill>
              <a:srgbClr val="009F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/>
          <p:nvPr/>
        </p:nvCxnSpPr>
        <p:spPr>
          <a:xfrm>
            <a:off x="1396858" y="4617357"/>
            <a:ext cx="385729" cy="0"/>
          </a:xfrm>
          <a:prstGeom prst="line">
            <a:avLst/>
          </a:prstGeom>
          <a:ln w="28575">
            <a:solidFill>
              <a:srgbClr val="009F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/>
          <p:cNvCxnSpPr/>
          <p:nvPr/>
        </p:nvCxnSpPr>
        <p:spPr>
          <a:xfrm>
            <a:off x="1396858" y="5349253"/>
            <a:ext cx="385729" cy="0"/>
          </a:xfrm>
          <a:prstGeom prst="line">
            <a:avLst/>
          </a:prstGeom>
          <a:ln w="28575">
            <a:solidFill>
              <a:srgbClr val="009F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2" name="组合 91"/>
          <p:cNvGrpSpPr/>
          <p:nvPr/>
        </p:nvGrpSpPr>
        <p:grpSpPr>
          <a:xfrm>
            <a:off x="1396858" y="3448451"/>
            <a:ext cx="385729" cy="801130"/>
            <a:chOff x="1661160" y="2864643"/>
            <a:chExt cx="495300" cy="1028701"/>
          </a:xfrm>
        </p:grpSpPr>
        <p:cxnSp>
          <p:nvCxnSpPr>
            <p:cNvPr id="46" name="直接连接符 45"/>
            <p:cNvCxnSpPr/>
            <p:nvPr/>
          </p:nvCxnSpPr>
          <p:spPr>
            <a:xfrm>
              <a:off x="1661160" y="3371850"/>
              <a:ext cx="269240" cy="0"/>
            </a:xfrm>
            <a:prstGeom prst="line">
              <a:avLst/>
            </a:prstGeom>
            <a:ln w="28575">
              <a:solidFill>
                <a:srgbClr val="009FF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/>
            <p:nvPr/>
          </p:nvCxnSpPr>
          <p:spPr>
            <a:xfrm>
              <a:off x="1924050" y="2864643"/>
              <a:ext cx="0" cy="1028701"/>
            </a:xfrm>
            <a:prstGeom prst="line">
              <a:avLst/>
            </a:prstGeom>
            <a:ln w="28575">
              <a:solidFill>
                <a:srgbClr val="009FF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/>
            <p:cNvCxnSpPr/>
            <p:nvPr/>
          </p:nvCxnSpPr>
          <p:spPr>
            <a:xfrm>
              <a:off x="1924050" y="2879692"/>
              <a:ext cx="232410" cy="0"/>
            </a:xfrm>
            <a:prstGeom prst="line">
              <a:avLst/>
            </a:prstGeom>
            <a:ln w="28575">
              <a:solidFill>
                <a:srgbClr val="009FF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/>
            <p:cNvCxnSpPr/>
            <p:nvPr/>
          </p:nvCxnSpPr>
          <p:spPr>
            <a:xfrm>
              <a:off x="1924050" y="3876642"/>
              <a:ext cx="232410" cy="0"/>
            </a:xfrm>
            <a:prstGeom prst="line">
              <a:avLst/>
            </a:prstGeom>
            <a:ln w="28575">
              <a:solidFill>
                <a:srgbClr val="009FF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Text Box 79"/>
          <p:cNvSpPr txBox="1">
            <a:spLocks noChangeArrowheads="1"/>
          </p:cNvSpPr>
          <p:nvPr/>
        </p:nvSpPr>
        <p:spPr bwMode="auto">
          <a:xfrm>
            <a:off x="642868" y="2913113"/>
            <a:ext cx="845974" cy="3101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10000"/>
              </a:lnSpc>
            </a:pPr>
            <a:r>
              <a:rPr kumimoji="1" lang="zh-CN" altLang="en-US" sz="1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请求行</a:t>
            </a:r>
          </a:p>
        </p:txBody>
      </p:sp>
      <p:sp>
        <p:nvSpPr>
          <p:cNvPr id="53" name="Text Box 79"/>
          <p:cNvSpPr txBox="1">
            <a:spLocks noChangeArrowheads="1"/>
          </p:cNvSpPr>
          <p:nvPr/>
        </p:nvSpPr>
        <p:spPr bwMode="auto">
          <a:xfrm>
            <a:off x="683333" y="3672202"/>
            <a:ext cx="805509" cy="3101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10000"/>
              </a:lnSpc>
            </a:pPr>
            <a:r>
              <a:rPr kumimoji="1" lang="zh-CN" altLang="en-US" sz="1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首部行</a:t>
            </a:r>
          </a:p>
        </p:txBody>
      </p:sp>
      <p:sp>
        <p:nvSpPr>
          <p:cNvPr id="54" name="Text Box 79"/>
          <p:cNvSpPr txBox="1">
            <a:spLocks noChangeArrowheads="1"/>
          </p:cNvSpPr>
          <p:nvPr/>
        </p:nvSpPr>
        <p:spPr bwMode="auto">
          <a:xfrm>
            <a:off x="873187" y="4452758"/>
            <a:ext cx="615655" cy="3101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10000"/>
              </a:lnSpc>
            </a:pPr>
            <a:r>
              <a:rPr kumimoji="1" lang="zh-CN" altLang="en-US" sz="1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空行</a:t>
            </a:r>
          </a:p>
        </p:txBody>
      </p:sp>
      <p:sp>
        <p:nvSpPr>
          <p:cNvPr id="55" name="Text Box 79"/>
          <p:cNvSpPr txBox="1">
            <a:spLocks noChangeArrowheads="1"/>
          </p:cNvSpPr>
          <p:nvPr/>
        </p:nvSpPr>
        <p:spPr bwMode="auto">
          <a:xfrm>
            <a:off x="493394" y="5185216"/>
            <a:ext cx="995448" cy="3101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10000"/>
              </a:lnSpc>
            </a:pPr>
            <a:r>
              <a:rPr kumimoji="1" lang="zh-CN" altLang="en-US" sz="1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实体主体</a:t>
            </a:r>
          </a:p>
        </p:txBody>
      </p:sp>
      <p:grpSp>
        <p:nvGrpSpPr>
          <p:cNvPr id="119" name="组合 118"/>
          <p:cNvGrpSpPr/>
          <p:nvPr/>
        </p:nvGrpSpPr>
        <p:grpSpPr>
          <a:xfrm>
            <a:off x="1789262" y="2879131"/>
            <a:ext cx="5018430" cy="385729"/>
            <a:chOff x="1789262" y="2879131"/>
            <a:chExt cx="5018430" cy="385729"/>
          </a:xfrm>
        </p:grpSpPr>
        <p:grpSp>
          <p:nvGrpSpPr>
            <p:cNvPr id="11" name="组合 10"/>
            <p:cNvGrpSpPr/>
            <p:nvPr/>
          </p:nvGrpSpPr>
          <p:grpSpPr>
            <a:xfrm>
              <a:off x="1789262" y="2879131"/>
              <a:ext cx="954679" cy="385729"/>
              <a:chOff x="2165032" y="2133600"/>
              <a:chExt cx="1225868" cy="495300"/>
            </a:xfrm>
          </p:grpSpPr>
          <p:sp>
            <p:nvSpPr>
              <p:cNvPr id="2" name="矩形 1"/>
              <p:cNvSpPr/>
              <p:nvPr/>
            </p:nvSpPr>
            <p:spPr>
              <a:xfrm>
                <a:off x="2165032" y="2133600"/>
                <a:ext cx="1225868" cy="495300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  <p:sp>
            <p:nvSpPr>
              <p:cNvPr id="56" name="Text Box 79"/>
              <p:cNvSpPr txBox="1">
                <a:spLocks noChangeArrowheads="1"/>
              </p:cNvSpPr>
              <p:nvPr/>
            </p:nvSpPr>
            <p:spPr bwMode="auto">
              <a:xfrm>
                <a:off x="2303329" y="2191986"/>
                <a:ext cx="949273" cy="3981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lnSpc>
                    <a:spcPct val="110000"/>
                  </a:lnSpc>
                </a:pPr>
                <a:r>
                  <a:rPr kumimoji="1" lang="zh-CN" altLang="en-US" sz="1400" dirty="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方法</a:t>
                </a:r>
              </a:p>
            </p:txBody>
          </p:sp>
        </p:grpSp>
        <p:grpSp>
          <p:nvGrpSpPr>
            <p:cNvPr id="12" name="组合 11"/>
            <p:cNvGrpSpPr/>
            <p:nvPr/>
          </p:nvGrpSpPr>
          <p:grpSpPr>
            <a:xfrm>
              <a:off x="2738873" y="2879131"/>
              <a:ext cx="399575" cy="385729"/>
              <a:chOff x="3384391" y="2133600"/>
              <a:chExt cx="513080" cy="495300"/>
            </a:xfrm>
          </p:grpSpPr>
          <p:sp>
            <p:nvSpPr>
              <p:cNvPr id="22" name="矩形 21"/>
              <p:cNvSpPr/>
              <p:nvPr/>
            </p:nvSpPr>
            <p:spPr>
              <a:xfrm>
                <a:off x="3390900" y="2133600"/>
                <a:ext cx="500062" cy="4953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 dirty="0"/>
              </a:p>
            </p:txBody>
          </p:sp>
          <p:sp>
            <p:nvSpPr>
              <p:cNvPr id="57" name="Text Box 79"/>
              <p:cNvSpPr txBox="1">
                <a:spLocks noChangeArrowheads="1"/>
              </p:cNvSpPr>
              <p:nvPr/>
            </p:nvSpPr>
            <p:spPr bwMode="auto">
              <a:xfrm>
                <a:off x="3384391" y="2133600"/>
                <a:ext cx="513080" cy="3930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lnSpc>
                    <a:spcPct val="110000"/>
                  </a:lnSpc>
                </a:pPr>
                <a:r>
                  <a:rPr kumimoji="1" lang="en-US" altLang="zh-CN" sz="1400" dirty="0" err="1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sp</a:t>
                </a:r>
                <a:endParaRPr kumimoji="1" lang="zh-CN" altLang="en-US" sz="1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3" name="组合 12"/>
            <p:cNvGrpSpPr/>
            <p:nvPr/>
          </p:nvGrpSpPr>
          <p:grpSpPr>
            <a:xfrm>
              <a:off x="3133378" y="2879131"/>
              <a:ext cx="1153477" cy="385729"/>
              <a:chOff x="3890962" y="2133600"/>
              <a:chExt cx="1481137" cy="495300"/>
            </a:xfrm>
          </p:grpSpPr>
          <p:sp>
            <p:nvSpPr>
              <p:cNvPr id="19" name="矩形 18"/>
              <p:cNvSpPr/>
              <p:nvPr/>
            </p:nvSpPr>
            <p:spPr>
              <a:xfrm>
                <a:off x="3890962" y="2133600"/>
                <a:ext cx="1481137" cy="495300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  <p:sp>
            <p:nvSpPr>
              <p:cNvPr id="58" name="Text Box 79"/>
              <p:cNvSpPr txBox="1">
                <a:spLocks noChangeArrowheads="1"/>
              </p:cNvSpPr>
              <p:nvPr/>
            </p:nvSpPr>
            <p:spPr bwMode="auto">
              <a:xfrm>
                <a:off x="4270191" y="2191986"/>
                <a:ext cx="757874" cy="3930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lnSpc>
                    <a:spcPct val="110000"/>
                  </a:lnSpc>
                </a:pPr>
                <a:r>
                  <a:rPr kumimoji="1" lang="en-US" altLang="zh-CN" sz="1400" dirty="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URL</a:t>
                </a:r>
                <a:endParaRPr kumimoji="1" lang="zh-CN" altLang="en-US" sz="1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4" name="组合 13"/>
            <p:cNvGrpSpPr/>
            <p:nvPr/>
          </p:nvGrpSpPr>
          <p:grpSpPr>
            <a:xfrm>
              <a:off x="4281785" y="2879131"/>
              <a:ext cx="399575" cy="385729"/>
              <a:chOff x="5365589" y="2133600"/>
              <a:chExt cx="513080" cy="495300"/>
            </a:xfrm>
          </p:grpSpPr>
          <p:sp>
            <p:nvSpPr>
              <p:cNvPr id="21" name="矩形 20"/>
              <p:cNvSpPr/>
              <p:nvPr/>
            </p:nvSpPr>
            <p:spPr>
              <a:xfrm>
                <a:off x="5372100" y="2133600"/>
                <a:ext cx="500062" cy="4953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 dirty="0"/>
              </a:p>
            </p:txBody>
          </p:sp>
          <p:sp>
            <p:nvSpPr>
              <p:cNvPr id="59" name="Text Box 79"/>
              <p:cNvSpPr txBox="1">
                <a:spLocks noChangeArrowheads="1"/>
              </p:cNvSpPr>
              <p:nvPr/>
            </p:nvSpPr>
            <p:spPr bwMode="auto">
              <a:xfrm>
                <a:off x="5365589" y="2133600"/>
                <a:ext cx="513080" cy="3930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lnSpc>
                    <a:spcPct val="110000"/>
                  </a:lnSpc>
                </a:pPr>
                <a:r>
                  <a:rPr kumimoji="1" lang="en-US" altLang="zh-CN" sz="1400" dirty="0" err="1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sp</a:t>
                </a:r>
                <a:endParaRPr kumimoji="1" lang="zh-CN" altLang="en-US" sz="1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5" name="组合 14"/>
            <p:cNvGrpSpPr/>
            <p:nvPr/>
          </p:nvGrpSpPr>
          <p:grpSpPr>
            <a:xfrm>
              <a:off x="4676293" y="2879131"/>
              <a:ext cx="1356234" cy="385729"/>
              <a:chOff x="5872161" y="2133600"/>
              <a:chExt cx="1741489" cy="495300"/>
            </a:xfrm>
          </p:grpSpPr>
          <p:sp>
            <p:nvSpPr>
              <p:cNvPr id="20" name="矩形 19"/>
              <p:cNvSpPr/>
              <p:nvPr/>
            </p:nvSpPr>
            <p:spPr>
              <a:xfrm>
                <a:off x="5872161" y="2133600"/>
                <a:ext cx="1741489" cy="495300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  <p:sp>
            <p:nvSpPr>
              <p:cNvPr id="60" name="Text Box 79"/>
              <p:cNvSpPr txBox="1">
                <a:spLocks noChangeArrowheads="1"/>
              </p:cNvSpPr>
              <p:nvPr/>
            </p:nvSpPr>
            <p:spPr bwMode="auto">
              <a:xfrm>
                <a:off x="6264913" y="2191986"/>
                <a:ext cx="949274" cy="3981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lnSpc>
                    <a:spcPct val="110000"/>
                  </a:lnSpc>
                </a:pPr>
                <a:r>
                  <a:rPr kumimoji="1" lang="zh-CN" altLang="en-US" sz="1400" dirty="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版本</a:t>
                </a:r>
              </a:p>
            </p:txBody>
          </p:sp>
        </p:grpSp>
        <p:grpSp>
          <p:nvGrpSpPr>
            <p:cNvPr id="16" name="组合 15"/>
            <p:cNvGrpSpPr/>
            <p:nvPr/>
          </p:nvGrpSpPr>
          <p:grpSpPr>
            <a:xfrm>
              <a:off x="6032526" y="2879131"/>
              <a:ext cx="389438" cy="385729"/>
              <a:chOff x="7613650" y="2133600"/>
              <a:chExt cx="500062" cy="495300"/>
            </a:xfrm>
          </p:grpSpPr>
          <p:sp>
            <p:nvSpPr>
              <p:cNvPr id="23" name="矩形 22"/>
              <p:cNvSpPr/>
              <p:nvPr/>
            </p:nvSpPr>
            <p:spPr>
              <a:xfrm>
                <a:off x="7613650" y="2133600"/>
                <a:ext cx="500062" cy="4953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  <p:sp>
            <p:nvSpPr>
              <p:cNvPr id="61" name="Text Box 79"/>
              <p:cNvSpPr txBox="1">
                <a:spLocks noChangeArrowheads="1"/>
              </p:cNvSpPr>
              <p:nvPr/>
            </p:nvSpPr>
            <p:spPr bwMode="auto">
              <a:xfrm>
                <a:off x="7654357" y="2175136"/>
                <a:ext cx="421456" cy="39302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lnSpc>
                    <a:spcPct val="110000"/>
                  </a:lnSpc>
                </a:pPr>
                <a:r>
                  <a:rPr kumimoji="1" lang="en-US" altLang="zh-CN" sz="1400" dirty="0" err="1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cr</a:t>
                </a:r>
                <a:endParaRPr kumimoji="1" lang="zh-CN" altLang="en-US" sz="1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8" name="组合 17"/>
            <p:cNvGrpSpPr/>
            <p:nvPr/>
          </p:nvGrpSpPr>
          <p:grpSpPr>
            <a:xfrm>
              <a:off x="6418254" y="2879131"/>
              <a:ext cx="389438" cy="385729"/>
              <a:chOff x="8108950" y="2133600"/>
              <a:chExt cx="500062" cy="495300"/>
            </a:xfrm>
          </p:grpSpPr>
          <p:sp>
            <p:nvSpPr>
              <p:cNvPr id="24" name="矩形 23"/>
              <p:cNvSpPr/>
              <p:nvPr/>
            </p:nvSpPr>
            <p:spPr>
              <a:xfrm>
                <a:off x="8108950" y="2133600"/>
                <a:ext cx="500062" cy="4953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  <p:sp>
            <p:nvSpPr>
              <p:cNvPr id="62" name="Text Box 79"/>
              <p:cNvSpPr txBox="1">
                <a:spLocks noChangeArrowheads="1"/>
              </p:cNvSpPr>
              <p:nvPr/>
            </p:nvSpPr>
            <p:spPr bwMode="auto">
              <a:xfrm>
                <a:off x="8108950" y="2173792"/>
                <a:ext cx="421456" cy="3930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lnSpc>
                    <a:spcPct val="110000"/>
                  </a:lnSpc>
                </a:pPr>
                <a:r>
                  <a:rPr kumimoji="1" lang="en-US" altLang="zh-CN" sz="1400" dirty="0" err="1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lf</a:t>
                </a:r>
                <a:endParaRPr kumimoji="1" lang="zh-CN" altLang="en-US" sz="1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121" name="组合 120"/>
          <p:cNvGrpSpPr/>
          <p:nvPr/>
        </p:nvGrpSpPr>
        <p:grpSpPr>
          <a:xfrm>
            <a:off x="1786295" y="4036318"/>
            <a:ext cx="3846904" cy="385729"/>
            <a:chOff x="1786295" y="4036318"/>
            <a:chExt cx="3846904" cy="385729"/>
          </a:xfrm>
        </p:grpSpPr>
        <p:grpSp>
          <p:nvGrpSpPr>
            <p:cNvPr id="90" name="组合 89"/>
            <p:cNvGrpSpPr/>
            <p:nvPr/>
          </p:nvGrpSpPr>
          <p:grpSpPr>
            <a:xfrm>
              <a:off x="3517852" y="4036318"/>
              <a:ext cx="399575" cy="385729"/>
              <a:chOff x="4384651" y="3619500"/>
              <a:chExt cx="513080" cy="495300"/>
            </a:xfrm>
          </p:grpSpPr>
          <p:sp>
            <p:nvSpPr>
              <p:cNvPr id="37" name="矩形 36"/>
              <p:cNvSpPr/>
              <p:nvPr/>
            </p:nvSpPr>
            <p:spPr>
              <a:xfrm>
                <a:off x="4387850" y="3619500"/>
                <a:ext cx="500062" cy="4953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  <p:sp>
            <p:nvSpPr>
              <p:cNvPr id="69" name="Text Box 79"/>
              <p:cNvSpPr txBox="1">
                <a:spLocks noChangeArrowheads="1"/>
              </p:cNvSpPr>
              <p:nvPr/>
            </p:nvSpPr>
            <p:spPr bwMode="auto">
              <a:xfrm>
                <a:off x="4384651" y="3637798"/>
                <a:ext cx="513080" cy="3930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lnSpc>
                    <a:spcPct val="110000"/>
                  </a:lnSpc>
                </a:pPr>
                <a:r>
                  <a:rPr kumimoji="1" lang="en-US" altLang="zh-CN" sz="1400" dirty="0" err="1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sp</a:t>
                </a:r>
                <a:endParaRPr kumimoji="1" lang="zh-CN" altLang="en-US" sz="1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88" name="组合 87"/>
            <p:cNvGrpSpPr/>
            <p:nvPr/>
          </p:nvGrpSpPr>
          <p:grpSpPr>
            <a:xfrm>
              <a:off x="4853952" y="4036318"/>
              <a:ext cx="399575" cy="385729"/>
              <a:chOff x="6100286" y="3619500"/>
              <a:chExt cx="513080" cy="495300"/>
            </a:xfrm>
          </p:grpSpPr>
          <p:sp>
            <p:nvSpPr>
              <p:cNvPr id="39" name="矩形 38"/>
              <p:cNvSpPr/>
              <p:nvPr/>
            </p:nvSpPr>
            <p:spPr>
              <a:xfrm>
                <a:off x="6129338" y="3619500"/>
                <a:ext cx="466724" cy="4953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  <p:sp>
            <p:nvSpPr>
              <p:cNvPr id="70" name="Text Box 79"/>
              <p:cNvSpPr txBox="1">
                <a:spLocks noChangeArrowheads="1"/>
              </p:cNvSpPr>
              <p:nvPr/>
            </p:nvSpPr>
            <p:spPr bwMode="auto">
              <a:xfrm>
                <a:off x="6100286" y="3630665"/>
                <a:ext cx="513080" cy="3930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lnSpc>
                    <a:spcPct val="110000"/>
                  </a:lnSpc>
                </a:pPr>
                <a:r>
                  <a:rPr kumimoji="1" lang="en-US" altLang="zh-CN" sz="1400" dirty="0" err="1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cr</a:t>
                </a:r>
                <a:endParaRPr kumimoji="1" lang="zh-CN" altLang="en-US" sz="1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87" name="组合 86"/>
            <p:cNvGrpSpPr/>
            <p:nvPr/>
          </p:nvGrpSpPr>
          <p:grpSpPr>
            <a:xfrm>
              <a:off x="5243761" y="4036318"/>
              <a:ext cx="389438" cy="385729"/>
              <a:chOff x="6600826" y="3619500"/>
              <a:chExt cx="500062" cy="495300"/>
            </a:xfrm>
          </p:grpSpPr>
          <p:sp>
            <p:nvSpPr>
              <p:cNvPr id="40" name="矩形 39"/>
              <p:cNvSpPr/>
              <p:nvPr/>
            </p:nvSpPr>
            <p:spPr>
              <a:xfrm>
                <a:off x="6600826" y="3619500"/>
                <a:ext cx="500062" cy="4953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  <p:sp>
            <p:nvSpPr>
              <p:cNvPr id="72" name="Text Box 79"/>
              <p:cNvSpPr txBox="1">
                <a:spLocks noChangeArrowheads="1"/>
              </p:cNvSpPr>
              <p:nvPr/>
            </p:nvSpPr>
            <p:spPr bwMode="auto">
              <a:xfrm>
                <a:off x="6648066" y="3661518"/>
                <a:ext cx="421456" cy="3930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lnSpc>
                    <a:spcPct val="110000"/>
                  </a:lnSpc>
                </a:pPr>
                <a:r>
                  <a:rPr kumimoji="1" lang="en-US" altLang="zh-CN" sz="1400" dirty="0" err="1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lf</a:t>
                </a:r>
                <a:endParaRPr kumimoji="1" lang="zh-CN" altLang="en-US" sz="1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89" name="组合 88"/>
            <p:cNvGrpSpPr/>
            <p:nvPr/>
          </p:nvGrpSpPr>
          <p:grpSpPr>
            <a:xfrm>
              <a:off x="3916457" y="4036318"/>
              <a:ext cx="960119" cy="385729"/>
              <a:chOff x="4896484" y="3619500"/>
              <a:chExt cx="1232854" cy="495300"/>
            </a:xfrm>
          </p:grpSpPr>
          <p:sp>
            <p:nvSpPr>
              <p:cNvPr id="38" name="矩形 37"/>
              <p:cNvSpPr/>
              <p:nvPr/>
            </p:nvSpPr>
            <p:spPr>
              <a:xfrm>
                <a:off x="4896484" y="3619500"/>
                <a:ext cx="1232854" cy="495300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  <p:sp>
            <p:nvSpPr>
              <p:cNvPr id="73" name="Text Box 79"/>
              <p:cNvSpPr txBox="1">
                <a:spLocks noChangeArrowheads="1"/>
              </p:cNvSpPr>
              <p:nvPr/>
            </p:nvSpPr>
            <p:spPr bwMode="auto">
              <a:xfrm>
                <a:off x="5028298" y="3670369"/>
                <a:ext cx="949274" cy="3981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lnSpc>
                    <a:spcPct val="110000"/>
                  </a:lnSpc>
                </a:pPr>
                <a:r>
                  <a:rPr kumimoji="1" lang="zh-CN" altLang="en-US" sz="1400" dirty="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值</a:t>
                </a:r>
              </a:p>
            </p:txBody>
          </p:sp>
        </p:grpSp>
        <p:grpSp>
          <p:nvGrpSpPr>
            <p:cNvPr id="91" name="组合 90"/>
            <p:cNvGrpSpPr/>
            <p:nvPr/>
          </p:nvGrpSpPr>
          <p:grpSpPr>
            <a:xfrm>
              <a:off x="1786295" y="4036318"/>
              <a:ext cx="1734049" cy="385729"/>
              <a:chOff x="2161222" y="3619500"/>
              <a:chExt cx="2226628" cy="495300"/>
            </a:xfrm>
          </p:grpSpPr>
          <p:sp>
            <p:nvSpPr>
              <p:cNvPr id="36" name="矩形 35"/>
              <p:cNvSpPr/>
              <p:nvPr/>
            </p:nvSpPr>
            <p:spPr>
              <a:xfrm>
                <a:off x="2161222" y="3619500"/>
                <a:ext cx="2226628" cy="495300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  <p:sp>
            <p:nvSpPr>
              <p:cNvPr id="74" name="Text Box 79"/>
              <p:cNvSpPr txBox="1">
                <a:spLocks noChangeArrowheads="1"/>
              </p:cNvSpPr>
              <p:nvPr/>
            </p:nvSpPr>
            <p:spPr bwMode="auto">
              <a:xfrm>
                <a:off x="2502673" y="3670369"/>
                <a:ext cx="1607161" cy="3981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lnSpc>
                    <a:spcPct val="110000"/>
                  </a:lnSpc>
                </a:pPr>
                <a:r>
                  <a:rPr kumimoji="1" lang="zh-CN" altLang="en-US" sz="1400" dirty="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首部字段名：</a:t>
                </a:r>
              </a:p>
            </p:txBody>
          </p:sp>
        </p:grpSp>
      </p:grpSp>
      <p:grpSp>
        <p:nvGrpSpPr>
          <p:cNvPr id="86" name="组合 85"/>
          <p:cNvGrpSpPr/>
          <p:nvPr/>
        </p:nvGrpSpPr>
        <p:grpSpPr>
          <a:xfrm>
            <a:off x="1786295" y="3583652"/>
            <a:ext cx="3846903" cy="485516"/>
            <a:chOff x="2161222" y="3038249"/>
            <a:chExt cx="4939666" cy="623433"/>
          </a:xfrm>
        </p:grpSpPr>
        <p:sp>
          <p:nvSpPr>
            <p:cNvPr id="35" name="矩形 34"/>
            <p:cNvSpPr/>
            <p:nvPr/>
          </p:nvSpPr>
          <p:spPr>
            <a:xfrm>
              <a:off x="2161222" y="3124200"/>
              <a:ext cx="4939666" cy="4953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  <p:sp>
          <p:nvSpPr>
            <p:cNvPr id="83" name="Text Box 79"/>
            <p:cNvSpPr txBox="1">
              <a:spLocks noChangeArrowheads="1"/>
            </p:cNvSpPr>
            <p:nvPr/>
          </p:nvSpPr>
          <p:spPr bwMode="auto">
            <a:xfrm rot="16200000" flipH="1">
              <a:off x="4250882" y="3153453"/>
              <a:ext cx="623433" cy="393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110000"/>
                </a:lnSpc>
              </a:pPr>
              <a:r>
                <a:rPr kumimoji="1" lang="en-US" altLang="zh-CN" sz="1400" b="1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…</a:t>
              </a:r>
              <a:endParaRPr kumimoji="1" lang="zh-CN" altLang="en-US" sz="1400" b="1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22" name="组合 121"/>
          <p:cNvGrpSpPr/>
          <p:nvPr/>
        </p:nvGrpSpPr>
        <p:grpSpPr>
          <a:xfrm>
            <a:off x="1778913" y="4422046"/>
            <a:ext cx="773153" cy="385729"/>
            <a:chOff x="1778913" y="4422046"/>
            <a:chExt cx="773153" cy="385729"/>
          </a:xfrm>
        </p:grpSpPr>
        <p:grpSp>
          <p:nvGrpSpPr>
            <p:cNvPr id="101" name="组合 100"/>
            <p:cNvGrpSpPr/>
            <p:nvPr/>
          </p:nvGrpSpPr>
          <p:grpSpPr>
            <a:xfrm>
              <a:off x="1778913" y="4422046"/>
              <a:ext cx="399575" cy="385729"/>
              <a:chOff x="2151743" y="4114800"/>
              <a:chExt cx="513080" cy="495300"/>
            </a:xfrm>
          </p:grpSpPr>
          <p:sp>
            <p:nvSpPr>
              <p:cNvPr id="41" name="矩形 40"/>
              <p:cNvSpPr/>
              <p:nvPr/>
            </p:nvSpPr>
            <p:spPr>
              <a:xfrm>
                <a:off x="2161222" y="4114800"/>
                <a:ext cx="478472" cy="4953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  <p:sp>
            <p:nvSpPr>
              <p:cNvPr id="96" name="Text Box 79"/>
              <p:cNvSpPr txBox="1">
                <a:spLocks noChangeArrowheads="1"/>
              </p:cNvSpPr>
              <p:nvPr/>
            </p:nvSpPr>
            <p:spPr bwMode="auto">
              <a:xfrm>
                <a:off x="2151743" y="4128507"/>
                <a:ext cx="513080" cy="3930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lnSpc>
                    <a:spcPct val="110000"/>
                  </a:lnSpc>
                </a:pPr>
                <a:r>
                  <a:rPr kumimoji="1" lang="en-US" altLang="zh-CN" sz="1400" dirty="0" err="1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cr</a:t>
                </a:r>
                <a:endParaRPr kumimoji="1" lang="zh-CN" altLang="en-US" sz="1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00" name="组合 99"/>
            <p:cNvGrpSpPr/>
            <p:nvPr/>
          </p:nvGrpSpPr>
          <p:grpSpPr>
            <a:xfrm>
              <a:off x="2162628" y="4422046"/>
              <a:ext cx="389438" cy="385729"/>
              <a:chOff x="2644458" y="4114800"/>
              <a:chExt cx="500062" cy="495300"/>
            </a:xfrm>
          </p:grpSpPr>
          <p:sp>
            <p:nvSpPr>
              <p:cNvPr id="42" name="矩形 41"/>
              <p:cNvSpPr/>
              <p:nvPr/>
            </p:nvSpPr>
            <p:spPr>
              <a:xfrm>
                <a:off x="2644458" y="4114800"/>
                <a:ext cx="500062" cy="4953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  <p:sp>
            <p:nvSpPr>
              <p:cNvPr id="99" name="Text Box 79"/>
              <p:cNvSpPr txBox="1">
                <a:spLocks noChangeArrowheads="1"/>
              </p:cNvSpPr>
              <p:nvPr/>
            </p:nvSpPr>
            <p:spPr bwMode="auto">
              <a:xfrm>
                <a:off x="2699523" y="4135606"/>
                <a:ext cx="421456" cy="3930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lnSpc>
                    <a:spcPct val="110000"/>
                  </a:lnSpc>
                </a:pPr>
                <a:r>
                  <a:rPr kumimoji="1" lang="en-US" altLang="zh-CN" sz="1400" dirty="0" err="1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lf</a:t>
                </a:r>
                <a:endParaRPr kumimoji="1" lang="zh-CN" altLang="en-US" sz="1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120" name="组合 119"/>
          <p:cNvGrpSpPr/>
          <p:nvPr/>
        </p:nvGrpSpPr>
        <p:grpSpPr>
          <a:xfrm>
            <a:off x="1786295" y="3264860"/>
            <a:ext cx="3846904" cy="385729"/>
            <a:chOff x="1786295" y="3264860"/>
            <a:chExt cx="3846904" cy="385729"/>
          </a:xfrm>
        </p:grpSpPr>
        <p:grpSp>
          <p:nvGrpSpPr>
            <p:cNvPr id="84" name="组合 83"/>
            <p:cNvGrpSpPr/>
            <p:nvPr/>
          </p:nvGrpSpPr>
          <p:grpSpPr>
            <a:xfrm>
              <a:off x="3517852" y="3264860"/>
              <a:ext cx="399575" cy="385729"/>
              <a:chOff x="4384651" y="2628900"/>
              <a:chExt cx="513080" cy="495300"/>
            </a:xfrm>
          </p:grpSpPr>
          <p:sp>
            <p:nvSpPr>
              <p:cNvPr id="26" name="矩形 25"/>
              <p:cNvSpPr/>
              <p:nvPr/>
            </p:nvSpPr>
            <p:spPr>
              <a:xfrm>
                <a:off x="4387850" y="2628900"/>
                <a:ext cx="500062" cy="4953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  <p:sp>
            <p:nvSpPr>
              <p:cNvPr id="63" name="Text Box 79"/>
              <p:cNvSpPr txBox="1">
                <a:spLocks noChangeArrowheads="1"/>
              </p:cNvSpPr>
              <p:nvPr/>
            </p:nvSpPr>
            <p:spPr bwMode="auto">
              <a:xfrm>
                <a:off x="4384651" y="2646234"/>
                <a:ext cx="513080" cy="3930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lnSpc>
                    <a:spcPct val="110000"/>
                  </a:lnSpc>
                </a:pPr>
                <a:r>
                  <a:rPr kumimoji="1" lang="en-US" altLang="zh-CN" sz="1400" dirty="0" err="1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sp</a:t>
                </a:r>
                <a:endParaRPr kumimoji="1" lang="zh-CN" altLang="en-US" sz="1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48" name="组合 47"/>
            <p:cNvGrpSpPr/>
            <p:nvPr/>
          </p:nvGrpSpPr>
          <p:grpSpPr>
            <a:xfrm>
              <a:off x="5243761" y="3264860"/>
              <a:ext cx="389438" cy="385729"/>
              <a:chOff x="6600826" y="2628900"/>
              <a:chExt cx="500062" cy="495300"/>
            </a:xfrm>
          </p:grpSpPr>
          <p:sp>
            <p:nvSpPr>
              <p:cNvPr id="34" name="矩形 33"/>
              <p:cNvSpPr/>
              <p:nvPr/>
            </p:nvSpPr>
            <p:spPr>
              <a:xfrm>
                <a:off x="6600826" y="2628900"/>
                <a:ext cx="500062" cy="4953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  <p:sp>
            <p:nvSpPr>
              <p:cNvPr id="65" name="Text Box 79"/>
              <p:cNvSpPr txBox="1">
                <a:spLocks noChangeArrowheads="1"/>
              </p:cNvSpPr>
              <p:nvPr/>
            </p:nvSpPr>
            <p:spPr bwMode="auto">
              <a:xfrm>
                <a:off x="6648066" y="2669953"/>
                <a:ext cx="421456" cy="3930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lnSpc>
                    <a:spcPct val="110000"/>
                  </a:lnSpc>
                </a:pPr>
                <a:r>
                  <a:rPr kumimoji="1" lang="en-US" altLang="zh-CN" sz="1400" dirty="0" err="1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lf</a:t>
                </a:r>
                <a:endParaRPr kumimoji="1" lang="zh-CN" altLang="en-US" sz="1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51" name="组合 50"/>
            <p:cNvGrpSpPr/>
            <p:nvPr/>
          </p:nvGrpSpPr>
          <p:grpSpPr>
            <a:xfrm>
              <a:off x="3916457" y="3264860"/>
              <a:ext cx="960119" cy="385729"/>
              <a:chOff x="4896484" y="2628900"/>
              <a:chExt cx="1232854" cy="495300"/>
            </a:xfrm>
          </p:grpSpPr>
          <p:sp>
            <p:nvSpPr>
              <p:cNvPr id="27" name="矩形 26"/>
              <p:cNvSpPr/>
              <p:nvPr/>
            </p:nvSpPr>
            <p:spPr>
              <a:xfrm>
                <a:off x="4896484" y="2628900"/>
                <a:ext cx="1232854" cy="495300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  <p:sp>
            <p:nvSpPr>
              <p:cNvPr id="66" name="Text Box 79"/>
              <p:cNvSpPr txBox="1">
                <a:spLocks noChangeArrowheads="1"/>
              </p:cNvSpPr>
              <p:nvPr/>
            </p:nvSpPr>
            <p:spPr bwMode="auto">
              <a:xfrm>
                <a:off x="5028298" y="2678805"/>
                <a:ext cx="949274" cy="3981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lnSpc>
                    <a:spcPct val="110000"/>
                  </a:lnSpc>
                </a:pPr>
                <a:r>
                  <a:rPr kumimoji="1" lang="zh-CN" altLang="en-US" sz="1400" dirty="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值</a:t>
                </a:r>
              </a:p>
            </p:txBody>
          </p:sp>
        </p:grpSp>
        <p:grpSp>
          <p:nvGrpSpPr>
            <p:cNvPr id="85" name="组合 84"/>
            <p:cNvGrpSpPr/>
            <p:nvPr/>
          </p:nvGrpSpPr>
          <p:grpSpPr>
            <a:xfrm>
              <a:off x="1786295" y="3264860"/>
              <a:ext cx="1734049" cy="385729"/>
              <a:chOff x="2161222" y="2628900"/>
              <a:chExt cx="2226628" cy="495300"/>
            </a:xfrm>
          </p:grpSpPr>
          <p:sp>
            <p:nvSpPr>
              <p:cNvPr id="25" name="矩形 24"/>
              <p:cNvSpPr/>
              <p:nvPr/>
            </p:nvSpPr>
            <p:spPr>
              <a:xfrm>
                <a:off x="2161222" y="2628900"/>
                <a:ext cx="2226628" cy="495300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  <p:sp>
            <p:nvSpPr>
              <p:cNvPr id="68" name="Text Box 79"/>
              <p:cNvSpPr txBox="1">
                <a:spLocks noChangeArrowheads="1"/>
              </p:cNvSpPr>
              <p:nvPr/>
            </p:nvSpPr>
            <p:spPr bwMode="auto">
              <a:xfrm>
                <a:off x="2502673" y="2678805"/>
                <a:ext cx="1607161" cy="3981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lnSpc>
                    <a:spcPct val="110000"/>
                  </a:lnSpc>
                </a:pPr>
                <a:r>
                  <a:rPr kumimoji="1" lang="zh-CN" altLang="en-US" sz="1400" dirty="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首部字段名：</a:t>
                </a:r>
              </a:p>
            </p:txBody>
          </p:sp>
        </p:grpSp>
        <p:grpSp>
          <p:nvGrpSpPr>
            <p:cNvPr id="50" name="组合 49"/>
            <p:cNvGrpSpPr/>
            <p:nvPr/>
          </p:nvGrpSpPr>
          <p:grpSpPr>
            <a:xfrm>
              <a:off x="4853952" y="3264860"/>
              <a:ext cx="399575" cy="385729"/>
              <a:chOff x="6100286" y="2628900"/>
              <a:chExt cx="513080" cy="495300"/>
            </a:xfrm>
          </p:grpSpPr>
          <p:sp>
            <p:nvSpPr>
              <p:cNvPr id="33" name="矩形 32"/>
              <p:cNvSpPr/>
              <p:nvPr/>
            </p:nvSpPr>
            <p:spPr>
              <a:xfrm>
                <a:off x="6117590" y="2628900"/>
                <a:ext cx="478472" cy="4953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  <p:sp>
            <p:nvSpPr>
              <p:cNvPr id="64" name="Text Box 79"/>
              <p:cNvSpPr txBox="1">
                <a:spLocks noChangeArrowheads="1"/>
              </p:cNvSpPr>
              <p:nvPr/>
            </p:nvSpPr>
            <p:spPr bwMode="auto">
              <a:xfrm>
                <a:off x="6100286" y="2639099"/>
                <a:ext cx="513080" cy="3930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lnSpc>
                    <a:spcPct val="110000"/>
                  </a:lnSpc>
                </a:pPr>
                <a:r>
                  <a:rPr kumimoji="1" lang="en-US" altLang="zh-CN" sz="1400" dirty="0" err="1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cr</a:t>
                </a:r>
                <a:endParaRPr kumimoji="1" lang="zh-CN" altLang="en-US" sz="1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103" name="Rectangle 11"/>
          <p:cNvSpPr>
            <a:spLocks noChangeArrowheads="1"/>
          </p:cNvSpPr>
          <p:nvPr/>
        </p:nvSpPr>
        <p:spPr bwMode="auto">
          <a:xfrm>
            <a:off x="1957485" y="1582241"/>
            <a:ext cx="3939986" cy="476221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 w="9525">
            <a:noFill/>
            <a:miter lim="800000"/>
          </a:ln>
          <a:effectLst>
            <a:outerShdw dist="35921" dir="2700000" algn="ctr" rotWithShape="0">
              <a:schemeClr val="accent4">
                <a:lumMod val="20000"/>
                <a:lumOff val="80000"/>
              </a:schemeClr>
            </a:outerShdw>
          </a:effec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kumimoji="1"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HTTP</a:t>
            </a:r>
            <a:r>
              <a:rPr kumimoji="1"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请求报文的一般格式</a:t>
            </a:r>
          </a:p>
        </p:txBody>
      </p:sp>
      <p:sp>
        <p:nvSpPr>
          <p:cNvPr id="104" name="Text Box 5"/>
          <p:cNvSpPr txBox="1">
            <a:spLocks noChangeArrowheads="1"/>
          </p:cNvSpPr>
          <p:nvPr/>
        </p:nvSpPr>
        <p:spPr bwMode="auto">
          <a:xfrm>
            <a:off x="6984666" y="2383795"/>
            <a:ext cx="2376799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600" dirty="0">
                <a:solidFill>
                  <a:srgbClr val="009FF6"/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请求行</a:t>
            </a:r>
          </a:p>
          <a:p>
            <a:r>
              <a:rPr lang="en-US" altLang="zh-CN" sz="1600" dirty="0">
                <a:solidFill>
                  <a:srgbClr val="009FF6"/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(GET, POST, HEAD </a:t>
            </a:r>
            <a:r>
              <a:rPr lang="zh-CN" altLang="en-US" sz="1600" dirty="0">
                <a:solidFill>
                  <a:srgbClr val="009FF6"/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命令</a:t>
            </a:r>
            <a:r>
              <a:rPr lang="en-US" altLang="zh-CN" sz="1600" dirty="0">
                <a:solidFill>
                  <a:srgbClr val="009FF6"/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)</a:t>
            </a:r>
            <a:endParaRPr lang="en-US" altLang="zh-CN" dirty="0">
              <a:solidFill>
                <a:srgbClr val="009FF6"/>
              </a:solidFill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106" name="Freeform 7"/>
          <p:cNvSpPr/>
          <p:nvPr/>
        </p:nvSpPr>
        <p:spPr bwMode="auto">
          <a:xfrm>
            <a:off x="6984666" y="3211937"/>
            <a:ext cx="149225" cy="1957387"/>
          </a:xfrm>
          <a:custGeom>
            <a:avLst/>
            <a:gdLst>
              <a:gd name="T0" fmla="*/ 2147483646 w 150"/>
              <a:gd name="T1" fmla="*/ 2147483646 h 924"/>
              <a:gd name="T2" fmla="*/ 0 w 150"/>
              <a:gd name="T3" fmla="*/ 0 h 924"/>
              <a:gd name="T4" fmla="*/ 0 w 150"/>
              <a:gd name="T5" fmla="*/ 2147483646 h 924"/>
              <a:gd name="T6" fmla="*/ 2147483646 w 150"/>
              <a:gd name="T7" fmla="*/ 2147483646 h 924"/>
              <a:gd name="T8" fmla="*/ 0 60000 65536"/>
              <a:gd name="T9" fmla="*/ 0 60000 65536"/>
              <a:gd name="T10" fmla="*/ 0 60000 65536"/>
              <a:gd name="T11" fmla="*/ 0 60000 65536"/>
              <a:gd name="T12" fmla="*/ 0 w 150"/>
              <a:gd name="T13" fmla="*/ 0 h 924"/>
              <a:gd name="T14" fmla="*/ 150 w 150"/>
              <a:gd name="T15" fmla="*/ 924 h 92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50" h="924">
                <a:moveTo>
                  <a:pt x="122" y="6"/>
                </a:moveTo>
                <a:lnTo>
                  <a:pt x="0" y="0"/>
                </a:lnTo>
                <a:lnTo>
                  <a:pt x="0" y="924"/>
                </a:lnTo>
                <a:lnTo>
                  <a:pt x="150" y="918"/>
                </a:lnTo>
              </a:path>
            </a:pathLst>
          </a:custGeom>
          <a:noFill/>
          <a:ln w="19050">
            <a:solidFill>
              <a:srgbClr val="009FF6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107" name="Text Box 8"/>
          <p:cNvSpPr txBox="1">
            <a:spLocks noChangeArrowheads="1"/>
          </p:cNvSpPr>
          <p:nvPr/>
        </p:nvSpPr>
        <p:spPr bwMode="auto">
          <a:xfrm>
            <a:off x="6330397" y="3824266"/>
            <a:ext cx="64633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/>
            <a:r>
              <a:rPr lang="zh-CN" altLang="en-US" sz="1600" dirty="0">
                <a:solidFill>
                  <a:srgbClr val="009FF6"/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首部</a:t>
            </a:r>
          </a:p>
          <a:p>
            <a:pPr algn="r"/>
            <a:r>
              <a:rPr lang="zh-CN" altLang="en-US" sz="1600" dirty="0">
                <a:solidFill>
                  <a:srgbClr val="009FF6"/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 诸行</a:t>
            </a:r>
            <a:endParaRPr lang="en-US" altLang="zh-CN" dirty="0">
              <a:solidFill>
                <a:srgbClr val="009FF6"/>
              </a:solidFill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109" name="Text Box 11"/>
          <p:cNvSpPr txBox="1">
            <a:spLocks noChangeArrowheads="1"/>
          </p:cNvSpPr>
          <p:nvPr/>
        </p:nvSpPr>
        <p:spPr bwMode="auto">
          <a:xfrm>
            <a:off x="6984666" y="5455255"/>
            <a:ext cx="368982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600" dirty="0">
                <a:solidFill>
                  <a:srgbClr val="009FF6"/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单独一行回车、换行表示报文首部结束</a:t>
            </a:r>
            <a:endParaRPr lang="en-US" altLang="zh-CN" dirty="0">
              <a:solidFill>
                <a:srgbClr val="009FF6"/>
              </a:solidFill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110" name="Text Box 16"/>
          <p:cNvSpPr txBox="1">
            <a:spLocks noChangeArrowheads="1"/>
          </p:cNvSpPr>
          <p:nvPr/>
        </p:nvSpPr>
        <p:spPr bwMode="auto">
          <a:xfrm>
            <a:off x="7018004" y="2924601"/>
            <a:ext cx="4560864" cy="25853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  <a:buClr>
                <a:schemeClr val="accent2"/>
              </a:buClr>
              <a:buSzPct val="85000"/>
              <a:buFont typeface="ZapfDingbats" pitchFamily="82" charset="2"/>
              <a:buNone/>
            </a:pPr>
            <a:r>
              <a:rPr lang="en-US" altLang="zh-CN" b="1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GET /index.html HTTP/1.1\r\n</a:t>
            </a:r>
          </a:p>
          <a:p>
            <a:pPr>
              <a:lnSpc>
                <a:spcPct val="90000"/>
              </a:lnSpc>
              <a:buClr>
                <a:schemeClr val="accent2"/>
              </a:buClr>
              <a:buSzPct val="85000"/>
              <a:buFont typeface="ZapfDingbats" pitchFamily="82" charset="2"/>
              <a:buNone/>
            </a:pPr>
            <a:r>
              <a:rPr lang="en-US" altLang="zh-CN" b="1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Host: www-net.cs.umass.edu\r\n</a:t>
            </a:r>
          </a:p>
          <a:p>
            <a:pPr>
              <a:lnSpc>
                <a:spcPct val="90000"/>
              </a:lnSpc>
              <a:buClr>
                <a:schemeClr val="accent2"/>
              </a:buClr>
              <a:buSzPct val="85000"/>
              <a:buFont typeface="ZapfDingbats" pitchFamily="82" charset="2"/>
              <a:buNone/>
            </a:pPr>
            <a:r>
              <a:rPr lang="en-US" altLang="zh-CN" b="1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User-Agent: Firefox/3.6.10\r\n</a:t>
            </a:r>
          </a:p>
          <a:p>
            <a:pPr>
              <a:lnSpc>
                <a:spcPct val="90000"/>
              </a:lnSpc>
              <a:buClr>
                <a:schemeClr val="accent2"/>
              </a:buClr>
              <a:buSzPct val="85000"/>
              <a:buFont typeface="ZapfDingbats" pitchFamily="82" charset="2"/>
              <a:buNone/>
            </a:pPr>
            <a:r>
              <a:rPr lang="en-US" altLang="zh-CN" b="1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Accept: text/</a:t>
            </a:r>
            <a:r>
              <a:rPr lang="en-US" altLang="zh-CN" b="1" dirty="0" err="1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html,application</a:t>
            </a:r>
            <a:r>
              <a:rPr lang="en-US" altLang="zh-CN" b="1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/</a:t>
            </a:r>
            <a:r>
              <a:rPr lang="en-US" altLang="zh-CN" b="1" dirty="0" err="1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xhtml+xml</a:t>
            </a:r>
            <a:r>
              <a:rPr lang="en-US" altLang="zh-CN" b="1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\r\n</a:t>
            </a:r>
          </a:p>
          <a:p>
            <a:pPr>
              <a:lnSpc>
                <a:spcPct val="90000"/>
              </a:lnSpc>
              <a:buClr>
                <a:schemeClr val="accent2"/>
              </a:buClr>
              <a:buSzPct val="85000"/>
              <a:buFont typeface="ZapfDingbats" pitchFamily="82" charset="2"/>
              <a:buNone/>
            </a:pPr>
            <a:r>
              <a:rPr lang="en-US" altLang="zh-CN" b="1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Accept-Language: </a:t>
            </a:r>
            <a:r>
              <a:rPr lang="en-US" altLang="zh-CN" b="1" dirty="0" err="1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en-us,en;q</a:t>
            </a:r>
            <a:r>
              <a:rPr lang="en-US" altLang="zh-CN" b="1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=0.5\r\n</a:t>
            </a:r>
          </a:p>
          <a:p>
            <a:pPr>
              <a:lnSpc>
                <a:spcPct val="90000"/>
              </a:lnSpc>
              <a:buClr>
                <a:schemeClr val="accent2"/>
              </a:buClr>
              <a:buSzPct val="85000"/>
              <a:buFont typeface="ZapfDingbats" pitchFamily="82" charset="2"/>
              <a:buNone/>
            </a:pPr>
            <a:r>
              <a:rPr lang="en-US" altLang="zh-CN" b="1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Accept-Encoding: </a:t>
            </a:r>
            <a:r>
              <a:rPr lang="en-US" altLang="zh-CN" b="1" dirty="0" err="1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gzip,deflate</a:t>
            </a:r>
            <a:r>
              <a:rPr lang="en-US" altLang="zh-CN" b="1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\r\n</a:t>
            </a:r>
          </a:p>
          <a:p>
            <a:pPr>
              <a:lnSpc>
                <a:spcPct val="90000"/>
              </a:lnSpc>
              <a:buClr>
                <a:schemeClr val="accent2"/>
              </a:buClr>
              <a:buSzPct val="85000"/>
              <a:buFont typeface="ZapfDingbats" pitchFamily="82" charset="2"/>
              <a:buNone/>
            </a:pPr>
            <a:r>
              <a:rPr lang="en-US" altLang="zh-CN" b="1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Accept-Charset: ISO-8859-1,utf-8;q=0.7\r\n</a:t>
            </a:r>
          </a:p>
          <a:p>
            <a:pPr>
              <a:lnSpc>
                <a:spcPct val="90000"/>
              </a:lnSpc>
              <a:buClr>
                <a:schemeClr val="accent2"/>
              </a:buClr>
              <a:buSzPct val="85000"/>
              <a:buFont typeface="ZapfDingbats" pitchFamily="82" charset="2"/>
              <a:buNone/>
            </a:pPr>
            <a:r>
              <a:rPr lang="en-US" altLang="zh-CN" b="1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Keep-Alive: 115\r\n</a:t>
            </a:r>
          </a:p>
          <a:p>
            <a:pPr>
              <a:lnSpc>
                <a:spcPct val="90000"/>
              </a:lnSpc>
              <a:buClr>
                <a:schemeClr val="accent2"/>
              </a:buClr>
              <a:buSzPct val="85000"/>
              <a:buFont typeface="ZapfDingbats" pitchFamily="82" charset="2"/>
              <a:buNone/>
            </a:pPr>
            <a:r>
              <a:rPr lang="en-US" altLang="zh-CN" b="1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Connection: keep-alive\r\n</a:t>
            </a:r>
          </a:p>
          <a:p>
            <a:pPr>
              <a:lnSpc>
                <a:spcPct val="90000"/>
              </a:lnSpc>
              <a:buClr>
                <a:schemeClr val="accent2"/>
              </a:buClr>
              <a:buSzPct val="85000"/>
              <a:buFont typeface="ZapfDingbats" pitchFamily="82" charset="2"/>
              <a:buNone/>
            </a:pPr>
            <a:r>
              <a:rPr lang="en-US" altLang="zh-CN" b="1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\r\n</a:t>
            </a:r>
          </a:p>
        </p:txBody>
      </p:sp>
      <p:sp>
        <p:nvSpPr>
          <p:cNvPr id="111" name="Line 17"/>
          <p:cNvSpPr>
            <a:spLocks noChangeShapeType="1"/>
          </p:cNvSpPr>
          <p:nvPr/>
        </p:nvSpPr>
        <p:spPr bwMode="auto">
          <a:xfrm flipH="1">
            <a:off x="9850288" y="2427763"/>
            <a:ext cx="166687" cy="514350"/>
          </a:xfrm>
          <a:prstGeom prst="line">
            <a:avLst/>
          </a:prstGeom>
          <a:noFill/>
          <a:ln w="19050">
            <a:solidFill>
              <a:srgbClr val="009FF6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112" name="Text Box 18"/>
          <p:cNvSpPr txBox="1">
            <a:spLocks noChangeArrowheads="1"/>
          </p:cNvSpPr>
          <p:nvPr/>
        </p:nvSpPr>
        <p:spPr bwMode="auto">
          <a:xfrm>
            <a:off x="9901088" y="2140425"/>
            <a:ext cx="800100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None/>
            </a:pPr>
            <a:r>
              <a:rPr lang="zh-CN" altLang="en-US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  <a:cs typeface="Times New Roman" panose="02020603050405020304" pitchFamily="18" charset="0"/>
              </a:rPr>
              <a:t>回车符</a:t>
            </a:r>
            <a:endParaRPr lang="en-US" altLang="zh-CN" sz="1600" dirty="0">
              <a:latin typeface="思源黑体 CN Normal" panose="020B0400000000000000" pitchFamily="34" charset="-122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113" name="Text Box 19"/>
          <p:cNvSpPr txBox="1">
            <a:spLocks noChangeArrowheads="1"/>
          </p:cNvSpPr>
          <p:nvPr/>
        </p:nvSpPr>
        <p:spPr bwMode="auto">
          <a:xfrm>
            <a:off x="10053488" y="2437288"/>
            <a:ext cx="800100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None/>
            </a:pPr>
            <a:r>
              <a:rPr lang="zh-CN" altLang="en-US" sz="1600">
                <a:latin typeface="思源黑体 CN Normal" panose="020B0400000000000000" pitchFamily="34" charset="-122"/>
                <a:ea typeface="思源黑体 CN Normal" panose="020B0400000000000000" pitchFamily="34" charset="-122"/>
                <a:cs typeface="Times New Roman" panose="02020603050405020304" pitchFamily="18" charset="0"/>
              </a:rPr>
              <a:t>换行符</a:t>
            </a:r>
            <a:endParaRPr lang="en-US" altLang="zh-CN" sz="1600">
              <a:latin typeface="思源黑体 CN Normal" panose="020B0400000000000000" pitchFamily="34" charset="-122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114" name="Line 20"/>
          <p:cNvSpPr>
            <a:spLocks noChangeShapeType="1"/>
          </p:cNvSpPr>
          <p:nvPr/>
        </p:nvSpPr>
        <p:spPr bwMode="auto">
          <a:xfrm flipH="1">
            <a:off x="10146550" y="2737326"/>
            <a:ext cx="65687" cy="204788"/>
          </a:xfrm>
          <a:prstGeom prst="line">
            <a:avLst/>
          </a:prstGeom>
          <a:noFill/>
          <a:ln w="19050">
            <a:solidFill>
              <a:srgbClr val="009FF6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116" name="Rectangle 11"/>
          <p:cNvSpPr>
            <a:spLocks noChangeArrowheads="1"/>
          </p:cNvSpPr>
          <p:nvPr/>
        </p:nvSpPr>
        <p:spPr bwMode="auto">
          <a:xfrm>
            <a:off x="7022543" y="2950739"/>
            <a:ext cx="3272492" cy="269824"/>
          </a:xfrm>
          <a:prstGeom prst="roundRect">
            <a:avLst>
              <a:gd name="adj" fmla="val 50000"/>
            </a:avLst>
          </a:prstGeom>
          <a:noFill/>
          <a:ln w="19050">
            <a:solidFill>
              <a:srgbClr val="009FF6"/>
            </a:solidFill>
            <a:miter lim="800000"/>
          </a:ln>
          <a:effectLst>
            <a:outerShdw dist="35921" dir="2700000" algn="ctr" rotWithShape="0">
              <a:schemeClr val="accent4">
                <a:lumMod val="20000"/>
                <a:lumOff val="80000"/>
              </a:schemeClr>
            </a:outerShdw>
          </a:effec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kumimoji="1"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117" name="Rectangle 11"/>
          <p:cNvSpPr>
            <a:spLocks noChangeArrowheads="1"/>
          </p:cNvSpPr>
          <p:nvPr/>
        </p:nvSpPr>
        <p:spPr bwMode="auto">
          <a:xfrm>
            <a:off x="7028661" y="5180718"/>
            <a:ext cx="667932" cy="269824"/>
          </a:xfrm>
          <a:prstGeom prst="roundRect">
            <a:avLst>
              <a:gd name="adj" fmla="val 50000"/>
            </a:avLst>
          </a:prstGeom>
          <a:noFill/>
          <a:ln w="19050">
            <a:solidFill>
              <a:srgbClr val="009FF6"/>
            </a:solidFill>
            <a:miter lim="800000"/>
          </a:ln>
          <a:effectLst>
            <a:outerShdw dist="35921" dir="2700000" algn="ctr" rotWithShape="0">
              <a:schemeClr val="accent4">
                <a:lumMod val="20000"/>
                <a:lumOff val="80000"/>
              </a:schemeClr>
            </a:outerShdw>
          </a:effec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kumimoji="1"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118" name="Rectangle 11"/>
          <p:cNvSpPr>
            <a:spLocks noChangeArrowheads="1"/>
          </p:cNvSpPr>
          <p:nvPr/>
        </p:nvSpPr>
        <p:spPr bwMode="auto">
          <a:xfrm>
            <a:off x="6335151" y="1588432"/>
            <a:ext cx="5069620" cy="476221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 w="9525">
            <a:noFill/>
            <a:miter lim="800000"/>
          </a:ln>
          <a:effectLst>
            <a:outerShdw dist="35921" dir="2700000" algn="ctr" rotWithShape="0">
              <a:schemeClr val="accent4">
                <a:lumMod val="20000"/>
                <a:lumOff val="80000"/>
              </a:schemeClr>
            </a:outerShdw>
          </a:effec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kumimoji="1"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一段典型的</a:t>
            </a:r>
            <a:r>
              <a:rPr kumimoji="1"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HTTP</a:t>
            </a:r>
            <a:r>
              <a:rPr kumimoji="1"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请求报文（</a:t>
            </a:r>
            <a:r>
              <a:rPr kumimoji="1"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ASCII</a:t>
            </a:r>
            <a:r>
              <a:rPr kumimoji="1"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）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0"/>
                            </p:stCondLst>
                            <p:childTnLst>
                              <p:par>
                                <p:cTn id="6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500"/>
                            </p:stCondLst>
                            <p:childTnLst>
                              <p:par>
                                <p:cTn id="6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000"/>
                            </p:stCondLst>
                            <p:childTnLst>
                              <p:par>
                                <p:cTn id="6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1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8500"/>
                            </p:stCondLst>
                            <p:childTnLst>
                              <p:par>
                                <p:cTn id="7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1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9000"/>
                            </p:stCondLst>
                            <p:childTnLst>
                              <p:par>
                                <p:cTn id="7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1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9500"/>
                            </p:stCondLst>
                            <p:childTnLst>
                              <p:par>
                                <p:cTn id="8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1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0000"/>
                            </p:stCondLst>
                            <p:childTnLst>
                              <p:par>
                                <p:cTn id="8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1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0500"/>
                            </p:stCondLst>
                            <p:childTnLst>
                              <p:par>
                                <p:cTn id="8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1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1000"/>
                            </p:stCondLst>
                            <p:childTnLst>
                              <p:par>
                                <p:cTn id="9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1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1500"/>
                            </p:stCondLst>
                            <p:childTnLst>
                              <p:par>
                                <p:cTn id="9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1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2000"/>
                            </p:stCondLst>
                            <p:childTnLst>
                              <p:par>
                                <p:cTn id="10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1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2500"/>
                            </p:stCondLst>
                            <p:childTnLst>
                              <p:par>
                                <p:cTn id="10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1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3000"/>
                            </p:stCondLst>
                            <p:childTnLst>
                              <p:par>
                                <p:cTn id="10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500"/>
                                        <p:tgtEl>
                                          <p:spTgt spid="1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13500"/>
                            </p:stCondLst>
                            <p:childTnLst>
                              <p:par>
                                <p:cTn id="1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14000"/>
                            </p:stCondLst>
                            <p:childTnLst>
                              <p:par>
                                <p:cTn id="1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9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14500"/>
                            </p:stCondLst>
                            <p:childTnLst>
                              <p:par>
                                <p:cTn id="1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15000"/>
                            </p:stCondLst>
                            <p:childTnLst>
                              <p:par>
                                <p:cTn id="12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7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15500"/>
                            </p:stCondLst>
                            <p:childTnLst>
                              <p:par>
                                <p:cTn id="129" presetID="14" presetClass="entr" presetSubtype="1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1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16000"/>
                            </p:stCondLst>
                            <p:childTnLst>
                              <p:par>
                                <p:cTn id="1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5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16500"/>
                            </p:stCondLst>
                            <p:childTnLst>
                              <p:par>
                                <p:cTn id="137" presetID="14" presetClass="entr" presetSubtype="1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9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17000"/>
                            </p:stCondLst>
                            <p:childTnLst>
                              <p:par>
                                <p:cTn id="1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3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17500"/>
                            </p:stCondLst>
                            <p:childTnLst>
                              <p:par>
                                <p:cTn id="145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47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18000"/>
                            </p:stCondLst>
                            <p:childTnLst>
                              <p:par>
                                <p:cTn id="14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1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26" presetClass="emph" presetSubtype="0" repeatCount="2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7" dur="500" tmFilter="0, 0; .2, .5; .8, .5; 1, 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8" dur="250" autoRev="1" fill="hold"/>
                                        <p:tgtEl>
                                          <p:spTgt spid="5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59" presetID="26" presetClass="emph" presetSubtype="0" repeatCount="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0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1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62" presetID="26" presetClass="emph" presetSubtype="0" repeatCount="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3" dur="500" tmFilter="0, 0; .2, .5; .8, .5; 1, 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4" dur="250" autoRev="1" fill="hold"/>
                                        <p:tgtEl>
                                          <p:spTgt spid="1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65" presetID="26" presetClass="emph" presetSubtype="0" repeatCount="2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6" dur="500" tmFilter="0, 0; .2, .5; .8, .5; 1, 0"/>
                                        <p:tgtEl>
                                          <p:spTgt spid="1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7" dur="250" autoRev="1" fill="hold"/>
                                        <p:tgtEl>
                                          <p:spTgt spid="1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26" presetClass="emph" presetSubtype="0" repeatCount="2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1" dur="500" tmFilter="0, 0; .2, .5; .8, .5; 1, 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2" dur="250" autoRev="1" fill="hold"/>
                                        <p:tgtEl>
                                          <p:spTgt spid="5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73" presetID="26" presetClass="emph" presetSubtype="0" repeatCount="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4" dur="500" tmFilter="0, 0; .2, .5; .8, .5; 1, 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5" dur="250" autoRev="1" fill="hold"/>
                                        <p:tgtEl>
                                          <p:spTgt spid="9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76" presetID="26" presetClass="emph" presetSubtype="0" repeatCount="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7" dur="500" tmFilter="0, 0; .2, .5; .8, .5; 1, 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8" dur="250" autoRev="1" fill="hold"/>
                                        <p:tgtEl>
                                          <p:spTgt spid="12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79" presetID="26" presetClass="emph" presetSubtype="0" repeatCount="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0" dur="500" tmFilter="0, 0; .2, .5; .8, .5; 1, 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1" dur="250" autoRev="1" fill="hold"/>
                                        <p:tgtEl>
                                          <p:spTgt spid="8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82" presetID="26" presetClass="emph" presetSubtype="0" repeatCount="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3" dur="500" tmFilter="0, 0; .2, .5; .8, .5; 1, 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4" dur="250" autoRev="1" fill="hold"/>
                                        <p:tgtEl>
                                          <p:spTgt spid="1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85" presetID="26" presetClass="emph" presetSubtype="0" repeatCount="2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6" dur="500" tmFilter="0, 0; .2, .5; .8, .5; 1, 0"/>
                                        <p:tgtEl>
                                          <p:spTgt spid="1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7" dur="250" autoRev="1" fill="hold"/>
                                        <p:tgtEl>
                                          <p:spTgt spid="1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88" presetID="26" presetClass="emph" presetSubtype="0" repeatCount="2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9" dur="500" tmFilter="0, 0; .2, .5; .8, .5; 1, 0"/>
                                        <p:tgtEl>
                                          <p:spTgt spid="1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0" dur="250" autoRev="1" fill="hold"/>
                                        <p:tgtEl>
                                          <p:spTgt spid="1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91" presetID="26" presetClass="emph" presetSubtype="0" repeatCount="2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2" dur="500" tmFilter="0, 0; .2, .5; .8, .5; 1, 0"/>
                                        <p:tgtEl>
                                          <p:spTgt spid="1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3" dur="250" autoRev="1" fill="hold"/>
                                        <p:tgtEl>
                                          <p:spTgt spid="1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94" presetID="26" presetClass="emph" presetSubtype="0" repeatCount="2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5" dur="500" tmFilter="0, 0; .2, .5; .8, .5; 1, 0"/>
                                        <p:tgtEl>
                                          <p:spTgt spid="1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6" dur="250" autoRev="1" fill="hold"/>
                                        <p:tgtEl>
                                          <p:spTgt spid="1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97" presetID="26" presetClass="emph" presetSubtype="0" repeatCount="2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8" dur="500" tmFilter="0, 0; .2, .5; .8, .5; 1, 0"/>
                                        <p:tgtEl>
                                          <p:spTgt spid="1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9" dur="250" autoRev="1" fill="hold"/>
                                        <p:tgtEl>
                                          <p:spTgt spid="1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00" presetID="26" presetClass="emph" presetSubtype="0" repeatCount="2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1" dur="500" tmFilter="0, 0; .2, .5; .8, .5; 1, 0"/>
                                        <p:tgtEl>
                                          <p:spTgt spid="1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02" dur="250" autoRev="1" fill="hold"/>
                                        <p:tgtEl>
                                          <p:spTgt spid="1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03" presetID="26" presetClass="emph" presetSubtype="0" repeatCount="2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4" dur="500" tmFilter="0, 0; .2, .5; .8, .5; 1, 0"/>
                                        <p:tgtEl>
                                          <p:spTgt spid="1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05" dur="250" autoRev="1" fill="hold"/>
                                        <p:tgtEl>
                                          <p:spTgt spid="1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06" presetID="26" presetClass="emph" presetSubtype="0" repeatCount="2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7" dur="500" tmFilter="0, 0; .2, .5; .8, .5; 1, 0"/>
                                        <p:tgtEl>
                                          <p:spTgt spid="1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08" dur="250" autoRev="1" fill="hold"/>
                                        <p:tgtEl>
                                          <p:spTgt spid="1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>
                      <p:stCondLst>
                        <p:cond delay="indefinite"/>
                      </p:stCondLst>
                      <p:childTnLst>
                        <p:par>
                          <p:cTn id="210" fill="hold">
                            <p:stCondLst>
                              <p:cond delay="0"/>
                            </p:stCondLst>
                            <p:childTnLst>
                              <p:par>
                                <p:cTn id="211" presetID="26" presetClass="emph" presetSubtype="0" repeatCount="2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2" dur="500" tmFilter="0, 0; .2, .5; .8, .5; 1, 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3" dur="250" autoRev="1" fill="hold"/>
                                        <p:tgtEl>
                                          <p:spTgt spid="5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14" presetID="26" presetClass="emph" presetSubtype="0" repeatCount="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5" dur="500" tmFilter="0, 0; .2, .5; .8, .5; 1, 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6" dur="250" autoRev="1" fill="hold"/>
                                        <p:tgtEl>
                                          <p:spTgt spid="4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17" presetID="26" presetClass="emph" presetSubtype="0" repeatCount="2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8" dur="500" tmFilter="0, 0; .2, .5; .8, .5; 1, 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9" dur="250" autoRev="1" fill="hold"/>
                                        <p:tgtEl>
                                          <p:spTgt spid="4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20" presetID="26" presetClass="emph" presetSubtype="0" repeatCount="2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1" dur="500" tmFilter="0, 0; .2, .5; .8, .5; 1, 0"/>
                                        <p:tgtEl>
                                          <p:spTgt spid="1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2" dur="250" autoRev="1" fill="hold"/>
                                        <p:tgtEl>
                                          <p:spTgt spid="1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3" grpId="1" animBg="1"/>
      <p:bldP spid="52" grpId="0"/>
      <p:bldP spid="52" grpId="1"/>
      <p:bldP spid="53" grpId="0"/>
      <p:bldP spid="53" grpId="1"/>
      <p:bldP spid="54" grpId="0"/>
      <p:bldP spid="55" grpId="0"/>
      <p:bldP spid="55" grpId="1"/>
      <p:bldP spid="103" grpId="0" animBg="1"/>
      <p:bldP spid="104" grpId="0"/>
      <p:bldP spid="106" grpId="0" animBg="1"/>
      <p:bldP spid="107" grpId="0"/>
      <p:bldP spid="109" grpId="0"/>
      <p:bldP spid="110" grpId="0" uiExpand="1" build="p"/>
      <p:bldP spid="110" grpId="1" uiExpand="1" build="allAtOnce"/>
      <p:bldP spid="111" grpId="0" animBg="1"/>
      <p:bldP spid="112" grpId="0"/>
      <p:bldP spid="113" grpId="0"/>
      <p:bldP spid="114" grpId="0" animBg="1"/>
      <p:bldP spid="116" grpId="0" animBg="1"/>
      <p:bldP spid="117" grpId="0" animBg="1"/>
      <p:bldP spid="118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430213" y="0"/>
            <a:ext cx="5988041" cy="1428589"/>
            <a:chOff x="551030" y="-368704"/>
            <a:chExt cx="5988041" cy="1428589"/>
          </a:xfrm>
        </p:grpSpPr>
        <p:grpSp>
          <p:nvGrpSpPr>
            <p:cNvPr id="3" name="组合 2"/>
            <p:cNvGrpSpPr/>
            <p:nvPr/>
          </p:nvGrpSpPr>
          <p:grpSpPr>
            <a:xfrm>
              <a:off x="1201632" y="303925"/>
              <a:ext cx="5337439" cy="687997"/>
              <a:chOff x="1839059" y="967769"/>
              <a:chExt cx="5337439" cy="687997"/>
            </a:xfrm>
          </p:grpSpPr>
          <p:sp>
            <p:nvSpPr>
              <p:cNvPr id="5" name="矩形: 圆角 30"/>
              <p:cNvSpPr/>
              <p:nvPr/>
            </p:nvSpPr>
            <p:spPr>
              <a:xfrm>
                <a:off x="1839059" y="967769"/>
                <a:ext cx="5337439" cy="675443"/>
              </a:xfrm>
              <a:prstGeom prst="roundRect">
                <a:avLst>
                  <a:gd name="adj" fmla="val 50000"/>
                </a:avLst>
              </a:prstGeom>
              <a:solidFill>
                <a:srgbClr val="009FF6"/>
              </a:solidFill>
              <a:ln>
                <a:solidFill>
                  <a:schemeClr val="bg1"/>
                </a:solidFill>
              </a:ln>
              <a:effectLst>
                <a:outerShdw blurRad="63500" sx="101000" sy="101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solidFill>
                    <a:srgbClr val="00A3F8"/>
                  </a:solidFill>
                </a:endParaRPr>
              </a:p>
            </p:txBody>
          </p:sp>
          <p:sp>
            <p:nvSpPr>
              <p:cNvPr id="6" name="文本框 5"/>
              <p:cNvSpPr txBox="1"/>
              <p:nvPr/>
            </p:nvSpPr>
            <p:spPr>
              <a:xfrm>
                <a:off x="2786092" y="1009435"/>
                <a:ext cx="403638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3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造字工房朗倩（非商用）细体" pitchFamily="50" charset="-122"/>
                    <a:cs typeface="Times New Roman" panose="02020603050405020304" pitchFamily="18" charset="0"/>
                  </a:rPr>
                  <a:t>请求行支持的方法</a:t>
                </a:r>
              </a:p>
            </p:txBody>
          </p:sp>
        </p:grpSp>
        <p:pic>
          <p:nvPicPr>
            <p:cNvPr id="4" name="图片 3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111"/>
            <a:stretch>
              <a:fillRect/>
            </a:stretch>
          </p:blipFill>
          <p:spPr>
            <a:xfrm>
              <a:off x="551030" y="-368704"/>
              <a:ext cx="1607162" cy="1428589"/>
            </a:xfrm>
            <a:prstGeom prst="rect">
              <a:avLst/>
            </a:prstGeom>
          </p:spPr>
        </p:pic>
      </p:grpSp>
      <p:grpSp>
        <p:nvGrpSpPr>
          <p:cNvPr id="7" name="组合 6"/>
          <p:cNvGrpSpPr/>
          <p:nvPr/>
        </p:nvGrpSpPr>
        <p:grpSpPr>
          <a:xfrm>
            <a:off x="515938" y="1514317"/>
            <a:ext cx="4161573" cy="526732"/>
            <a:chOff x="722008" y="1303131"/>
            <a:chExt cx="3973592" cy="502940"/>
          </a:xfrm>
        </p:grpSpPr>
        <p:grpSp>
          <p:nvGrpSpPr>
            <p:cNvPr id="8" name="组合 7"/>
            <p:cNvGrpSpPr/>
            <p:nvPr/>
          </p:nvGrpSpPr>
          <p:grpSpPr>
            <a:xfrm>
              <a:off x="722008" y="1303131"/>
              <a:ext cx="546594" cy="475865"/>
              <a:chOff x="708742" y="1296102"/>
              <a:chExt cx="454744" cy="283828"/>
            </a:xfrm>
          </p:grpSpPr>
          <p:sp>
            <p:nvSpPr>
              <p:cNvPr id="11" name="平行四边形 10"/>
              <p:cNvSpPr/>
              <p:nvPr/>
            </p:nvSpPr>
            <p:spPr>
              <a:xfrm>
                <a:off x="708742" y="1296103"/>
                <a:ext cx="351872" cy="283827"/>
              </a:xfrm>
              <a:prstGeom prst="parallelogram">
                <a:avLst>
                  <a:gd name="adj" fmla="val 80822"/>
                </a:avLst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985"/>
              </a:p>
            </p:txBody>
          </p:sp>
          <p:sp>
            <p:nvSpPr>
              <p:cNvPr id="12" name="平行四边形 11"/>
              <p:cNvSpPr/>
              <p:nvPr/>
            </p:nvSpPr>
            <p:spPr>
              <a:xfrm>
                <a:off x="811614" y="1296102"/>
                <a:ext cx="351872" cy="283827"/>
              </a:xfrm>
              <a:prstGeom prst="parallelogram">
                <a:avLst>
                  <a:gd name="adj" fmla="val 80822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985"/>
              </a:p>
            </p:txBody>
          </p:sp>
        </p:grpSp>
        <p:sp>
          <p:nvSpPr>
            <p:cNvPr id="9" name="流程图: 手动输入 6"/>
            <p:cNvSpPr/>
            <p:nvPr/>
          </p:nvSpPr>
          <p:spPr>
            <a:xfrm rot="5400000" flipV="1">
              <a:off x="2604168" y="-309031"/>
              <a:ext cx="475861" cy="3707003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-1" fmla="*/ 0 w 10000"/>
                <a:gd name="connsiteY0-2" fmla="*/ 1050 h 10000"/>
                <a:gd name="connsiteX1-3" fmla="*/ 10000 w 10000"/>
                <a:gd name="connsiteY1-4" fmla="*/ 0 h 10000"/>
                <a:gd name="connsiteX2-5" fmla="*/ 10000 w 10000"/>
                <a:gd name="connsiteY2-6" fmla="*/ 10000 h 10000"/>
                <a:gd name="connsiteX3-7" fmla="*/ 0 w 10000"/>
                <a:gd name="connsiteY3-8" fmla="*/ 10000 h 10000"/>
                <a:gd name="connsiteX4-9" fmla="*/ 0 w 10000"/>
                <a:gd name="connsiteY4-10" fmla="*/ 1050 h 10000"/>
                <a:gd name="connsiteX0-11" fmla="*/ 0 w 10000"/>
                <a:gd name="connsiteY0-12" fmla="*/ 988 h 9938"/>
                <a:gd name="connsiteX1-13" fmla="*/ 9911 w 10000"/>
                <a:gd name="connsiteY1-14" fmla="*/ 0 h 9938"/>
                <a:gd name="connsiteX2-15" fmla="*/ 10000 w 10000"/>
                <a:gd name="connsiteY2-16" fmla="*/ 9938 h 9938"/>
                <a:gd name="connsiteX3-17" fmla="*/ 0 w 10000"/>
                <a:gd name="connsiteY3-18" fmla="*/ 9938 h 9938"/>
                <a:gd name="connsiteX4-19" fmla="*/ 0 w 10000"/>
                <a:gd name="connsiteY4-20" fmla="*/ 988 h 9938"/>
                <a:gd name="connsiteX0-21" fmla="*/ 0 w 10000"/>
                <a:gd name="connsiteY0-22" fmla="*/ 1853 h 10000"/>
                <a:gd name="connsiteX1-23" fmla="*/ 9911 w 10000"/>
                <a:gd name="connsiteY1-24" fmla="*/ 0 h 10000"/>
                <a:gd name="connsiteX2-25" fmla="*/ 10000 w 10000"/>
                <a:gd name="connsiteY2-26" fmla="*/ 10000 h 10000"/>
                <a:gd name="connsiteX3-27" fmla="*/ 0 w 10000"/>
                <a:gd name="connsiteY3-28" fmla="*/ 10000 h 10000"/>
                <a:gd name="connsiteX4-29" fmla="*/ 0 w 10000"/>
                <a:gd name="connsiteY4-30" fmla="*/ 1853 h 10000"/>
                <a:gd name="connsiteX0-31" fmla="*/ 0 w 10000"/>
                <a:gd name="connsiteY0-32" fmla="*/ 1796 h 10000"/>
                <a:gd name="connsiteX1-33" fmla="*/ 9911 w 10000"/>
                <a:gd name="connsiteY1-34" fmla="*/ 0 h 10000"/>
                <a:gd name="connsiteX2-35" fmla="*/ 10000 w 10000"/>
                <a:gd name="connsiteY2-36" fmla="*/ 10000 h 10000"/>
                <a:gd name="connsiteX3-37" fmla="*/ 0 w 10000"/>
                <a:gd name="connsiteY3-38" fmla="*/ 10000 h 10000"/>
                <a:gd name="connsiteX4-39" fmla="*/ 0 w 10000"/>
                <a:gd name="connsiteY4-40" fmla="*/ 1796 h 10000"/>
                <a:gd name="connsiteX0-41" fmla="*/ 106 w 10000"/>
                <a:gd name="connsiteY0-42" fmla="*/ 804 h 10000"/>
                <a:gd name="connsiteX1-43" fmla="*/ 9911 w 10000"/>
                <a:gd name="connsiteY1-44" fmla="*/ 0 h 10000"/>
                <a:gd name="connsiteX2-45" fmla="*/ 10000 w 10000"/>
                <a:gd name="connsiteY2-46" fmla="*/ 10000 h 10000"/>
                <a:gd name="connsiteX3-47" fmla="*/ 0 w 10000"/>
                <a:gd name="connsiteY3-48" fmla="*/ 10000 h 10000"/>
                <a:gd name="connsiteX4-49" fmla="*/ 106 w 10000"/>
                <a:gd name="connsiteY4-50" fmla="*/ 804 h 10000"/>
                <a:gd name="connsiteX0-51" fmla="*/ 106 w 10000"/>
                <a:gd name="connsiteY0-52" fmla="*/ 793 h 10000"/>
                <a:gd name="connsiteX1-53" fmla="*/ 9911 w 10000"/>
                <a:gd name="connsiteY1-54" fmla="*/ 0 h 10000"/>
                <a:gd name="connsiteX2-55" fmla="*/ 10000 w 10000"/>
                <a:gd name="connsiteY2-56" fmla="*/ 10000 h 10000"/>
                <a:gd name="connsiteX3-57" fmla="*/ 0 w 10000"/>
                <a:gd name="connsiteY3-58" fmla="*/ 10000 h 10000"/>
                <a:gd name="connsiteX4-59" fmla="*/ 106 w 10000"/>
                <a:gd name="connsiteY4-60" fmla="*/ 793 h 10000"/>
                <a:gd name="connsiteX0-61" fmla="*/ 106 w 10000"/>
                <a:gd name="connsiteY0-62" fmla="*/ 758 h 10000"/>
                <a:gd name="connsiteX1-63" fmla="*/ 9911 w 10000"/>
                <a:gd name="connsiteY1-64" fmla="*/ 0 h 10000"/>
                <a:gd name="connsiteX2-65" fmla="*/ 10000 w 10000"/>
                <a:gd name="connsiteY2-66" fmla="*/ 10000 h 10000"/>
                <a:gd name="connsiteX3-67" fmla="*/ 0 w 10000"/>
                <a:gd name="connsiteY3-68" fmla="*/ 10000 h 10000"/>
                <a:gd name="connsiteX4-69" fmla="*/ 106 w 10000"/>
                <a:gd name="connsiteY4-70" fmla="*/ 758 h 10000"/>
                <a:gd name="connsiteX0-71" fmla="*/ 50 w 10000"/>
                <a:gd name="connsiteY0-72" fmla="*/ 854 h 10000"/>
                <a:gd name="connsiteX1-73" fmla="*/ 9911 w 10000"/>
                <a:gd name="connsiteY1-74" fmla="*/ 0 h 10000"/>
                <a:gd name="connsiteX2-75" fmla="*/ 10000 w 10000"/>
                <a:gd name="connsiteY2-76" fmla="*/ 10000 h 10000"/>
                <a:gd name="connsiteX3-77" fmla="*/ 0 w 10000"/>
                <a:gd name="connsiteY3-78" fmla="*/ 10000 h 10000"/>
                <a:gd name="connsiteX4-79" fmla="*/ 50 w 10000"/>
                <a:gd name="connsiteY4-80" fmla="*/ 854 h 100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0000" h="10000">
                  <a:moveTo>
                    <a:pt x="50" y="854"/>
                  </a:moveTo>
                  <a:lnTo>
                    <a:pt x="9911" y="0"/>
                  </a:lnTo>
                  <a:cubicBezTo>
                    <a:pt x="9941" y="3334"/>
                    <a:pt x="9970" y="6666"/>
                    <a:pt x="10000" y="10000"/>
                  </a:cubicBezTo>
                  <a:lnTo>
                    <a:pt x="0" y="10000"/>
                  </a:lnTo>
                  <a:cubicBezTo>
                    <a:pt x="35" y="6935"/>
                    <a:pt x="15" y="3919"/>
                    <a:pt x="50" y="854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55">
                <a:latin typeface="+mn-ea"/>
                <a:cs typeface="Arial" panose="020B0604020202020204" pitchFamily="34" charset="0"/>
              </a:endParaRPr>
            </a:p>
          </p:txBody>
        </p:sp>
        <p:sp>
          <p:nvSpPr>
            <p:cNvPr id="10" name="Text Box 79"/>
            <p:cNvSpPr txBox="1">
              <a:spLocks noChangeArrowheads="1"/>
            </p:cNvSpPr>
            <p:nvPr/>
          </p:nvSpPr>
          <p:spPr bwMode="auto">
            <a:xfrm>
              <a:off x="1351236" y="1335871"/>
              <a:ext cx="3058926" cy="470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kumimoji="1" lang="en-US" altLang="zh-CN" sz="2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HTTP </a:t>
              </a:r>
              <a:r>
                <a:rPr kumimoji="1" lang="zh-CN" altLang="en-US" sz="2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定义的方法</a:t>
              </a:r>
            </a:p>
          </p:txBody>
        </p:sp>
      </p:grpSp>
      <p:sp>
        <p:nvSpPr>
          <p:cNvPr id="13" name="Rectangle 11"/>
          <p:cNvSpPr>
            <a:spLocks noChangeArrowheads="1"/>
          </p:cNvSpPr>
          <p:nvPr/>
        </p:nvSpPr>
        <p:spPr bwMode="auto">
          <a:xfrm>
            <a:off x="962901" y="2173520"/>
            <a:ext cx="1536743" cy="476221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 w="9525">
            <a:noFill/>
            <a:miter lim="800000"/>
          </a:ln>
          <a:effectLst>
            <a:outerShdw dist="35921" dir="2700000" algn="ctr" rotWithShape="0">
              <a:schemeClr val="accent4">
                <a:lumMod val="20000"/>
                <a:lumOff val="80000"/>
              </a:schemeClr>
            </a:outerShdw>
          </a:effec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kumimoji="1"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GET</a:t>
            </a:r>
          </a:p>
        </p:txBody>
      </p:sp>
      <p:sp>
        <p:nvSpPr>
          <p:cNvPr id="14" name="Text Box 16"/>
          <p:cNvSpPr txBox="1">
            <a:spLocks noChangeArrowheads="1"/>
          </p:cNvSpPr>
          <p:nvPr/>
        </p:nvSpPr>
        <p:spPr bwMode="auto">
          <a:xfrm>
            <a:off x="2522914" y="2225009"/>
            <a:ext cx="4309193" cy="424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  <a:buClr>
                <a:schemeClr val="accent2"/>
              </a:buClr>
              <a:buSzPct val="85000"/>
              <a:buFont typeface="ZapfDingbats" pitchFamily="82" charset="2"/>
              <a:buNone/>
            </a:pPr>
            <a:r>
              <a:rPr lang="zh-CN" altLang="en-US" sz="2400" b="1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向服务器请求指定</a:t>
            </a:r>
            <a:r>
              <a:rPr lang="en-US" altLang="zh-CN" sz="2400" b="1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URL</a:t>
            </a:r>
            <a:r>
              <a:rPr lang="zh-CN" altLang="en-US" sz="2400" b="1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的对象</a:t>
            </a:r>
          </a:p>
        </p:txBody>
      </p:sp>
      <p:grpSp>
        <p:nvGrpSpPr>
          <p:cNvPr id="15" name="组合 14"/>
          <p:cNvGrpSpPr/>
          <p:nvPr/>
        </p:nvGrpSpPr>
        <p:grpSpPr>
          <a:xfrm>
            <a:off x="515938" y="3059753"/>
            <a:ext cx="6314298" cy="2902856"/>
            <a:chOff x="493394" y="2879131"/>
            <a:chExt cx="6314298" cy="2902856"/>
          </a:xfrm>
        </p:grpSpPr>
        <p:sp>
          <p:nvSpPr>
            <p:cNvPr id="16" name="矩形 15"/>
            <p:cNvSpPr/>
            <p:nvPr/>
          </p:nvSpPr>
          <p:spPr>
            <a:xfrm>
              <a:off x="1786295" y="4807774"/>
              <a:ext cx="5017689" cy="974213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  <p:cxnSp>
          <p:nvCxnSpPr>
            <p:cNvPr id="17" name="直接连接符 16"/>
            <p:cNvCxnSpPr/>
            <p:nvPr/>
          </p:nvCxnSpPr>
          <p:spPr>
            <a:xfrm>
              <a:off x="1396858" y="3074442"/>
              <a:ext cx="385729" cy="0"/>
            </a:xfrm>
            <a:prstGeom prst="line">
              <a:avLst/>
            </a:prstGeom>
            <a:ln w="28575">
              <a:solidFill>
                <a:srgbClr val="009FF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>
              <a:off x="1396858" y="4617357"/>
              <a:ext cx="385729" cy="0"/>
            </a:xfrm>
            <a:prstGeom prst="line">
              <a:avLst/>
            </a:prstGeom>
            <a:ln w="28575">
              <a:solidFill>
                <a:srgbClr val="009FF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>
              <a:off x="1396858" y="5349253"/>
              <a:ext cx="385729" cy="0"/>
            </a:xfrm>
            <a:prstGeom prst="line">
              <a:avLst/>
            </a:prstGeom>
            <a:ln w="28575">
              <a:solidFill>
                <a:srgbClr val="009FF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" name="组合 19"/>
            <p:cNvGrpSpPr/>
            <p:nvPr/>
          </p:nvGrpSpPr>
          <p:grpSpPr>
            <a:xfrm>
              <a:off x="1396858" y="3448451"/>
              <a:ext cx="385729" cy="801130"/>
              <a:chOff x="1661160" y="2864643"/>
              <a:chExt cx="495300" cy="1028701"/>
            </a:xfrm>
          </p:grpSpPr>
          <p:cxnSp>
            <p:nvCxnSpPr>
              <p:cNvPr id="89" name="直接连接符 88"/>
              <p:cNvCxnSpPr/>
              <p:nvPr/>
            </p:nvCxnSpPr>
            <p:spPr>
              <a:xfrm>
                <a:off x="1661160" y="3371850"/>
                <a:ext cx="269240" cy="0"/>
              </a:xfrm>
              <a:prstGeom prst="line">
                <a:avLst/>
              </a:prstGeom>
              <a:ln w="28575">
                <a:solidFill>
                  <a:srgbClr val="009FF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直接连接符 89"/>
              <p:cNvCxnSpPr/>
              <p:nvPr/>
            </p:nvCxnSpPr>
            <p:spPr>
              <a:xfrm>
                <a:off x="1924050" y="2864643"/>
                <a:ext cx="0" cy="1028701"/>
              </a:xfrm>
              <a:prstGeom prst="line">
                <a:avLst/>
              </a:prstGeom>
              <a:ln w="28575">
                <a:solidFill>
                  <a:srgbClr val="009FF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直接连接符 90"/>
              <p:cNvCxnSpPr/>
              <p:nvPr/>
            </p:nvCxnSpPr>
            <p:spPr>
              <a:xfrm>
                <a:off x="1924050" y="2879692"/>
                <a:ext cx="232410" cy="0"/>
              </a:xfrm>
              <a:prstGeom prst="line">
                <a:avLst/>
              </a:prstGeom>
              <a:ln w="28575">
                <a:solidFill>
                  <a:srgbClr val="009FF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直接连接符 91"/>
              <p:cNvCxnSpPr/>
              <p:nvPr/>
            </p:nvCxnSpPr>
            <p:spPr>
              <a:xfrm>
                <a:off x="1924050" y="3876642"/>
                <a:ext cx="232410" cy="0"/>
              </a:xfrm>
              <a:prstGeom prst="line">
                <a:avLst/>
              </a:prstGeom>
              <a:ln w="28575">
                <a:solidFill>
                  <a:srgbClr val="009FF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Text Box 79"/>
            <p:cNvSpPr txBox="1">
              <a:spLocks noChangeArrowheads="1"/>
            </p:cNvSpPr>
            <p:nvPr/>
          </p:nvSpPr>
          <p:spPr bwMode="auto">
            <a:xfrm>
              <a:off x="642868" y="2913113"/>
              <a:ext cx="845974" cy="3101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110000"/>
                </a:lnSpc>
              </a:pPr>
              <a:r>
                <a:rPr kumimoji="1" lang="zh-CN" altLang="en-US" sz="1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请求行</a:t>
              </a:r>
            </a:p>
          </p:txBody>
        </p:sp>
        <p:sp>
          <p:nvSpPr>
            <p:cNvPr id="22" name="Text Box 79"/>
            <p:cNvSpPr txBox="1">
              <a:spLocks noChangeArrowheads="1"/>
            </p:cNvSpPr>
            <p:nvPr/>
          </p:nvSpPr>
          <p:spPr bwMode="auto">
            <a:xfrm>
              <a:off x="683333" y="3672202"/>
              <a:ext cx="805509" cy="3101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110000"/>
                </a:lnSpc>
              </a:pPr>
              <a:r>
                <a:rPr kumimoji="1" lang="zh-CN" altLang="en-US" sz="1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首部行</a:t>
              </a:r>
            </a:p>
          </p:txBody>
        </p:sp>
        <p:sp>
          <p:nvSpPr>
            <p:cNvPr id="23" name="Text Box 79"/>
            <p:cNvSpPr txBox="1">
              <a:spLocks noChangeArrowheads="1"/>
            </p:cNvSpPr>
            <p:nvPr/>
          </p:nvSpPr>
          <p:spPr bwMode="auto">
            <a:xfrm>
              <a:off x="873187" y="4452758"/>
              <a:ext cx="615655" cy="3101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110000"/>
                </a:lnSpc>
              </a:pPr>
              <a:r>
                <a:rPr kumimoji="1" lang="zh-CN" altLang="en-US" sz="1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空行</a:t>
              </a:r>
            </a:p>
          </p:txBody>
        </p:sp>
        <p:sp>
          <p:nvSpPr>
            <p:cNvPr id="24" name="Text Box 79"/>
            <p:cNvSpPr txBox="1">
              <a:spLocks noChangeArrowheads="1"/>
            </p:cNvSpPr>
            <p:nvPr/>
          </p:nvSpPr>
          <p:spPr bwMode="auto">
            <a:xfrm>
              <a:off x="493394" y="5185216"/>
              <a:ext cx="995448" cy="3101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110000"/>
                </a:lnSpc>
              </a:pPr>
              <a:r>
                <a:rPr kumimoji="1" lang="zh-CN" altLang="en-US" sz="1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实体主体</a:t>
              </a:r>
            </a:p>
          </p:txBody>
        </p:sp>
        <p:grpSp>
          <p:nvGrpSpPr>
            <p:cNvPr id="25" name="组合 24"/>
            <p:cNvGrpSpPr/>
            <p:nvPr/>
          </p:nvGrpSpPr>
          <p:grpSpPr>
            <a:xfrm>
              <a:off x="1789262" y="2879131"/>
              <a:ext cx="5018430" cy="385729"/>
              <a:chOff x="1789262" y="2879131"/>
              <a:chExt cx="5018430" cy="385729"/>
            </a:xfrm>
          </p:grpSpPr>
          <p:grpSp>
            <p:nvGrpSpPr>
              <p:cNvPr id="68" name="组合 67"/>
              <p:cNvGrpSpPr/>
              <p:nvPr/>
            </p:nvGrpSpPr>
            <p:grpSpPr>
              <a:xfrm>
                <a:off x="1789262" y="2879131"/>
                <a:ext cx="954679" cy="385729"/>
                <a:chOff x="2165032" y="2133600"/>
                <a:chExt cx="1225868" cy="495300"/>
              </a:xfrm>
            </p:grpSpPr>
            <p:sp>
              <p:nvSpPr>
                <p:cNvPr id="87" name="矩形 86"/>
                <p:cNvSpPr/>
                <p:nvPr/>
              </p:nvSpPr>
              <p:spPr>
                <a:xfrm>
                  <a:off x="2165032" y="2133600"/>
                  <a:ext cx="1225868" cy="495300"/>
                </a:xfrm>
                <a:prstGeom prst="rect">
                  <a:avLst/>
                </a:prstGeom>
                <a:solidFill>
                  <a:srgbClr val="92D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88" name="Text Box 79"/>
                <p:cNvSpPr txBox="1">
                  <a:spLocks noChangeArrowheads="1"/>
                </p:cNvSpPr>
                <p:nvPr/>
              </p:nvSpPr>
              <p:spPr bwMode="auto">
                <a:xfrm>
                  <a:off x="2303329" y="2191986"/>
                  <a:ext cx="949273" cy="3981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>
                    <a:lnSpc>
                      <a:spcPct val="110000"/>
                    </a:lnSpc>
                  </a:pPr>
                  <a:r>
                    <a:rPr kumimoji="1" lang="zh-CN" altLang="en-US" sz="1400" dirty="0">
                      <a:latin typeface="Times New Roman" panose="02020603050405020304" pitchFamily="18" charset="0"/>
                      <a:ea typeface="思源黑体 CN Normal" panose="020B0400000000000000" pitchFamily="34" charset="-122"/>
                      <a:cs typeface="Times New Roman" panose="02020603050405020304" pitchFamily="18" charset="0"/>
                    </a:rPr>
                    <a:t>方法</a:t>
                  </a:r>
                </a:p>
              </p:txBody>
            </p:sp>
          </p:grpSp>
          <p:grpSp>
            <p:nvGrpSpPr>
              <p:cNvPr id="69" name="组合 68"/>
              <p:cNvGrpSpPr/>
              <p:nvPr/>
            </p:nvGrpSpPr>
            <p:grpSpPr>
              <a:xfrm>
                <a:off x="2738873" y="2879131"/>
                <a:ext cx="399575" cy="385729"/>
                <a:chOff x="3384391" y="2133600"/>
                <a:chExt cx="513080" cy="495300"/>
              </a:xfrm>
            </p:grpSpPr>
            <p:sp>
              <p:nvSpPr>
                <p:cNvPr id="85" name="矩形 84"/>
                <p:cNvSpPr/>
                <p:nvPr/>
              </p:nvSpPr>
              <p:spPr>
                <a:xfrm>
                  <a:off x="3390900" y="2133600"/>
                  <a:ext cx="500062" cy="4953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 dirty="0"/>
                </a:p>
              </p:txBody>
            </p:sp>
            <p:sp>
              <p:nvSpPr>
                <p:cNvPr id="86" name="Text Box 79"/>
                <p:cNvSpPr txBox="1">
                  <a:spLocks noChangeArrowheads="1"/>
                </p:cNvSpPr>
                <p:nvPr/>
              </p:nvSpPr>
              <p:spPr bwMode="auto">
                <a:xfrm>
                  <a:off x="3384391" y="2133600"/>
                  <a:ext cx="513080" cy="3930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>
                    <a:lnSpc>
                      <a:spcPct val="110000"/>
                    </a:lnSpc>
                  </a:pPr>
                  <a:r>
                    <a:rPr kumimoji="1" lang="en-US" altLang="zh-CN" sz="1400" dirty="0" err="1">
                      <a:latin typeface="Times New Roman" panose="02020603050405020304" pitchFamily="18" charset="0"/>
                      <a:ea typeface="思源黑体 CN Normal" panose="020B0400000000000000" pitchFamily="34" charset="-122"/>
                      <a:cs typeface="Times New Roman" panose="02020603050405020304" pitchFamily="18" charset="0"/>
                    </a:rPr>
                    <a:t>sp</a:t>
                  </a:r>
                  <a:endParaRPr kumimoji="1" lang="zh-CN" altLang="en-US" sz="1400" dirty="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70" name="组合 69"/>
              <p:cNvGrpSpPr/>
              <p:nvPr/>
            </p:nvGrpSpPr>
            <p:grpSpPr>
              <a:xfrm>
                <a:off x="3133378" y="2879131"/>
                <a:ext cx="1153477" cy="385729"/>
                <a:chOff x="3890962" y="2133600"/>
                <a:chExt cx="1481137" cy="495300"/>
              </a:xfrm>
            </p:grpSpPr>
            <p:sp>
              <p:nvSpPr>
                <p:cNvPr id="83" name="矩形 82"/>
                <p:cNvSpPr/>
                <p:nvPr/>
              </p:nvSpPr>
              <p:spPr>
                <a:xfrm>
                  <a:off x="3890962" y="2133600"/>
                  <a:ext cx="1481137" cy="495300"/>
                </a:xfrm>
                <a:prstGeom prst="rect">
                  <a:avLst/>
                </a:prstGeom>
                <a:solidFill>
                  <a:srgbClr val="92D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84" name="Text Box 79"/>
                <p:cNvSpPr txBox="1">
                  <a:spLocks noChangeArrowheads="1"/>
                </p:cNvSpPr>
                <p:nvPr/>
              </p:nvSpPr>
              <p:spPr bwMode="auto">
                <a:xfrm>
                  <a:off x="4270191" y="2191986"/>
                  <a:ext cx="757874" cy="3930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>
                    <a:lnSpc>
                      <a:spcPct val="110000"/>
                    </a:lnSpc>
                  </a:pPr>
                  <a:r>
                    <a:rPr kumimoji="1" lang="en-US" altLang="zh-CN" sz="1400" dirty="0">
                      <a:latin typeface="Times New Roman" panose="02020603050405020304" pitchFamily="18" charset="0"/>
                      <a:ea typeface="思源黑体 CN Normal" panose="020B0400000000000000" pitchFamily="34" charset="-122"/>
                      <a:cs typeface="Times New Roman" panose="02020603050405020304" pitchFamily="18" charset="0"/>
                    </a:rPr>
                    <a:t>URL</a:t>
                  </a:r>
                  <a:endParaRPr kumimoji="1" lang="zh-CN" altLang="en-US" sz="1400" dirty="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71" name="组合 70"/>
              <p:cNvGrpSpPr/>
              <p:nvPr/>
            </p:nvGrpSpPr>
            <p:grpSpPr>
              <a:xfrm>
                <a:off x="4281785" y="2879131"/>
                <a:ext cx="399575" cy="385729"/>
                <a:chOff x="5365589" y="2133600"/>
                <a:chExt cx="513080" cy="495300"/>
              </a:xfrm>
            </p:grpSpPr>
            <p:sp>
              <p:nvSpPr>
                <p:cNvPr id="81" name="矩形 80"/>
                <p:cNvSpPr/>
                <p:nvPr/>
              </p:nvSpPr>
              <p:spPr>
                <a:xfrm>
                  <a:off x="5372100" y="2133600"/>
                  <a:ext cx="500062" cy="4953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 dirty="0"/>
                </a:p>
              </p:txBody>
            </p:sp>
            <p:sp>
              <p:nvSpPr>
                <p:cNvPr id="82" name="Text Box 79"/>
                <p:cNvSpPr txBox="1">
                  <a:spLocks noChangeArrowheads="1"/>
                </p:cNvSpPr>
                <p:nvPr/>
              </p:nvSpPr>
              <p:spPr bwMode="auto">
                <a:xfrm>
                  <a:off x="5365589" y="2133600"/>
                  <a:ext cx="513080" cy="3930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>
                    <a:lnSpc>
                      <a:spcPct val="110000"/>
                    </a:lnSpc>
                  </a:pPr>
                  <a:r>
                    <a:rPr kumimoji="1" lang="en-US" altLang="zh-CN" sz="1400" dirty="0" err="1">
                      <a:latin typeface="Times New Roman" panose="02020603050405020304" pitchFamily="18" charset="0"/>
                      <a:ea typeface="思源黑体 CN Normal" panose="020B0400000000000000" pitchFamily="34" charset="-122"/>
                      <a:cs typeface="Times New Roman" panose="02020603050405020304" pitchFamily="18" charset="0"/>
                    </a:rPr>
                    <a:t>sp</a:t>
                  </a:r>
                  <a:endParaRPr kumimoji="1" lang="zh-CN" altLang="en-US" sz="1400" dirty="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72" name="组合 71"/>
              <p:cNvGrpSpPr/>
              <p:nvPr/>
            </p:nvGrpSpPr>
            <p:grpSpPr>
              <a:xfrm>
                <a:off x="4676293" y="2879131"/>
                <a:ext cx="1356234" cy="385729"/>
                <a:chOff x="5872161" y="2133600"/>
                <a:chExt cx="1741489" cy="495300"/>
              </a:xfrm>
            </p:grpSpPr>
            <p:sp>
              <p:nvSpPr>
                <p:cNvPr id="79" name="矩形 78"/>
                <p:cNvSpPr/>
                <p:nvPr/>
              </p:nvSpPr>
              <p:spPr>
                <a:xfrm>
                  <a:off x="5872161" y="2133600"/>
                  <a:ext cx="1741489" cy="495300"/>
                </a:xfrm>
                <a:prstGeom prst="rect">
                  <a:avLst/>
                </a:prstGeom>
                <a:solidFill>
                  <a:srgbClr val="92D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80" name="Text Box 79"/>
                <p:cNvSpPr txBox="1">
                  <a:spLocks noChangeArrowheads="1"/>
                </p:cNvSpPr>
                <p:nvPr/>
              </p:nvSpPr>
              <p:spPr bwMode="auto">
                <a:xfrm>
                  <a:off x="6264913" y="2191986"/>
                  <a:ext cx="949274" cy="3981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>
                    <a:lnSpc>
                      <a:spcPct val="110000"/>
                    </a:lnSpc>
                  </a:pPr>
                  <a:r>
                    <a:rPr kumimoji="1" lang="zh-CN" altLang="en-US" sz="1400" dirty="0">
                      <a:latin typeface="Times New Roman" panose="02020603050405020304" pitchFamily="18" charset="0"/>
                      <a:ea typeface="思源黑体 CN Normal" panose="020B0400000000000000" pitchFamily="34" charset="-122"/>
                      <a:cs typeface="Times New Roman" panose="02020603050405020304" pitchFamily="18" charset="0"/>
                    </a:rPr>
                    <a:t>版本</a:t>
                  </a:r>
                </a:p>
              </p:txBody>
            </p:sp>
          </p:grpSp>
          <p:grpSp>
            <p:nvGrpSpPr>
              <p:cNvPr id="73" name="组合 72"/>
              <p:cNvGrpSpPr/>
              <p:nvPr/>
            </p:nvGrpSpPr>
            <p:grpSpPr>
              <a:xfrm>
                <a:off x="6032526" y="2879131"/>
                <a:ext cx="389438" cy="385729"/>
                <a:chOff x="7613650" y="2133600"/>
                <a:chExt cx="500062" cy="495300"/>
              </a:xfrm>
            </p:grpSpPr>
            <p:sp>
              <p:nvSpPr>
                <p:cNvPr id="77" name="矩形 76"/>
                <p:cNvSpPr/>
                <p:nvPr/>
              </p:nvSpPr>
              <p:spPr>
                <a:xfrm>
                  <a:off x="7613650" y="2133600"/>
                  <a:ext cx="500062" cy="4953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78" name="Text Box 79"/>
                <p:cNvSpPr txBox="1">
                  <a:spLocks noChangeArrowheads="1"/>
                </p:cNvSpPr>
                <p:nvPr/>
              </p:nvSpPr>
              <p:spPr bwMode="auto">
                <a:xfrm>
                  <a:off x="7654357" y="2175136"/>
                  <a:ext cx="421456" cy="39302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>
                    <a:lnSpc>
                      <a:spcPct val="110000"/>
                    </a:lnSpc>
                  </a:pPr>
                  <a:r>
                    <a:rPr kumimoji="1" lang="en-US" altLang="zh-CN" sz="1400" dirty="0" err="1">
                      <a:latin typeface="Times New Roman" panose="02020603050405020304" pitchFamily="18" charset="0"/>
                      <a:ea typeface="思源黑体 CN Normal" panose="020B0400000000000000" pitchFamily="34" charset="-122"/>
                      <a:cs typeface="Times New Roman" panose="02020603050405020304" pitchFamily="18" charset="0"/>
                    </a:rPr>
                    <a:t>cr</a:t>
                  </a:r>
                  <a:endParaRPr kumimoji="1" lang="zh-CN" altLang="en-US" sz="1400" dirty="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74" name="组合 73"/>
              <p:cNvGrpSpPr/>
              <p:nvPr/>
            </p:nvGrpSpPr>
            <p:grpSpPr>
              <a:xfrm>
                <a:off x="6418254" y="2879131"/>
                <a:ext cx="389438" cy="385729"/>
                <a:chOff x="8108950" y="2133600"/>
                <a:chExt cx="500062" cy="495300"/>
              </a:xfrm>
            </p:grpSpPr>
            <p:sp>
              <p:nvSpPr>
                <p:cNvPr id="75" name="矩形 74"/>
                <p:cNvSpPr/>
                <p:nvPr/>
              </p:nvSpPr>
              <p:spPr>
                <a:xfrm>
                  <a:off x="8108950" y="2133600"/>
                  <a:ext cx="500062" cy="4953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76" name="Text Box 79"/>
                <p:cNvSpPr txBox="1">
                  <a:spLocks noChangeArrowheads="1"/>
                </p:cNvSpPr>
                <p:nvPr/>
              </p:nvSpPr>
              <p:spPr bwMode="auto">
                <a:xfrm>
                  <a:off x="8108950" y="2173792"/>
                  <a:ext cx="421456" cy="3930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>
                    <a:lnSpc>
                      <a:spcPct val="110000"/>
                    </a:lnSpc>
                  </a:pPr>
                  <a:r>
                    <a:rPr kumimoji="1" lang="en-US" altLang="zh-CN" sz="1400" dirty="0" err="1">
                      <a:latin typeface="Times New Roman" panose="02020603050405020304" pitchFamily="18" charset="0"/>
                      <a:ea typeface="思源黑体 CN Normal" panose="020B0400000000000000" pitchFamily="34" charset="-122"/>
                      <a:cs typeface="Times New Roman" panose="02020603050405020304" pitchFamily="18" charset="0"/>
                    </a:rPr>
                    <a:t>lf</a:t>
                  </a:r>
                  <a:endParaRPr kumimoji="1" lang="zh-CN" altLang="en-US" sz="1400" dirty="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26" name="组合 25"/>
            <p:cNvGrpSpPr/>
            <p:nvPr/>
          </p:nvGrpSpPr>
          <p:grpSpPr>
            <a:xfrm>
              <a:off x="1786295" y="4036318"/>
              <a:ext cx="3846904" cy="385729"/>
              <a:chOff x="1786295" y="4036318"/>
              <a:chExt cx="3846904" cy="385729"/>
            </a:xfrm>
          </p:grpSpPr>
          <p:grpSp>
            <p:nvGrpSpPr>
              <p:cNvPr id="53" name="组合 52"/>
              <p:cNvGrpSpPr/>
              <p:nvPr/>
            </p:nvGrpSpPr>
            <p:grpSpPr>
              <a:xfrm>
                <a:off x="3517852" y="4036318"/>
                <a:ext cx="399575" cy="385729"/>
                <a:chOff x="4384651" y="3619500"/>
                <a:chExt cx="513080" cy="495300"/>
              </a:xfrm>
            </p:grpSpPr>
            <p:sp>
              <p:nvSpPr>
                <p:cNvPr id="66" name="矩形 65"/>
                <p:cNvSpPr/>
                <p:nvPr/>
              </p:nvSpPr>
              <p:spPr>
                <a:xfrm>
                  <a:off x="4387850" y="3619500"/>
                  <a:ext cx="500062" cy="4953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67" name="Text Box 79"/>
                <p:cNvSpPr txBox="1">
                  <a:spLocks noChangeArrowheads="1"/>
                </p:cNvSpPr>
                <p:nvPr/>
              </p:nvSpPr>
              <p:spPr bwMode="auto">
                <a:xfrm>
                  <a:off x="4384651" y="3637798"/>
                  <a:ext cx="513080" cy="3930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>
                    <a:lnSpc>
                      <a:spcPct val="110000"/>
                    </a:lnSpc>
                  </a:pPr>
                  <a:r>
                    <a:rPr kumimoji="1" lang="en-US" altLang="zh-CN" sz="1400" dirty="0" err="1">
                      <a:latin typeface="Times New Roman" panose="02020603050405020304" pitchFamily="18" charset="0"/>
                      <a:ea typeface="思源黑体 CN Normal" panose="020B0400000000000000" pitchFamily="34" charset="-122"/>
                      <a:cs typeface="Times New Roman" panose="02020603050405020304" pitchFamily="18" charset="0"/>
                    </a:rPr>
                    <a:t>sp</a:t>
                  </a:r>
                  <a:endParaRPr kumimoji="1" lang="zh-CN" altLang="en-US" sz="1400" dirty="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54" name="组合 53"/>
              <p:cNvGrpSpPr/>
              <p:nvPr/>
            </p:nvGrpSpPr>
            <p:grpSpPr>
              <a:xfrm>
                <a:off x="4853952" y="4036318"/>
                <a:ext cx="399575" cy="385729"/>
                <a:chOff x="6100286" y="3619500"/>
                <a:chExt cx="513080" cy="495300"/>
              </a:xfrm>
            </p:grpSpPr>
            <p:sp>
              <p:nvSpPr>
                <p:cNvPr id="64" name="矩形 63"/>
                <p:cNvSpPr/>
                <p:nvPr/>
              </p:nvSpPr>
              <p:spPr>
                <a:xfrm>
                  <a:off x="6129338" y="3619500"/>
                  <a:ext cx="466724" cy="4953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65" name="Text Box 79"/>
                <p:cNvSpPr txBox="1">
                  <a:spLocks noChangeArrowheads="1"/>
                </p:cNvSpPr>
                <p:nvPr/>
              </p:nvSpPr>
              <p:spPr bwMode="auto">
                <a:xfrm>
                  <a:off x="6100286" y="3630665"/>
                  <a:ext cx="513080" cy="3930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>
                    <a:lnSpc>
                      <a:spcPct val="110000"/>
                    </a:lnSpc>
                  </a:pPr>
                  <a:r>
                    <a:rPr kumimoji="1" lang="en-US" altLang="zh-CN" sz="1400" dirty="0" err="1">
                      <a:latin typeface="Times New Roman" panose="02020603050405020304" pitchFamily="18" charset="0"/>
                      <a:ea typeface="思源黑体 CN Normal" panose="020B0400000000000000" pitchFamily="34" charset="-122"/>
                      <a:cs typeface="Times New Roman" panose="02020603050405020304" pitchFamily="18" charset="0"/>
                    </a:rPr>
                    <a:t>cr</a:t>
                  </a:r>
                  <a:endParaRPr kumimoji="1" lang="zh-CN" altLang="en-US" sz="1400" dirty="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55" name="组合 54"/>
              <p:cNvGrpSpPr/>
              <p:nvPr/>
            </p:nvGrpSpPr>
            <p:grpSpPr>
              <a:xfrm>
                <a:off x="5243761" y="4036318"/>
                <a:ext cx="389438" cy="385729"/>
                <a:chOff x="6600826" y="3619500"/>
                <a:chExt cx="500062" cy="495300"/>
              </a:xfrm>
            </p:grpSpPr>
            <p:sp>
              <p:nvSpPr>
                <p:cNvPr id="62" name="矩形 61"/>
                <p:cNvSpPr/>
                <p:nvPr/>
              </p:nvSpPr>
              <p:spPr>
                <a:xfrm>
                  <a:off x="6600826" y="3619500"/>
                  <a:ext cx="500062" cy="4953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63" name="Text Box 79"/>
                <p:cNvSpPr txBox="1">
                  <a:spLocks noChangeArrowheads="1"/>
                </p:cNvSpPr>
                <p:nvPr/>
              </p:nvSpPr>
              <p:spPr bwMode="auto">
                <a:xfrm>
                  <a:off x="6648066" y="3661518"/>
                  <a:ext cx="421456" cy="3930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>
                    <a:lnSpc>
                      <a:spcPct val="110000"/>
                    </a:lnSpc>
                  </a:pPr>
                  <a:r>
                    <a:rPr kumimoji="1" lang="en-US" altLang="zh-CN" sz="1400" dirty="0" err="1">
                      <a:latin typeface="Times New Roman" panose="02020603050405020304" pitchFamily="18" charset="0"/>
                      <a:ea typeface="思源黑体 CN Normal" panose="020B0400000000000000" pitchFamily="34" charset="-122"/>
                      <a:cs typeface="Times New Roman" panose="02020603050405020304" pitchFamily="18" charset="0"/>
                    </a:rPr>
                    <a:t>lf</a:t>
                  </a:r>
                  <a:endParaRPr kumimoji="1" lang="zh-CN" altLang="en-US" sz="1400" dirty="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56" name="组合 55"/>
              <p:cNvGrpSpPr/>
              <p:nvPr/>
            </p:nvGrpSpPr>
            <p:grpSpPr>
              <a:xfrm>
                <a:off x="3916457" y="4036318"/>
                <a:ext cx="960119" cy="385729"/>
                <a:chOff x="4896484" y="3619500"/>
                <a:chExt cx="1232854" cy="495300"/>
              </a:xfrm>
            </p:grpSpPr>
            <p:sp>
              <p:nvSpPr>
                <p:cNvPr id="60" name="矩形 59"/>
                <p:cNvSpPr/>
                <p:nvPr/>
              </p:nvSpPr>
              <p:spPr>
                <a:xfrm>
                  <a:off x="4896484" y="3619500"/>
                  <a:ext cx="1232854" cy="495300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61" name="Text Box 79"/>
                <p:cNvSpPr txBox="1">
                  <a:spLocks noChangeArrowheads="1"/>
                </p:cNvSpPr>
                <p:nvPr/>
              </p:nvSpPr>
              <p:spPr bwMode="auto">
                <a:xfrm>
                  <a:off x="5028298" y="3670369"/>
                  <a:ext cx="949274" cy="3981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>
                    <a:lnSpc>
                      <a:spcPct val="110000"/>
                    </a:lnSpc>
                  </a:pPr>
                  <a:r>
                    <a:rPr kumimoji="1" lang="zh-CN" altLang="en-US" sz="1400" dirty="0">
                      <a:latin typeface="Times New Roman" panose="02020603050405020304" pitchFamily="18" charset="0"/>
                      <a:ea typeface="思源黑体 CN Normal" panose="020B0400000000000000" pitchFamily="34" charset="-122"/>
                      <a:cs typeface="Times New Roman" panose="02020603050405020304" pitchFamily="18" charset="0"/>
                    </a:rPr>
                    <a:t>值</a:t>
                  </a:r>
                </a:p>
              </p:txBody>
            </p:sp>
          </p:grpSp>
          <p:grpSp>
            <p:nvGrpSpPr>
              <p:cNvPr id="57" name="组合 56"/>
              <p:cNvGrpSpPr/>
              <p:nvPr/>
            </p:nvGrpSpPr>
            <p:grpSpPr>
              <a:xfrm>
                <a:off x="1786295" y="4036318"/>
                <a:ext cx="1734049" cy="385729"/>
                <a:chOff x="2161222" y="3619500"/>
                <a:chExt cx="2226628" cy="495300"/>
              </a:xfrm>
            </p:grpSpPr>
            <p:sp>
              <p:nvSpPr>
                <p:cNvPr id="58" name="矩形 57"/>
                <p:cNvSpPr/>
                <p:nvPr/>
              </p:nvSpPr>
              <p:spPr>
                <a:xfrm>
                  <a:off x="2161222" y="3619500"/>
                  <a:ext cx="2226628" cy="495300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59" name="Text Box 79"/>
                <p:cNvSpPr txBox="1">
                  <a:spLocks noChangeArrowheads="1"/>
                </p:cNvSpPr>
                <p:nvPr/>
              </p:nvSpPr>
              <p:spPr bwMode="auto">
                <a:xfrm>
                  <a:off x="2502673" y="3670369"/>
                  <a:ext cx="1607161" cy="3981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>
                    <a:lnSpc>
                      <a:spcPct val="110000"/>
                    </a:lnSpc>
                  </a:pPr>
                  <a:r>
                    <a:rPr kumimoji="1" lang="zh-CN" altLang="en-US" sz="1400" dirty="0">
                      <a:latin typeface="Times New Roman" panose="02020603050405020304" pitchFamily="18" charset="0"/>
                      <a:ea typeface="思源黑体 CN Normal" panose="020B0400000000000000" pitchFamily="34" charset="-122"/>
                      <a:cs typeface="Times New Roman" panose="02020603050405020304" pitchFamily="18" charset="0"/>
                    </a:rPr>
                    <a:t>首部字段名：</a:t>
                  </a:r>
                </a:p>
              </p:txBody>
            </p:sp>
          </p:grpSp>
        </p:grpSp>
        <p:grpSp>
          <p:nvGrpSpPr>
            <p:cNvPr id="27" name="组合 26"/>
            <p:cNvGrpSpPr/>
            <p:nvPr/>
          </p:nvGrpSpPr>
          <p:grpSpPr>
            <a:xfrm>
              <a:off x="1786295" y="3583652"/>
              <a:ext cx="3846903" cy="485516"/>
              <a:chOff x="2161222" y="3038249"/>
              <a:chExt cx="4939666" cy="623433"/>
            </a:xfrm>
          </p:grpSpPr>
          <p:sp>
            <p:nvSpPr>
              <p:cNvPr id="51" name="矩形 50"/>
              <p:cNvSpPr/>
              <p:nvPr/>
            </p:nvSpPr>
            <p:spPr>
              <a:xfrm>
                <a:off x="2161222" y="3124200"/>
                <a:ext cx="4939666" cy="4953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  <p:sp>
            <p:nvSpPr>
              <p:cNvPr id="52" name="Text Box 79"/>
              <p:cNvSpPr txBox="1">
                <a:spLocks noChangeArrowheads="1"/>
              </p:cNvSpPr>
              <p:nvPr/>
            </p:nvSpPr>
            <p:spPr bwMode="auto">
              <a:xfrm rot="16200000" flipH="1">
                <a:off x="4250882" y="3153453"/>
                <a:ext cx="623433" cy="3930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lnSpc>
                    <a:spcPct val="110000"/>
                  </a:lnSpc>
                </a:pPr>
                <a:r>
                  <a:rPr kumimoji="1" lang="en-US" altLang="zh-CN" sz="1400" b="1" dirty="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…</a:t>
                </a:r>
                <a:endParaRPr kumimoji="1" lang="zh-CN" altLang="en-US" sz="1400" b="1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8" name="组合 27"/>
            <p:cNvGrpSpPr/>
            <p:nvPr/>
          </p:nvGrpSpPr>
          <p:grpSpPr>
            <a:xfrm>
              <a:off x="1778913" y="4422046"/>
              <a:ext cx="773153" cy="385729"/>
              <a:chOff x="1778913" y="4422046"/>
              <a:chExt cx="773153" cy="385729"/>
            </a:xfrm>
          </p:grpSpPr>
          <p:grpSp>
            <p:nvGrpSpPr>
              <p:cNvPr id="45" name="组合 44"/>
              <p:cNvGrpSpPr/>
              <p:nvPr/>
            </p:nvGrpSpPr>
            <p:grpSpPr>
              <a:xfrm>
                <a:off x="1778913" y="4422046"/>
                <a:ext cx="399575" cy="385729"/>
                <a:chOff x="2151743" y="4114800"/>
                <a:chExt cx="513080" cy="495300"/>
              </a:xfrm>
            </p:grpSpPr>
            <p:sp>
              <p:nvSpPr>
                <p:cNvPr id="49" name="矩形 48"/>
                <p:cNvSpPr/>
                <p:nvPr/>
              </p:nvSpPr>
              <p:spPr>
                <a:xfrm>
                  <a:off x="2161222" y="4114800"/>
                  <a:ext cx="478472" cy="4953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50" name="Text Box 79"/>
                <p:cNvSpPr txBox="1">
                  <a:spLocks noChangeArrowheads="1"/>
                </p:cNvSpPr>
                <p:nvPr/>
              </p:nvSpPr>
              <p:spPr bwMode="auto">
                <a:xfrm>
                  <a:off x="2151743" y="4128507"/>
                  <a:ext cx="513080" cy="3930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>
                    <a:lnSpc>
                      <a:spcPct val="110000"/>
                    </a:lnSpc>
                  </a:pPr>
                  <a:r>
                    <a:rPr kumimoji="1" lang="en-US" altLang="zh-CN" sz="1400" dirty="0" err="1">
                      <a:latin typeface="Times New Roman" panose="02020603050405020304" pitchFamily="18" charset="0"/>
                      <a:ea typeface="思源黑体 CN Normal" panose="020B0400000000000000" pitchFamily="34" charset="-122"/>
                      <a:cs typeface="Times New Roman" panose="02020603050405020304" pitchFamily="18" charset="0"/>
                    </a:rPr>
                    <a:t>cr</a:t>
                  </a:r>
                  <a:endParaRPr kumimoji="1" lang="zh-CN" altLang="en-US" sz="1400" dirty="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46" name="组合 45"/>
              <p:cNvGrpSpPr/>
              <p:nvPr/>
            </p:nvGrpSpPr>
            <p:grpSpPr>
              <a:xfrm>
                <a:off x="2162628" y="4422046"/>
                <a:ext cx="389438" cy="385729"/>
                <a:chOff x="2644458" y="4114800"/>
                <a:chExt cx="500062" cy="495300"/>
              </a:xfrm>
            </p:grpSpPr>
            <p:sp>
              <p:nvSpPr>
                <p:cNvPr id="47" name="矩形 46"/>
                <p:cNvSpPr/>
                <p:nvPr/>
              </p:nvSpPr>
              <p:spPr>
                <a:xfrm>
                  <a:off x="2644458" y="4114800"/>
                  <a:ext cx="500062" cy="4953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48" name="Text Box 79"/>
                <p:cNvSpPr txBox="1">
                  <a:spLocks noChangeArrowheads="1"/>
                </p:cNvSpPr>
                <p:nvPr/>
              </p:nvSpPr>
              <p:spPr bwMode="auto">
                <a:xfrm>
                  <a:off x="2699523" y="4135606"/>
                  <a:ext cx="421456" cy="3930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>
                    <a:lnSpc>
                      <a:spcPct val="110000"/>
                    </a:lnSpc>
                  </a:pPr>
                  <a:r>
                    <a:rPr kumimoji="1" lang="en-US" altLang="zh-CN" sz="1400" dirty="0" err="1">
                      <a:latin typeface="Times New Roman" panose="02020603050405020304" pitchFamily="18" charset="0"/>
                      <a:ea typeface="思源黑体 CN Normal" panose="020B0400000000000000" pitchFamily="34" charset="-122"/>
                      <a:cs typeface="Times New Roman" panose="02020603050405020304" pitchFamily="18" charset="0"/>
                    </a:rPr>
                    <a:t>lf</a:t>
                  </a:r>
                  <a:endParaRPr kumimoji="1" lang="zh-CN" altLang="en-US" sz="1400" dirty="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29" name="组合 28"/>
            <p:cNvGrpSpPr/>
            <p:nvPr/>
          </p:nvGrpSpPr>
          <p:grpSpPr>
            <a:xfrm>
              <a:off x="1786295" y="3264860"/>
              <a:ext cx="3846904" cy="385729"/>
              <a:chOff x="1786295" y="3264860"/>
              <a:chExt cx="3846904" cy="385729"/>
            </a:xfrm>
          </p:grpSpPr>
          <p:grpSp>
            <p:nvGrpSpPr>
              <p:cNvPr id="30" name="组合 29"/>
              <p:cNvGrpSpPr/>
              <p:nvPr/>
            </p:nvGrpSpPr>
            <p:grpSpPr>
              <a:xfrm>
                <a:off x="3517852" y="3264860"/>
                <a:ext cx="399575" cy="385729"/>
                <a:chOff x="4384651" y="2628900"/>
                <a:chExt cx="513080" cy="495300"/>
              </a:xfrm>
            </p:grpSpPr>
            <p:sp>
              <p:nvSpPr>
                <p:cNvPr id="43" name="矩形 42"/>
                <p:cNvSpPr/>
                <p:nvPr/>
              </p:nvSpPr>
              <p:spPr>
                <a:xfrm>
                  <a:off x="4387850" y="2628900"/>
                  <a:ext cx="500062" cy="4953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44" name="Text Box 79"/>
                <p:cNvSpPr txBox="1">
                  <a:spLocks noChangeArrowheads="1"/>
                </p:cNvSpPr>
                <p:nvPr/>
              </p:nvSpPr>
              <p:spPr bwMode="auto">
                <a:xfrm>
                  <a:off x="4384651" y="2646234"/>
                  <a:ext cx="513080" cy="3930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>
                    <a:lnSpc>
                      <a:spcPct val="110000"/>
                    </a:lnSpc>
                  </a:pPr>
                  <a:r>
                    <a:rPr kumimoji="1" lang="en-US" altLang="zh-CN" sz="1400" dirty="0" err="1">
                      <a:latin typeface="Times New Roman" panose="02020603050405020304" pitchFamily="18" charset="0"/>
                      <a:ea typeface="思源黑体 CN Normal" panose="020B0400000000000000" pitchFamily="34" charset="-122"/>
                      <a:cs typeface="Times New Roman" panose="02020603050405020304" pitchFamily="18" charset="0"/>
                    </a:rPr>
                    <a:t>sp</a:t>
                  </a:r>
                  <a:endParaRPr kumimoji="1" lang="zh-CN" altLang="en-US" sz="1400" dirty="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31" name="组合 30"/>
              <p:cNvGrpSpPr/>
              <p:nvPr/>
            </p:nvGrpSpPr>
            <p:grpSpPr>
              <a:xfrm>
                <a:off x="5243761" y="3264860"/>
                <a:ext cx="389438" cy="385729"/>
                <a:chOff x="6600826" y="2628900"/>
                <a:chExt cx="500062" cy="495300"/>
              </a:xfrm>
            </p:grpSpPr>
            <p:sp>
              <p:nvSpPr>
                <p:cNvPr id="41" name="矩形 40"/>
                <p:cNvSpPr/>
                <p:nvPr/>
              </p:nvSpPr>
              <p:spPr>
                <a:xfrm>
                  <a:off x="6600826" y="2628900"/>
                  <a:ext cx="500062" cy="4953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42" name="Text Box 79"/>
                <p:cNvSpPr txBox="1">
                  <a:spLocks noChangeArrowheads="1"/>
                </p:cNvSpPr>
                <p:nvPr/>
              </p:nvSpPr>
              <p:spPr bwMode="auto">
                <a:xfrm>
                  <a:off x="6648066" y="2669953"/>
                  <a:ext cx="421456" cy="3930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>
                    <a:lnSpc>
                      <a:spcPct val="110000"/>
                    </a:lnSpc>
                  </a:pPr>
                  <a:r>
                    <a:rPr kumimoji="1" lang="en-US" altLang="zh-CN" sz="1400" dirty="0" err="1">
                      <a:latin typeface="Times New Roman" panose="02020603050405020304" pitchFamily="18" charset="0"/>
                      <a:ea typeface="思源黑体 CN Normal" panose="020B0400000000000000" pitchFamily="34" charset="-122"/>
                      <a:cs typeface="Times New Roman" panose="02020603050405020304" pitchFamily="18" charset="0"/>
                    </a:rPr>
                    <a:t>lf</a:t>
                  </a:r>
                  <a:endParaRPr kumimoji="1" lang="zh-CN" altLang="en-US" sz="1400" dirty="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32" name="组合 31"/>
              <p:cNvGrpSpPr/>
              <p:nvPr/>
            </p:nvGrpSpPr>
            <p:grpSpPr>
              <a:xfrm>
                <a:off x="3916457" y="3264860"/>
                <a:ext cx="960119" cy="385729"/>
                <a:chOff x="4896484" y="2628900"/>
                <a:chExt cx="1232854" cy="495300"/>
              </a:xfrm>
            </p:grpSpPr>
            <p:sp>
              <p:nvSpPr>
                <p:cNvPr id="39" name="矩形 38"/>
                <p:cNvSpPr/>
                <p:nvPr/>
              </p:nvSpPr>
              <p:spPr>
                <a:xfrm>
                  <a:off x="4896484" y="2628900"/>
                  <a:ext cx="1232854" cy="495300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40" name="Text Box 79"/>
                <p:cNvSpPr txBox="1">
                  <a:spLocks noChangeArrowheads="1"/>
                </p:cNvSpPr>
                <p:nvPr/>
              </p:nvSpPr>
              <p:spPr bwMode="auto">
                <a:xfrm>
                  <a:off x="5028298" y="2678805"/>
                  <a:ext cx="949274" cy="3981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>
                    <a:lnSpc>
                      <a:spcPct val="110000"/>
                    </a:lnSpc>
                  </a:pPr>
                  <a:r>
                    <a:rPr kumimoji="1" lang="zh-CN" altLang="en-US" sz="1400" dirty="0">
                      <a:latin typeface="Times New Roman" panose="02020603050405020304" pitchFamily="18" charset="0"/>
                      <a:ea typeface="思源黑体 CN Normal" panose="020B0400000000000000" pitchFamily="34" charset="-122"/>
                      <a:cs typeface="Times New Roman" panose="02020603050405020304" pitchFamily="18" charset="0"/>
                    </a:rPr>
                    <a:t>值</a:t>
                  </a:r>
                </a:p>
              </p:txBody>
            </p:sp>
          </p:grpSp>
          <p:grpSp>
            <p:nvGrpSpPr>
              <p:cNvPr id="33" name="组合 32"/>
              <p:cNvGrpSpPr/>
              <p:nvPr/>
            </p:nvGrpSpPr>
            <p:grpSpPr>
              <a:xfrm>
                <a:off x="1786295" y="3264860"/>
                <a:ext cx="1734049" cy="385729"/>
                <a:chOff x="2161222" y="2628900"/>
                <a:chExt cx="2226628" cy="495300"/>
              </a:xfrm>
            </p:grpSpPr>
            <p:sp>
              <p:nvSpPr>
                <p:cNvPr id="37" name="矩形 36"/>
                <p:cNvSpPr/>
                <p:nvPr/>
              </p:nvSpPr>
              <p:spPr>
                <a:xfrm>
                  <a:off x="2161222" y="2628900"/>
                  <a:ext cx="2226628" cy="495300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38" name="Text Box 79"/>
                <p:cNvSpPr txBox="1">
                  <a:spLocks noChangeArrowheads="1"/>
                </p:cNvSpPr>
                <p:nvPr/>
              </p:nvSpPr>
              <p:spPr bwMode="auto">
                <a:xfrm>
                  <a:off x="2502673" y="2678805"/>
                  <a:ext cx="1607161" cy="3981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>
                    <a:lnSpc>
                      <a:spcPct val="110000"/>
                    </a:lnSpc>
                  </a:pPr>
                  <a:r>
                    <a:rPr kumimoji="1" lang="zh-CN" altLang="en-US" sz="1400" dirty="0">
                      <a:latin typeface="Times New Roman" panose="02020603050405020304" pitchFamily="18" charset="0"/>
                      <a:ea typeface="思源黑体 CN Normal" panose="020B0400000000000000" pitchFamily="34" charset="-122"/>
                      <a:cs typeface="Times New Roman" panose="02020603050405020304" pitchFamily="18" charset="0"/>
                    </a:rPr>
                    <a:t>首部字段名：</a:t>
                  </a:r>
                </a:p>
              </p:txBody>
            </p:sp>
          </p:grpSp>
          <p:grpSp>
            <p:nvGrpSpPr>
              <p:cNvPr id="34" name="组合 33"/>
              <p:cNvGrpSpPr/>
              <p:nvPr/>
            </p:nvGrpSpPr>
            <p:grpSpPr>
              <a:xfrm>
                <a:off x="4853952" y="3264860"/>
                <a:ext cx="399575" cy="385729"/>
                <a:chOff x="6100286" y="2628900"/>
                <a:chExt cx="513080" cy="495300"/>
              </a:xfrm>
            </p:grpSpPr>
            <p:sp>
              <p:nvSpPr>
                <p:cNvPr id="35" name="矩形 34"/>
                <p:cNvSpPr/>
                <p:nvPr/>
              </p:nvSpPr>
              <p:spPr>
                <a:xfrm>
                  <a:off x="6117590" y="2628900"/>
                  <a:ext cx="478472" cy="4953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36" name="Text Box 79"/>
                <p:cNvSpPr txBox="1">
                  <a:spLocks noChangeArrowheads="1"/>
                </p:cNvSpPr>
                <p:nvPr/>
              </p:nvSpPr>
              <p:spPr bwMode="auto">
                <a:xfrm>
                  <a:off x="6100286" y="2639099"/>
                  <a:ext cx="513080" cy="3930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>
                    <a:lnSpc>
                      <a:spcPct val="110000"/>
                    </a:lnSpc>
                  </a:pPr>
                  <a:r>
                    <a:rPr kumimoji="1" lang="en-US" altLang="zh-CN" sz="1400" dirty="0" err="1">
                      <a:latin typeface="Times New Roman" panose="02020603050405020304" pitchFamily="18" charset="0"/>
                      <a:ea typeface="思源黑体 CN Normal" panose="020B0400000000000000" pitchFamily="34" charset="-122"/>
                      <a:cs typeface="Times New Roman" panose="02020603050405020304" pitchFamily="18" charset="0"/>
                    </a:rPr>
                    <a:t>cr</a:t>
                  </a:r>
                  <a:endParaRPr kumimoji="1" lang="zh-CN" altLang="en-US" sz="1400" dirty="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endParaRPr>
                </a:p>
              </p:txBody>
            </p:sp>
          </p:grpSp>
        </p:grpSp>
      </p:grpSp>
      <p:sp>
        <p:nvSpPr>
          <p:cNvPr id="93" name="Rectangle 11"/>
          <p:cNvSpPr>
            <a:spLocks noChangeArrowheads="1"/>
          </p:cNvSpPr>
          <p:nvPr/>
        </p:nvSpPr>
        <p:spPr bwMode="auto">
          <a:xfrm>
            <a:off x="998732" y="2771713"/>
            <a:ext cx="1536743" cy="476221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 w="9525">
            <a:noFill/>
            <a:miter lim="800000"/>
          </a:ln>
          <a:effectLst>
            <a:outerShdw dist="35921" dir="2700000" algn="ctr" rotWithShape="0">
              <a:schemeClr val="accent4">
                <a:lumMod val="20000"/>
                <a:lumOff val="80000"/>
              </a:schemeClr>
            </a:outerShdw>
          </a:effec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kumimoji="1"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POST</a:t>
            </a:r>
          </a:p>
        </p:txBody>
      </p:sp>
      <p:sp>
        <p:nvSpPr>
          <p:cNvPr id="94" name="Text Box 16"/>
          <p:cNvSpPr txBox="1">
            <a:spLocks noChangeArrowheads="1"/>
          </p:cNvSpPr>
          <p:nvPr/>
        </p:nvSpPr>
        <p:spPr bwMode="auto">
          <a:xfrm>
            <a:off x="2522914" y="2800280"/>
            <a:ext cx="890839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Clr>
                <a:srgbClr val="009FF6"/>
              </a:buClr>
              <a:buSzPct val="85000"/>
            </a:pPr>
            <a:r>
              <a:rPr lang="zh-CN" altLang="en-US" sz="2400" b="1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用于向服务器提交表单数据也可以同时请求一个</a:t>
            </a:r>
            <a:r>
              <a:rPr lang="en-US" altLang="zh-CN" sz="2400" b="1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WEB</a:t>
            </a:r>
            <a:r>
              <a:rPr lang="zh-CN" altLang="en-US" sz="2400" b="1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页面</a:t>
            </a:r>
          </a:p>
        </p:txBody>
      </p:sp>
      <p:sp>
        <p:nvSpPr>
          <p:cNvPr id="95" name="Rectangle 11"/>
          <p:cNvSpPr>
            <a:spLocks noChangeArrowheads="1"/>
          </p:cNvSpPr>
          <p:nvPr/>
        </p:nvSpPr>
        <p:spPr bwMode="auto">
          <a:xfrm>
            <a:off x="1008907" y="3478562"/>
            <a:ext cx="1536743" cy="476221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 w="9525">
            <a:noFill/>
            <a:miter lim="800000"/>
          </a:ln>
          <a:effectLst>
            <a:outerShdw dist="35921" dir="2700000" algn="ctr" rotWithShape="0">
              <a:schemeClr val="accent4">
                <a:lumMod val="20000"/>
                <a:lumOff val="80000"/>
              </a:schemeClr>
            </a:outerShdw>
          </a:effec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kumimoji="1"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HEAD</a:t>
            </a:r>
          </a:p>
        </p:txBody>
      </p:sp>
      <p:sp>
        <p:nvSpPr>
          <p:cNvPr id="96" name="Text Box 16"/>
          <p:cNvSpPr txBox="1">
            <a:spLocks noChangeArrowheads="1"/>
          </p:cNvSpPr>
          <p:nvPr/>
        </p:nvSpPr>
        <p:spPr bwMode="auto">
          <a:xfrm>
            <a:off x="2545650" y="3508801"/>
            <a:ext cx="567662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Clr>
                <a:schemeClr val="accent2"/>
              </a:buClr>
              <a:buSzPct val="85000"/>
              <a:buFont typeface="ZapfDingbats" pitchFamily="82" charset="2"/>
              <a:buNone/>
            </a:pPr>
            <a:r>
              <a:rPr lang="zh-CN" altLang="en-US" sz="2400" b="1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返回响应报文，不包含请求的对象</a:t>
            </a:r>
          </a:p>
        </p:txBody>
      </p:sp>
      <p:sp>
        <p:nvSpPr>
          <p:cNvPr id="97" name="Rectangle 11"/>
          <p:cNvSpPr>
            <a:spLocks noChangeArrowheads="1"/>
          </p:cNvSpPr>
          <p:nvPr/>
        </p:nvSpPr>
        <p:spPr bwMode="auto">
          <a:xfrm>
            <a:off x="1008907" y="4153739"/>
            <a:ext cx="1536743" cy="476221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 w="9525">
            <a:noFill/>
            <a:miter lim="800000"/>
          </a:ln>
          <a:effectLst>
            <a:outerShdw dist="35921" dir="2700000" algn="ctr" rotWithShape="0">
              <a:schemeClr val="accent4">
                <a:lumMod val="20000"/>
                <a:lumOff val="80000"/>
              </a:schemeClr>
            </a:outerShdw>
          </a:effec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kumimoji="1"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PUT</a:t>
            </a:r>
          </a:p>
        </p:txBody>
      </p:sp>
      <p:sp>
        <p:nvSpPr>
          <p:cNvPr id="98" name="Text Box 16"/>
          <p:cNvSpPr txBox="1">
            <a:spLocks noChangeArrowheads="1"/>
          </p:cNvSpPr>
          <p:nvPr/>
        </p:nvSpPr>
        <p:spPr bwMode="auto">
          <a:xfrm>
            <a:off x="1601640" y="4190935"/>
            <a:ext cx="945179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Clr>
                <a:schemeClr val="accent2"/>
              </a:buClr>
              <a:buSzPct val="85000"/>
              <a:buFont typeface="ZapfDingbats" pitchFamily="82" charset="2"/>
              <a:buNone/>
            </a:pPr>
            <a:r>
              <a:rPr lang="zh-CN" altLang="en-US" sz="2400" b="1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             上传的文件放在实体主体字段中，目标路径由</a:t>
            </a:r>
            <a:r>
              <a:rPr lang="en-US" altLang="zh-CN" sz="2400" b="1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URL</a:t>
            </a:r>
            <a:r>
              <a:rPr lang="zh-CN" altLang="en-US" sz="2400" b="1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字段标明</a:t>
            </a:r>
          </a:p>
        </p:txBody>
      </p:sp>
      <p:sp>
        <p:nvSpPr>
          <p:cNvPr id="99" name="Rectangle 11"/>
          <p:cNvSpPr>
            <a:spLocks noChangeArrowheads="1"/>
          </p:cNvSpPr>
          <p:nvPr/>
        </p:nvSpPr>
        <p:spPr bwMode="auto">
          <a:xfrm>
            <a:off x="998732" y="4860186"/>
            <a:ext cx="1536743" cy="476221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 w="9525">
            <a:noFill/>
            <a:miter lim="800000"/>
          </a:ln>
          <a:effectLst>
            <a:outerShdw dist="35921" dir="2700000" algn="ctr" rotWithShape="0">
              <a:schemeClr val="accent4">
                <a:lumMod val="20000"/>
                <a:lumOff val="80000"/>
              </a:schemeClr>
            </a:outerShdw>
          </a:effec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kumimoji="1"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DELETE</a:t>
            </a:r>
          </a:p>
        </p:txBody>
      </p:sp>
      <p:sp>
        <p:nvSpPr>
          <p:cNvPr id="100" name="Text Box 16"/>
          <p:cNvSpPr txBox="1">
            <a:spLocks noChangeArrowheads="1"/>
          </p:cNvSpPr>
          <p:nvPr/>
        </p:nvSpPr>
        <p:spPr bwMode="auto">
          <a:xfrm>
            <a:off x="2615346" y="4892220"/>
            <a:ext cx="412591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Clr>
                <a:schemeClr val="accent2"/>
              </a:buClr>
              <a:buSzPct val="85000"/>
              <a:buFont typeface="ZapfDingbats" pitchFamily="82" charset="2"/>
              <a:buNone/>
            </a:pPr>
            <a:r>
              <a:rPr lang="zh-CN" altLang="en-US" sz="2400" b="1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删除</a:t>
            </a:r>
            <a:r>
              <a:rPr lang="en-US" altLang="zh-CN" sz="2400" b="1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URL</a:t>
            </a:r>
            <a:r>
              <a:rPr lang="zh-CN" altLang="en-US" sz="2400" b="1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字段中指定的文件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6" presetClass="emph" presetSubtype="0" repeatCount="2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 tmFilter="0, 0; .2, .5; .8, .5; 1, 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26" presetClass="emph" presetSubtype="0" repeatCount="2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 tmFilter="0, 0; .2, .5; .8, .5; 1, 0"/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3" dur="250" autoRev="1" fill="hold"/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0"/>
                            </p:stCondLst>
                            <p:childTnLst>
                              <p:par>
                                <p:cTn id="4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0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6" presetClass="emph" presetSubtype="0" repeatCount="2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 tmFilter="0, 0; .2, .5; .8, .5; 1, 0"/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4" dur="250" autoRev="1" fill="hold"/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000"/>
                            </p:stCondLst>
                            <p:childTnLst>
                              <p:par>
                                <p:cTn id="56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8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4500"/>
                            </p:stCondLst>
                            <p:childTnLst>
                              <p:par>
                                <p:cTn id="6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6" presetClass="emph" presetSubtype="0" repeatCount="2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 tmFilter="0, 0; .2, .5; .8, .5; 1, 0"/>
                                        <p:tgtEl>
                                          <p:spTgt spid="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5" dur="250" autoRev="1" fill="hold"/>
                                        <p:tgtEl>
                                          <p:spTgt spid="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500"/>
                            </p:stCondLst>
                            <p:childTnLst>
                              <p:par>
                                <p:cTn id="6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9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6000"/>
                            </p:stCondLst>
                            <p:childTnLst>
                              <p:par>
                                <p:cTn id="7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1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6" presetClass="emph" presetSubtype="0" repeatCount="2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 tmFilter="0, 0; .2, .5; .8, .5; 1, 0"/>
                                        <p:tgtEl>
                                          <p:spTgt spid="1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6" dur="250" autoRev="1" fill="hold"/>
                                        <p:tgtEl>
                                          <p:spTgt spid="1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uiExpand="1" build="p"/>
      <p:bldP spid="14" grpId="1" uiExpand="1" build="allAtOnce"/>
      <p:bldP spid="93" grpId="0" animBg="1"/>
      <p:bldP spid="94" grpId="0" uiExpand="1" build="p"/>
      <p:bldP spid="94" grpId="1" uiExpand="1" build="allAtOnce"/>
      <p:bldP spid="95" grpId="0" animBg="1"/>
      <p:bldP spid="96" grpId="0" uiExpand="1" build="p"/>
      <p:bldP spid="96" grpId="1" uiExpand="1" build="allAtOnce"/>
      <p:bldP spid="97" grpId="0" animBg="1"/>
      <p:bldP spid="98" grpId="0" uiExpand="1" build="p"/>
      <p:bldP spid="98" grpId="1" uiExpand="1" build="allAtOnce"/>
      <p:bldP spid="99" grpId="0" animBg="1"/>
      <p:bldP spid="100" grpId="0" uiExpand="1" build="p"/>
      <p:bldP spid="100" grpId="1" uiExpand="1" build="allAtOnce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/>
          <p:cNvGrpSpPr/>
          <p:nvPr/>
        </p:nvGrpSpPr>
        <p:grpSpPr>
          <a:xfrm>
            <a:off x="430213" y="0"/>
            <a:ext cx="5988041" cy="1428589"/>
            <a:chOff x="551030" y="-368704"/>
            <a:chExt cx="5988041" cy="1428589"/>
          </a:xfrm>
        </p:grpSpPr>
        <p:grpSp>
          <p:nvGrpSpPr>
            <p:cNvPr id="29" name="组合 28"/>
            <p:cNvGrpSpPr/>
            <p:nvPr/>
          </p:nvGrpSpPr>
          <p:grpSpPr>
            <a:xfrm>
              <a:off x="1201632" y="303925"/>
              <a:ext cx="5337439" cy="687997"/>
              <a:chOff x="1839059" y="967769"/>
              <a:chExt cx="5337439" cy="687997"/>
            </a:xfrm>
          </p:grpSpPr>
          <p:sp>
            <p:nvSpPr>
              <p:cNvPr id="31" name="矩形: 圆角 30"/>
              <p:cNvSpPr/>
              <p:nvPr/>
            </p:nvSpPr>
            <p:spPr>
              <a:xfrm>
                <a:off x="1839059" y="967769"/>
                <a:ext cx="5337439" cy="675443"/>
              </a:xfrm>
              <a:prstGeom prst="roundRect">
                <a:avLst>
                  <a:gd name="adj" fmla="val 50000"/>
                </a:avLst>
              </a:prstGeom>
              <a:solidFill>
                <a:srgbClr val="009FF6"/>
              </a:solidFill>
              <a:ln>
                <a:solidFill>
                  <a:schemeClr val="bg1"/>
                </a:solidFill>
              </a:ln>
              <a:effectLst>
                <a:outerShdw blurRad="63500" sx="101000" sy="101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solidFill>
                    <a:srgbClr val="00A3F8"/>
                  </a:solidFill>
                </a:endParaRPr>
              </a:p>
            </p:txBody>
          </p:sp>
          <p:sp>
            <p:nvSpPr>
              <p:cNvPr id="32" name="文本框 31"/>
              <p:cNvSpPr txBox="1"/>
              <p:nvPr/>
            </p:nvSpPr>
            <p:spPr>
              <a:xfrm>
                <a:off x="2786092" y="1009435"/>
                <a:ext cx="403638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3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造字工房朗倩（非商用）细体" pitchFamily="50" charset="-122"/>
                    <a:cs typeface="Times New Roman" panose="02020603050405020304" pitchFamily="18" charset="0"/>
                  </a:rPr>
                  <a:t>请求行支持的方法</a:t>
                </a:r>
              </a:p>
            </p:txBody>
          </p:sp>
        </p:grpSp>
        <p:pic>
          <p:nvPicPr>
            <p:cNvPr id="30" name="图片 29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111"/>
            <a:stretch>
              <a:fillRect/>
            </a:stretch>
          </p:blipFill>
          <p:spPr>
            <a:xfrm>
              <a:off x="551030" y="-368704"/>
              <a:ext cx="1607162" cy="1428589"/>
            </a:xfrm>
            <a:prstGeom prst="rect">
              <a:avLst/>
            </a:prstGeom>
          </p:spPr>
        </p:pic>
      </p:grpSp>
      <p:grpSp>
        <p:nvGrpSpPr>
          <p:cNvPr id="93" name="组合 92"/>
          <p:cNvGrpSpPr/>
          <p:nvPr/>
        </p:nvGrpSpPr>
        <p:grpSpPr>
          <a:xfrm>
            <a:off x="515938" y="1514316"/>
            <a:ext cx="4231313" cy="526734"/>
            <a:chOff x="722008" y="1303131"/>
            <a:chExt cx="4040182" cy="502942"/>
          </a:xfrm>
        </p:grpSpPr>
        <p:grpSp>
          <p:nvGrpSpPr>
            <p:cNvPr id="94" name="组合 93"/>
            <p:cNvGrpSpPr/>
            <p:nvPr/>
          </p:nvGrpSpPr>
          <p:grpSpPr>
            <a:xfrm>
              <a:off x="722008" y="1303131"/>
              <a:ext cx="546594" cy="475865"/>
              <a:chOff x="708742" y="1296102"/>
              <a:chExt cx="454744" cy="283828"/>
            </a:xfrm>
          </p:grpSpPr>
          <p:sp>
            <p:nvSpPr>
              <p:cNvPr id="98" name="平行四边形 97"/>
              <p:cNvSpPr/>
              <p:nvPr/>
            </p:nvSpPr>
            <p:spPr>
              <a:xfrm>
                <a:off x="708742" y="1296103"/>
                <a:ext cx="351872" cy="283827"/>
              </a:xfrm>
              <a:prstGeom prst="parallelogram">
                <a:avLst>
                  <a:gd name="adj" fmla="val 80822"/>
                </a:avLst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985"/>
              </a:p>
            </p:txBody>
          </p:sp>
          <p:sp>
            <p:nvSpPr>
              <p:cNvPr id="102" name="平行四边形 101"/>
              <p:cNvSpPr/>
              <p:nvPr/>
            </p:nvSpPr>
            <p:spPr>
              <a:xfrm>
                <a:off x="811614" y="1296102"/>
                <a:ext cx="351872" cy="283827"/>
              </a:xfrm>
              <a:prstGeom prst="parallelogram">
                <a:avLst>
                  <a:gd name="adj" fmla="val 80822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985"/>
              </a:p>
            </p:txBody>
          </p:sp>
        </p:grpSp>
        <p:sp>
          <p:nvSpPr>
            <p:cNvPr id="95" name="流程图: 手动输入 6"/>
            <p:cNvSpPr/>
            <p:nvPr/>
          </p:nvSpPr>
          <p:spPr>
            <a:xfrm rot="5400000" flipV="1">
              <a:off x="2604168" y="-309031"/>
              <a:ext cx="475861" cy="3707003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-1" fmla="*/ 0 w 10000"/>
                <a:gd name="connsiteY0-2" fmla="*/ 1050 h 10000"/>
                <a:gd name="connsiteX1-3" fmla="*/ 10000 w 10000"/>
                <a:gd name="connsiteY1-4" fmla="*/ 0 h 10000"/>
                <a:gd name="connsiteX2-5" fmla="*/ 10000 w 10000"/>
                <a:gd name="connsiteY2-6" fmla="*/ 10000 h 10000"/>
                <a:gd name="connsiteX3-7" fmla="*/ 0 w 10000"/>
                <a:gd name="connsiteY3-8" fmla="*/ 10000 h 10000"/>
                <a:gd name="connsiteX4-9" fmla="*/ 0 w 10000"/>
                <a:gd name="connsiteY4-10" fmla="*/ 1050 h 10000"/>
                <a:gd name="connsiteX0-11" fmla="*/ 0 w 10000"/>
                <a:gd name="connsiteY0-12" fmla="*/ 988 h 9938"/>
                <a:gd name="connsiteX1-13" fmla="*/ 9911 w 10000"/>
                <a:gd name="connsiteY1-14" fmla="*/ 0 h 9938"/>
                <a:gd name="connsiteX2-15" fmla="*/ 10000 w 10000"/>
                <a:gd name="connsiteY2-16" fmla="*/ 9938 h 9938"/>
                <a:gd name="connsiteX3-17" fmla="*/ 0 w 10000"/>
                <a:gd name="connsiteY3-18" fmla="*/ 9938 h 9938"/>
                <a:gd name="connsiteX4-19" fmla="*/ 0 w 10000"/>
                <a:gd name="connsiteY4-20" fmla="*/ 988 h 9938"/>
                <a:gd name="connsiteX0-21" fmla="*/ 0 w 10000"/>
                <a:gd name="connsiteY0-22" fmla="*/ 1853 h 10000"/>
                <a:gd name="connsiteX1-23" fmla="*/ 9911 w 10000"/>
                <a:gd name="connsiteY1-24" fmla="*/ 0 h 10000"/>
                <a:gd name="connsiteX2-25" fmla="*/ 10000 w 10000"/>
                <a:gd name="connsiteY2-26" fmla="*/ 10000 h 10000"/>
                <a:gd name="connsiteX3-27" fmla="*/ 0 w 10000"/>
                <a:gd name="connsiteY3-28" fmla="*/ 10000 h 10000"/>
                <a:gd name="connsiteX4-29" fmla="*/ 0 w 10000"/>
                <a:gd name="connsiteY4-30" fmla="*/ 1853 h 10000"/>
                <a:gd name="connsiteX0-31" fmla="*/ 0 w 10000"/>
                <a:gd name="connsiteY0-32" fmla="*/ 1796 h 10000"/>
                <a:gd name="connsiteX1-33" fmla="*/ 9911 w 10000"/>
                <a:gd name="connsiteY1-34" fmla="*/ 0 h 10000"/>
                <a:gd name="connsiteX2-35" fmla="*/ 10000 w 10000"/>
                <a:gd name="connsiteY2-36" fmla="*/ 10000 h 10000"/>
                <a:gd name="connsiteX3-37" fmla="*/ 0 w 10000"/>
                <a:gd name="connsiteY3-38" fmla="*/ 10000 h 10000"/>
                <a:gd name="connsiteX4-39" fmla="*/ 0 w 10000"/>
                <a:gd name="connsiteY4-40" fmla="*/ 1796 h 10000"/>
                <a:gd name="connsiteX0-41" fmla="*/ 106 w 10000"/>
                <a:gd name="connsiteY0-42" fmla="*/ 804 h 10000"/>
                <a:gd name="connsiteX1-43" fmla="*/ 9911 w 10000"/>
                <a:gd name="connsiteY1-44" fmla="*/ 0 h 10000"/>
                <a:gd name="connsiteX2-45" fmla="*/ 10000 w 10000"/>
                <a:gd name="connsiteY2-46" fmla="*/ 10000 h 10000"/>
                <a:gd name="connsiteX3-47" fmla="*/ 0 w 10000"/>
                <a:gd name="connsiteY3-48" fmla="*/ 10000 h 10000"/>
                <a:gd name="connsiteX4-49" fmla="*/ 106 w 10000"/>
                <a:gd name="connsiteY4-50" fmla="*/ 804 h 10000"/>
                <a:gd name="connsiteX0-51" fmla="*/ 106 w 10000"/>
                <a:gd name="connsiteY0-52" fmla="*/ 793 h 10000"/>
                <a:gd name="connsiteX1-53" fmla="*/ 9911 w 10000"/>
                <a:gd name="connsiteY1-54" fmla="*/ 0 h 10000"/>
                <a:gd name="connsiteX2-55" fmla="*/ 10000 w 10000"/>
                <a:gd name="connsiteY2-56" fmla="*/ 10000 h 10000"/>
                <a:gd name="connsiteX3-57" fmla="*/ 0 w 10000"/>
                <a:gd name="connsiteY3-58" fmla="*/ 10000 h 10000"/>
                <a:gd name="connsiteX4-59" fmla="*/ 106 w 10000"/>
                <a:gd name="connsiteY4-60" fmla="*/ 793 h 10000"/>
                <a:gd name="connsiteX0-61" fmla="*/ 106 w 10000"/>
                <a:gd name="connsiteY0-62" fmla="*/ 758 h 10000"/>
                <a:gd name="connsiteX1-63" fmla="*/ 9911 w 10000"/>
                <a:gd name="connsiteY1-64" fmla="*/ 0 h 10000"/>
                <a:gd name="connsiteX2-65" fmla="*/ 10000 w 10000"/>
                <a:gd name="connsiteY2-66" fmla="*/ 10000 h 10000"/>
                <a:gd name="connsiteX3-67" fmla="*/ 0 w 10000"/>
                <a:gd name="connsiteY3-68" fmla="*/ 10000 h 10000"/>
                <a:gd name="connsiteX4-69" fmla="*/ 106 w 10000"/>
                <a:gd name="connsiteY4-70" fmla="*/ 758 h 10000"/>
                <a:gd name="connsiteX0-71" fmla="*/ 50 w 10000"/>
                <a:gd name="connsiteY0-72" fmla="*/ 854 h 10000"/>
                <a:gd name="connsiteX1-73" fmla="*/ 9911 w 10000"/>
                <a:gd name="connsiteY1-74" fmla="*/ 0 h 10000"/>
                <a:gd name="connsiteX2-75" fmla="*/ 10000 w 10000"/>
                <a:gd name="connsiteY2-76" fmla="*/ 10000 h 10000"/>
                <a:gd name="connsiteX3-77" fmla="*/ 0 w 10000"/>
                <a:gd name="connsiteY3-78" fmla="*/ 10000 h 10000"/>
                <a:gd name="connsiteX4-79" fmla="*/ 50 w 10000"/>
                <a:gd name="connsiteY4-80" fmla="*/ 854 h 100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0000" h="10000">
                  <a:moveTo>
                    <a:pt x="50" y="854"/>
                  </a:moveTo>
                  <a:lnTo>
                    <a:pt x="9911" y="0"/>
                  </a:lnTo>
                  <a:cubicBezTo>
                    <a:pt x="9941" y="3334"/>
                    <a:pt x="9970" y="6666"/>
                    <a:pt x="10000" y="10000"/>
                  </a:cubicBezTo>
                  <a:lnTo>
                    <a:pt x="0" y="10000"/>
                  </a:lnTo>
                  <a:cubicBezTo>
                    <a:pt x="35" y="6935"/>
                    <a:pt x="15" y="3919"/>
                    <a:pt x="50" y="854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55">
                <a:latin typeface="+mn-ea"/>
                <a:cs typeface="Arial" panose="020B0604020202020204" pitchFamily="34" charset="0"/>
              </a:endParaRPr>
            </a:p>
          </p:txBody>
        </p:sp>
        <p:sp>
          <p:nvSpPr>
            <p:cNvPr id="97" name="Text Box 79"/>
            <p:cNvSpPr txBox="1">
              <a:spLocks noChangeArrowheads="1"/>
            </p:cNvSpPr>
            <p:nvPr/>
          </p:nvSpPr>
          <p:spPr bwMode="auto">
            <a:xfrm>
              <a:off x="1351235" y="1335873"/>
              <a:ext cx="3410955" cy="470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kumimoji="1" lang="zh-CN" altLang="en-US" sz="2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另一种上传数据的方式</a:t>
              </a: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5039461" y="2879131"/>
            <a:ext cx="6314298" cy="2902856"/>
            <a:chOff x="493394" y="2879131"/>
            <a:chExt cx="6314298" cy="2902856"/>
          </a:xfrm>
        </p:grpSpPr>
        <p:sp>
          <p:nvSpPr>
            <p:cNvPr id="105" name="矩形 104"/>
            <p:cNvSpPr/>
            <p:nvPr/>
          </p:nvSpPr>
          <p:spPr>
            <a:xfrm>
              <a:off x="1786295" y="4807774"/>
              <a:ext cx="5017689" cy="974213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  <p:cxnSp>
          <p:nvCxnSpPr>
            <p:cNvPr id="108" name="直接连接符 107"/>
            <p:cNvCxnSpPr/>
            <p:nvPr/>
          </p:nvCxnSpPr>
          <p:spPr>
            <a:xfrm>
              <a:off x="1396858" y="3074442"/>
              <a:ext cx="385729" cy="0"/>
            </a:xfrm>
            <a:prstGeom prst="line">
              <a:avLst/>
            </a:prstGeom>
            <a:ln w="28575">
              <a:solidFill>
                <a:srgbClr val="009FF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直接连接符 114"/>
            <p:cNvCxnSpPr/>
            <p:nvPr/>
          </p:nvCxnSpPr>
          <p:spPr>
            <a:xfrm>
              <a:off x="1396858" y="4617357"/>
              <a:ext cx="385729" cy="0"/>
            </a:xfrm>
            <a:prstGeom prst="line">
              <a:avLst/>
            </a:prstGeom>
            <a:ln w="28575">
              <a:solidFill>
                <a:srgbClr val="009FF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直接连接符 118"/>
            <p:cNvCxnSpPr/>
            <p:nvPr/>
          </p:nvCxnSpPr>
          <p:spPr>
            <a:xfrm>
              <a:off x="1396858" y="5349253"/>
              <a:ext cx="385729" cy="0"/>
            </a:xfrm>
            <a:prstGeom prst="line">
              <a:avLst/>
            </a:prstGeom>
            <a:ln w="28575">
              <a:solidFill>
                <a:srgbClr val="009FF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0" name="组合 119"/>
            <p:cNvGrpSpPr/>
            <p:nvPr/>
          </p:nvGrpSpPr>
          <p:grpSpPr>
            <a:xfrm>
              <a:off x="1396858" y="3448451"/>
              <a:ext cx="385729" cy="801130"/>
              <a:chOff x="1661160" y="2864643"/>
              <a:chExt cx="495300" cy="1028701"/>
            </a:xfrm>
          </p:grpSpPr>
          <p:cxnSp>
            <p:nvCxnSpPr>
              <p:cNvPr id="121" name="直接连接符 120"/>
              <p:cNvCxnSpPr/>
              <p:nvPr/>
            </p:nvCxnSpPr>
            <p:spPr>
              <a:xfrm>
                <a:off x="1661160" y="3371850"/>
                <a:ext cx="269240" cy="0"/>
              </a:xfrm>
              <a:prstGeom prst="line">
                <a:avLst/>
              </a:prstGeom>
              <a:ln w="28575">
                <a:solidFill>
                  <a:srgbClr val="009FF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直接连接符 121"/>
              <p:cNvCxnSpPr/>
              <p:nvPr/>
            </p:nvCxnSpPr>
            <p:spPr>
              <a:xfrm>
                <a:off x="1924050" y="2864643"/>
                <a:ext cx="0" cy="1028701"/>
              </a:xfrm>
              <a:prstGeom prst="line">
                <a:avLst/>
              </a:prstGeom>
              <a:ln w="28575">
                <a:solidFill>
                  <a:srgbClr val="009FF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直接连接符 122"/>
              <p:cNvCxnSpPr/>
              <p:nvPr/>
            </p:nvCxnSpPr>
            <p:spPr>
              <a:xfrm>
                <a:off x="1924050" y="2879692"/>
                <a:ext cx="232410" cy="0"/>
              </a:xfrm>
              <a:prstGeom prst="line">
                <a:avLst/>
              </a:prstGeom>
              <a:ln w="28575">
                <a:solidFill>
                  <a:srgbClr val="009FF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直接连接符 123"/>
              <p:cNvCxnSpPr/>
              <p:nvPr/>
            </p:nvCxnSpPr>
            <p:spPr>
              <a:xfrm>
                <a:off x="1924050" y="3876642"/>
                <a:ext cx="232410" cy="0"/>
              </a:xfrm>
              <a:prstGeom prst="line">
                <a:avLst/>
              </a:prstGeom>
              <a:ln w="28575">
                <a:solidFill>
                  <a:srgbClr val="009FF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5" name="Text Box 79"/>
            <p:cNvSpPr txBox="1">
              <a:spLocks noChangeArrowheads="1"/>
            </p:cNvSpPr>
            <p:nvPr/>
          </p:nvSpPr>
          <p:spPr bwMode="auto">
            <a:xfrm>
              <a:off x="642868" y="2913113"/>
              <a:ext cx="845974" cy="3101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110000"/>
                </a:lnSpc>
              </a:pPr>
              <a:r>
                <a:rPr kumimoji="1" lang="zh-CN" altLang="en-US" sz="1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请求行</a:t>
              </a:r>
            </a:p>
          </p:txBody>
        </p:sp>
        <p:sp>
          <p:nvSpPr>
            <p:cNvPr id="126" name="Text Box 79"/>
            <p:cNvSpPr txBox="1">
              <a:spLocks noChangeArrowheads="1"/>
            </p:cNvSpPr>
            <p:nvPr/>
          </p:nvSpPr>
          <p:spPr bwMode="auto">
            <a:xfrm>
              <a:off x="683333" y="3672202"/>
              <a:ext cx="805509" cy="3101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110000"/>
                </a:lnSpc>
              </a:pPr>
              <a:r>
                <a:rPr kumimoji="1" lang="zh-CN" altLang="en-US" sz="1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首部行</a:t>
              </a:r>
            </a:p>
          </p:txBody>
        </p:sp>
        <p:sp>
          <p:nvSpPr>
            <p:cNvPr id="127" name="Text Box 79"/>
            <p:cNvSpPr txBox="1">
              <a:spLocks noChangeArrowheads="1"/>
            </p:cNvSpPr>
            <p:nvPr/>
          </p:nvSpPr>
          <p:spPr bwMode="auto">
            <a:xfrm>
              <a:off x="873187" y="4452758"/>
              <a:ext cx="615655" cy="3101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110000"/>
                </a:lnSpc>
              </a:pPr>
              <a:r>
                <a:rPr kumimoji="1" lang="zh-CN" altLang="en-US" sz="1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空行</a:t>
              </a:r>
            </a:p>
          </p:txBody>
        </p:sp>
        <p:sp>
          <p:nvSpPr>
            <p:cNvPr id="128" name="Text Box 79"/>
            <p:cNvSpPr txBox="1">
              <a:spLocks noChangeArrowheads="1"/>
            </p:cNvSpPr>
            <p:nvPr/>
          </p:nvSpPr>
          <p:spPr bwMode="auto">
            <a:xfrm>
              <a:off x="493394" y="5185216"/>
              <a:ext cx="995448" cy="3101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110000"/>
                </a:lnSpc>
              </a:pPr>
              <a:r>
                <a:rPr kumimoji="1" lang="zh-CN" altLang="en-US" sz="1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实体主体</a:t>
              </a:r>
            </a:p>
          </p:txBody>
        </p:sp>
        <p:grpSp>
          <p:nvGrpSpPr>
            <p:cNvPr id="129" name="组合 128"/>
            <p:cNvGrpSpPr/>
            <p:nvPr/>
          </p:nvGrpSpPr>
          <p:grpSpPr>
            <a:xfrm>
              <a:off x="1789262" y="2879131"/>
              <a:ext cx="5018430" cy="385729"/>
              <a:chOff x="1789262" y="2879131"/>
              <a:chExt cx="5018430" cy="385729"/>
            </a:xfrm>
          </p:grpSpPr>
          <p:grpSp>
            <p:nvGrpSpPr>
              <p:cNvPr id="130" name="组合 129"/>
              <p:cNvGrpSpPr/>
              <p:nvPr/>
            </p:nvGrpSpPr>
            <p:grpSpPr>
              <a:xfrm>
                <a:off x="1789262" y="2879131"/>
                <a:ext cx="954679" cy="385729"/>
                <a:chOff x="2165032" y="2133600"/>
                <a:chExt cx="1225868" cy="495300"/>
              </a:xfrm>
            </p:grpSpPr>
            <p:sp>
              <p:nvSpPr>
                <p:cNvPr id="149" name="矩形 148"/>
                <p:cNvSpPr/>
                <p:nvPr/>
              </p:nvSpPr>
              <p:spPr>
                <a:xfrm>
                  <a:off x="2165032" y="2133600"/>
                  <a:ext cx="1225868" cy="495300"/>
                </a:xfrm>
                <a:prstGeom prst="rect">
                  <a:avLst/>
                </a:prstGeom>
                <a:solidFill>
                  <a:srgbClr val="92D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150" name="Text Box 79"/>
                <p:cNvSpPr txBox="1">
                  <a:spLocks noChangeArrowheads="1"/>
                </p:cNvSpPr>
                <p:nvPr/>
              </p:nvSpPr>
              <p:spPr bwMode="auto">
                <a:xfrm>
                  <a:off x="2303329" y="2191986"/>
                  <a:ext cx="949273" cy="3981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>
                    <a:lnSpc>
                      <a:spcPct val="110000"/>
                    </a:lnSpc>
                  </a:pPr>
                  <a:r>
                    <a:rPr kumimoji="1" lang="zh-CN" altLang="en-US" sz="1400" dirty="0">
                      <a:latin typeface="Times New Roman" panose="02020603050405020304" pitchFamily="18" charset="0"/>
                      <a:ea typeface="思源黑体 CN Normal" panose="020B0400000000000000" pitchFamily="34" charset="-122"/>
                      <a:cs typeface="Times New Roman" panose="02020603050405020304" pitchFamily="18" charset="0"/>
                    </a:rPr>
                    <a:t>方法</a:t>
                  </a:r>
                </a:p>
              </p:txBody>
            </p:sp>
          </p:grpSp>
          <p:grpSp>
            <p:nvGrpSpPr>
              <p:cNvPr id="131" name="组合 130"/>
              <p:cNvGrpSpPr/>
              <p:nvPr/>
            </p:nvGrpSpPr>
            <p:grpSpPr>
              <a:xfrm>
                <a:off x="2738873" y="2879131"/>
                <a:ext cx="399575" cy="385729"/>
                <a:chOff x="3384391" y="2133600"/>
                <a:chExt cx="513080" cy="495300"/>
              </a:xfrm>
            </p:grpSpPr>
            <p:sp>
              <p:nvSpPr>
                <p:cNvPr id="147" name="矩形 146"/>
                <p:cNvSpPr/>
                <p:nvPr/>
              </p:nvSpPr>
              <p:spPr>
                <a:xfrm>
                  <a:off x="3390900" y="2133600"/>
                  <a:ext cx="500062" cy="4953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 dirty="0"/>
                </a:p>
              </p:txBody>
            </p:sp>
            <p:sp>
              <p:nvSpPr>
                <p:cNvPr id="148" name="Text Box 79"/>
                <p:cNvSpPr txBox="1">
                  <a:spLocks noChangeArrowheads="1"/>
                </p:cNvSpPr>
                <p:nvPr/>
              </p:nvSpPr>
              <p:spPr bwMode="auto">
                <a:xfrm>
                  <a:off x="3384391" y="2133600"/>
                  <a:ext cx="513080" cy="3930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>
                    <a:lnSpc>
                      <a:spcPct val="110000"/>
                    </a:lnSpc>
                  </a:pPr>
                  <a:r>
                    <a:rPr kumimoji="1" lang="en-US" altLang="zh-CN" sz="1400" dirty="0" err="1">
                      <a:latin typeface="Times New Roman" panose="02020603050405020304" pitchFamily="18" charset="0"/>
                      <a:ea typeface="思源黑体 CN Normal" panose="020B0400000000000000" pitchFamily="34" charset="-122"/>
                      <a:cs typeface="Times New Roman" panose="02020603050405020304" pitchFamily="18" charset="0"/>
                    </a:rPr>
                    <a:t>sp</a:t>
                  </a:r>
                  <a:endParaRPr kumimoji="1" lang="zh-CN" altLang="en-US" sz="1400" dirty="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32" name="组合 131"/>
              <p:cNvGrpSpPr/>
              <p:nvPr/>
            </p:nvGrpSpPr>
            <p:grpSpPr>
              <a:xfrm>
                <a:off x="3133378" y="2879131"/>
                <a:ext cx="1153477" cy="385729"/>
                <a:chOff x="3890962" y="2133600"/>
                <a:chExt cx="1481137" cy="495300"/>
              </a:xfrm>
            </p:grpSpPr>
            <p:sp>
              <p:nvSpPr>
                <p:cNvPr id="145" name="矩形 144"/>
                <p:cNvSpPr/>
                <p:nvPr/>
              </p:nvSpPr>
              <p:spPr>
                <a:xfrm>
                  <a:off x="3890962" y="2133600"/>
                  <a:ext cx="1481137" cy="495300"/>
                </a:xfrm>
                <a:prstGeom prst="rect">
                  <a:avLst/>
                </a:prstGeom>
                <a:solidFill>
                  <a:srgbClr val="92D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146" name="Text Box 79"/>
                <p:cNvSpPr txBox="1">
                  <a:spLocks noChangeArrowheads="1"/>
                </p:cNvSpPr>
                <p:nvPr/>
              </p:nvSpPr>
              <p:spPr bwMode="auto">
                <a:xfrm>
                  <a:off x="4270191" y="2191986"/>
                  <a:ext cx="757874" cy="3930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>
                    <a:lnSpc>
                      <a:spcPct val="110000"/>
                    </a:lnSpc>
                  </a:pPr>
                  <a:r>
                    <a:rPr kumimoji="1" lang="en-US" altLang="zh-CN" sz="1400" dirty="0">
                      <a:latin typeface="Times New Roman" panose="02020603050405020304" pitchFamily="18" charset="0"/>
                      <a:ea typeface="思源黑体 CN Normal" panose="020B0400000000000000" pitchFamily="34" charset="-122"/>
                      <a:cs typeface="Times New Roman" panose="02020603050405020304" pitchFamily="18" charset="0"/>
                    </a:rPr>
                    <a:t>URL</a:t>
                  </a:r>
                  <a:endParaRPr kumimoji="1" lang="zh-CN" altLang="en-US" sz="1400" dirty="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33" name="组合 132"/>
              <p:cNvGrpSpPr/>
              <p:nvPr/>
            </p:nvGrpSpPr>
            <p:grpSpPr>
              <a:xfrm>
                <a:off x="4281785" y="2879131"/>
                <a:ext cx="399575" cy="385729"/>
                <a:chOff x="5365589" y="2133600"/>
                <a:chExt cx="513080" cy="495300"/>
              </a:xfrm>
            </p:grpSpPr>
            <p:sp>
              <p:nvSpPr>
                <p:cNvPr id="143" name="矩形 142"/>
                <p:cNvSpPr/>
                <p:nvPr/>
              </p:nvSpPr>
              <p:spPr>
                <a:xfrm>
                  <a:off x="5372100" y="2133600"/>
                  <a:ext cx="500062" cy="4953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 dirty="0"/>
                </a:p>
              </p:txBody>
            </p:sp>
            <p:sp>
              <p:nvSpPr>
                <p:cNvPr id="144" name="Text Box 79"/>
                <p:cNvSpPr txBox="1">
                  <a:spLocks noChangeArrowheads="1"/>
                </p:cNvSpPr>
                <p:nvPr/>
              </p:nvSpPr>
              <p:spPr bwMode="auto">
                <a:xfrm>
                  <a:off x="5365589" y="2133600"/>
                  <a:ext cx="513080" cy="3930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>
                    <a:lnSpc>
                      <a:spcPct val="110000"/>
                    </a:lnSpc>
                  </a:pPr>
                  <a:r>
                    <a:rPr kumimoji="1" lang="en-US" altLang="zh-CN" sz="1400" dirty="0" err="1">
                      <a:latin typeface="Times New Roman" panose="02020603050405020304" pitchFamily="18" charset="0"/>
                      <a:ea typeface="思源黑体 CN Normal" panose="020B0400000000000000" pitchFamily="34" charset="-122"/>
                      <a:cs typeface="Times New Roman" panose="02020603050405020304" pitchFamily="18" charset="0"/>
                    </a:rPr>
                    <a:t>sp</a:t>
                  </a:r>
                  <a:endParaRPr kumimoji="1" lang="zh-CN" altLang="en-US" sz="1400" dirty="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34" name="组合 133"/>
              <p:cNvGrpSpPr/>
              <p:nvPr/>
            </p:nvGrpSpPr>
            <p:grpSpPr>
              <a:xfrm>
                <a:off x="4676293" y="2879131"/>
                <a:ext cx="1356234" cy="385729"/>
                <a:chOff x="5872161" y="2133600"/>
                <a:chExt cx="1741489" cy="495300"/>
              </a:xfrm>
            </p:grpSpPr>
            <p:sp>
              <p:nvSpPr>
                <p:cNvPr id="141" name="矩形 140"/>
                <p:cNvSpPr/>
                <p:nvPr/>
              </p:nvSpPr>
              <p:spPr>
                <a:xfrm>
                  <a:off x="5872161" y="2133600"/>
                  <a:ext cx="1741489" cy="495300"/>
                </a:xfrm>
                <a:prstGeom prst="rect">
                  <a:avLst/>
                </a:prstGeom>
                <a:solidFill>
                  <a:srgbClr val="92D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142" name="Text Box 79"/>
                <p:cNvSpPr txBox="1">
                  <a:spLocks noChangeArrowheads="1"/>
                </p:cNvSpPr>
                <p:nvPr/>
              </p:nvSpPr>
              <p:spPr bwMode="auto">
                <a:xfrm>
                  <a:off x="6264913" y="2191986"/>
                  <a:ext cx="949274" cy="3981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>
                    <a:lnSpc>
                      <a:spcPct val="110000"/>
                    </a:lnSpc>
                  </a:pPr>
                  <a:r>
                    <a:rPr kumimoji="1" lang="zh-CN" altLang="en-US" sz="1400" dirty="0">
                      <a:latin typeface="Times New Roman" panose="02020603050405020304" pitchFamily="18" charset="0"/>
                      <a:ea typeface="思源黑体 CN Normal" panose="020B0400000000000000" pitchFamily="34" charset="-122"/>
                      <a:cs typeface="Times New Roman" panose="02020603050405020304" pitchFamily="18" charset="0"/>
                    </a:rPr>
                    <a:t>版本</a:t>
                  </a:r>
                </a:p>
              </p:txBody>
            </p:sp>
          </p:grpSp>
          <p:grpSp>
            <p:nvGrpSpPr>
              <p:cNvPr id="135" name="组合 134"/>
              <p:cNvGrpSpPr/>
              <p:nvPr/>
            </p:nvGrpSpPr>
            <p:grpSpPr>
              <a:xfrm>
                <a:off x="6032526" y="2879131"/>
                <a:ext cx="389438" cy="385729"/>
                <a:chOff x="7613650" y="2133600"/>
                <a:chExt cx="500062" cy="495300"/>
              </a:xfrm>
            </p:grpSpPr>
            <p:sp>
              <p:nvSpPr>
                <p:cNvPr id="139" name="矩形 138"/>
                <p:cNvSpPr/>
                <p:nvPr/>
              </p:nvSpPr>
              <p:spPr>
                <a:xfrm>
                  <a:off x="7613650" y="2133600"/>
                  <a:ext cx="500062" cy="4953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140" name="Text Box 79"/>
                <p:cNvSpPr txBox="1">
                  <a:spLocks noChangeArrowheads="1"/>
                </p:cNvSpPr>
                <p:nvPr/>
              </p:nvSpPr>
              <p:spPr bwMode="auto">
                <a:xfrm>
                  <a:off x="7654357" y="2175136"/>
                  <a:ext cx="421456" cy="39302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>
                    <a:lnSpc>
                      <a:spcPct val="110000"/>
                    </a:lnSpc>
                  </a:pPr>
                  <a:r>
                    <a:rPr kumimoji="1" lang="en-US" altLang="zh-CN" sz="1400" dirty="0" err="1">
                      <a:latin typeface="Times New Roman" panose="02020603050405020304" pitchFamily="18" charset="0"/>
                      <a:ea typeface="思源黑体 CN Normal" panose="020B0400000000000000" pitchFamily="34" charset="-122"/>
                      <a:cs typeface="Times New Roman" panose="02020603050405020304" pitchFamily="18" charset="0"/>
                    </a:rPr>
                    <a:t>cr</a:t>
                  </a:r>
                  <a:endParaRPr kumimoji="1" lang="zh-CN" altLang="en-US" sz="1400" dirty="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36" name="组合 135"/>
              <p:cNvGrpSpPr/>
              <p:nvPr/>
            </p:nvGrpSpPr>
            <p:grpSpPr>
              <a:xfrm>
                <a:off x="6418254" y="2879131"/>
                <a:ext cx="389438" cy="385729"/>
                <a:chOff x="8108950" y="2133600"/>
                <a:chExt cx="500062" cy="495300"/>
              </a:xfrm>
            </p:grpSpPr>
            <p:sp>
              <p:nvSpPr>
                <p:cNvPr id="137" name="矩形 136"/>
                <p:cNvSpPr/>
                <p:nvPr/>
              </p:nvSpPr>
              <p:spPr>
                <a:xfrm>
                  <a:off x="8108950" y="2133600"/>
                  <a:ext cx="500062" cy="4953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138" name="Text Box 79"/>
                <p:cNvSpPr txBox="1">
                  <a:spLocks noChangeArrowheads="1"/>
                </p:cNvSpPr>
                <p:nvPr/>
              </p:nvSpPr>
              <p:spPr bwMode="auto">
                <a:xfrm>
                  <a:off x="8108950" y="2173792"/>
                  <a:ext cx="421456" cy="3930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>
                    <a:lnSpc>
                      <a:spcPct val="110000"/>
                    </a:lnSpc>
                  </a:pPr>
                  <a:r>
                    <a:rPr kumimoji="1" lang="en-US" altLang="zh-CN" sz="1400" dirty="0" err="1">
                      <a:latin typeface="Times New Roman" panose="02020603050405020304" pitchFamily="18" charset="0"/>
                      <a:ea typeface="思源黑体 CN Normal" panose="020B0400000000000000" pitchFamily="34" charset="-122"/>
                      <a:cs typeface="Times New Roman" panose="02020603050405020304" pitchFamily="18" charset="0"/>
                    </a:rPr>
                    <a:t>lf</a:t>
                  </a:r>
                  <a:endParaRPr kumimoji="1" lang="zh-CN" altLang="en-US" sz="1400" dirty="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151" name="组合 150"/>
            <p:cNvGrpSpPr/>
            <p:nvPr/>
          </p:nvGrpSpPr>
          <p:grpSpPr>
            <a:xfrm>
              <a:off x="1786295" y="4036318"/>
              <a:ext cx="3846904" cy="385729"/>
              <a:chOff x="1786295" y="4036318"/>
              <a:chExt cx="3846904" cy="385729"/>
            </a:xfrm>
          </p:grpSpPr>
          <p:grpSp>
            <p:nvGrpSpPr>
              <p:cNvPr id="152" name="组合 151"/>
              <p:cNvGrpSpPr/>
              <p:nvPr/>
            </p:nvGrpSpPr>
            <p:grpSpPr>
              <a:xfrm>
                <a:off x="3517852" y="4036318"/>
                <a:ext cx="399575" cy="385729"/>
                <a:chOff x="4384651" y="3619500"/>
                <a:chExt cx="513080" cy="495300"/>
              </a:xfrm>
            </p:grpSpPr>
            <p:sp>
              <p:nvSpPr>
                <p:cNvPr id="165" name="矩形 164"/>
                <p:cNvSpPr/>
                <p:nvPr/>
              </p:nvSpPr>
              <p:spPr>
                <a:xfrm>
                  <a:off x="4387850" y="3619500"/>
                  <a:ext cx="500062" cy="4953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166" name="Text Box 79"/>
                <p:cNvSpPr txBox="1">
                  <a:spLocks noChangeArrowheads="1"/>
                </p:cNvSpPr>
                <p:nvPr/>
              </p:nvSpPr>
              <p:spPr bwMode="auto">
                <a:xfrm>
                  <a:off x="4384651" y="3637798"/>
                  <a:ext cx="513080" cy="3930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>
                    <a:lnSpc>
                      <a:spcPct val="110000"/>
                    </a:lnSpc>
                  </a:pPr>
                  <a:r>
                    <a:rPr kumimoji="1" lang="en-US" altLang="zh-CN" sz="1400" dirty="0" err="1">
                      <a:latin typeface="Times New Roman" panose="02020603050405020304" pitchFamily="18" charset="0"/>
                      <a:ea typeface="思源黑体 CN Normal" panose="020B0400000000000000" pitchFamily="34" charset="-122"/>
                      <a:cs typeface="Times New Roman" panose="02020603050405020304" pitchFamily="18" charset="0"/>
                    </a:rPr>
                    <a:t>sp</a:t>
                  </a:r>
                  <a:endParaRPr kumimoji="1" lang="zh-CN" altLang="en-US" sz="1400" dirty="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53" name="组合 152"/>
              <p:cNvGrpSpPr/>
              <p:nvPr/>
            </p:nvGrpSpPr>
            <p:grpSpPr>
              <a:xfrm>
                <a:off x="4853952" y="4036318"/>
                <a:ext cx="399575" cy="385729"/>
                <a:chOff x="6100286" y="3619500"/>
                <a:chExt cx="513080" cy="495300"/>
              </a:xfrm>
            </p:grpSpPr>
            <p:sp>
              <p:nvSpPr>
                <p:cNvPr id="163" name="矩形 162"/>
                <p:cNvSpPr/>
                <p:nvPr/>
              </p:nvSpPr>
              <p:spPr>
                <a:xfrm>
                  <a:off x="6129338" y="3619500"/>
                  <a:ext cx="466724" cy="4953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164" name="Text Box 79"/>
                <p:cNvSpPr txBox="1">
                  <a:spLocks noChangeArrowheads="1"/>
                </p:cNvSpPr>
                <p:nvPr/>
              </p:nvSpPr>
              <p:spPr bwMode="auto">
                <a:xfrm>
                  <a:off x="6100286" y="3630665"/>
                  <a:ext cx="513080" cy="3930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>
                    <a:lnSpc>
                      <a:spcPct val="110000"/>
                    </a:lnSpc>
                  </a:pPr>
                  <a:r>
                    <a:rPr kumimoji="1" lang="en-US" altLang="zh-CN" sz="1400" dirty="0" err="1">
                      <a:latin typeface="Times New Roman" panose="02020603050405020304" pitchFamily="18" charset="0"/>
                      <a:ea typeface="思源黑体 CN Normal" panose="020B0400000000000000" pitchFamily="34" charset="-122"/>
                      <a:cs typeface="Times New Roman" panose="02020603050405020304" pitchFamily="18" charset="0"/>
                    </a:rPr>
                    <a:t>cr</a:t>
                  </a:r>
                  <a:endParaRPr kumimoji="1" lang="zh-CN" altLang="en-US" sz="1400" dirty="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54" name="组合 153"/>
              <p:cNvGrpSpPr/>
              <p:nvPr/>
            </p:nvGrpSpPr>
            <p:grpSpPr>
              <a:xfrm>
                <a:off x="5243761" y="4036318"/>
                <a:ext cx="389438" cy="385729"/>
                <a:chOff x="6600826" y="3619500"/>
                <a:chExt cx="500062" cy="495300"/>
              </a:xfrm>
            </p:grpSpPr>
            <p:sp>
              <p:nvSpPr>
                <p:cNvPr id="161" name="矩形 160"/>
                <p:cNvSpPr/>
                <p:nvPr/>
              </p:nvSpPr>
              <p:spPr>
                <a:xfrm>
                  <a:off x="6600826" y="3619500"/>
                  <a:ext cx="500062" cy="4953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162" name="Text Box 79"/>
                <p:cNvSpPr txBox="1">
                  <a:spLocks noChangeArrowheads="1"/>
                </p:cNvSpPr>
                <p:nvPr/>
              </p:nvSpPr>
              <p:spPr bwMode="auto">
                <a:xfrm>
                  <a:off x="6648066" y="3661518"/>
                  <a:ext cx="421456" cy="3930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>
                    <a:lnSpc>
                      <a:spcPct val="110000"/>
                    </a:lnSpc>
                  </a:pPr>
                  <a:r>
                    <a:rPr kumimoji="1" lang="en-US" altLang="zh-CN" sz="1400" dirty="0" err="1">
                      <a:latin typeface="Times New Roman" panose="02020603050405020304" pitchFamily="18" charset="0"/>
                      <a:ea typeface="思源黑体 CN Normal" panose="020B0400000000000000" pitchFamily="34" charset="-122"/>
                      <a:cs typeface="Times New Roman" panose="02020603050405020304" pitchFamily="18" charset="0"/>
                    </a:rPr>
                    <a:t>lf</a:t>
                  </a:r>
                  <a:endParaRPr kumimoji="1" lang="zh-CN" altLang="en-US" sz="1400" dirty="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55" name="组合 154"/>
              <p:cNvGrpSpPr/>
              <p:nvPr/>
            </p:nvGrpSpPr>
            <p:grpSpPr>
              <a:xfrm>
                <a:off x="3916457" y="4036318"/>
                <a:ext cx="960119" cy="385729"/>
                <a:chOff x="4896484" y="3619500"/>
                <a:chExt cx="1232854" cy="495300"/>
              </a:xfrm>
            </p:grpSpPr>
            <p:sp>
              <p:nvSpPr>
                <p:cNvPr id="159" name="矩形 158"/>
                <p:cNvSpPr/>
                <p:nvPr/>
              </p:nvSpPr>
              <p:spPr>
                <a:xfrm>
                  <a:off x="4896484" y="3619500"/>
                  <a:ext cx="1232854" cy="495300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160" name="Text Box 79"/>
                <p:cNvSpPr txBox="1">
                  <a:spLocks noChangeArrowheads="1"/>
                </p:cNvSpPr>
                <p:nvPr/>
              </p:nvSpPr>
              <p:spPr bwMode="auto">
                <a:xfrm>
                  <a:off x="5028298" y="3670369"/>
                  <a:ext cx="949274" cy="3981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>
                    <a:lnSpc>
                      <a:spcPct val="110000"/>
                    </a:lnSpc>
                  </a:pPr>
                  <a:r>
                    <a:rPr kumimoji="1" lang="zh-CN" altLang="en-US" sz="1400" dirty="0">
                      <a:latin typeface="Times New Roman" panose="02020603050405020304" pitchFamily="18" charset="0"/>
                      <a:ea typeface="思源黑体 CN Normal" panose="020B0400000000000000" pitchFamily="34" charset="-122"/>
                      <a:cs typeface="Times New Roman" panose="02020603050405020304" pitchFamily="18" charset="0"/>
                    </a:rPr>
                    <a:t>值</a:t>
                  </a:r>
                </a:p>
              </p:txBody>
            </p:sp>
          </p:grpSp>
          <p:grpSp>
            <p:nvGrpSpPr>
              <p:cNvPr id="156" name="组合 155"/>
              <p:cNvGrpSpPr/>
              <p:nvPr/>
            </p:nvGrpSpPr>
            <p:grpSpPr>
              <a:xfrm>
                <a:off x="1786295" y="4036318"/>
                <a:ext cx="1734049" cy="385729"/>
                <a:chOff x="2161222" y="3619500"/>
                <a:chExt cx="2226628" cy="495300"/>
              </a:xfrm>
            </p:grpSpPr>
            <p:sp>
              <p:nvSpPr>
                <p:cNvPr id="157" name="矩形 156"/>
                <p:cNvSpPr/>
                <p:nvPr/>
              </p:nvSpPr>
              <p:spPr>
                <a:xfrm>
                  <a:off x="2161222" y="3619500"/>
                  <a:ext cx="2226628" cy="495300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158" name="Text Box 79"/>
                <p:cNvSpPr txBox="1">
                  <a:spLocks noChangeArrowheads="1"/>
                </p:cNvSpPr>
                <p:nvPr/>
              </p:nvSpPr>
              <p:spPr bwMode="auto">
                <a:xfrm>
                  <a:off x="2502673" y="3670369"/>
                  <a:ext cx="1607161" cy="3981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>
                    <a:lnSpc>
                      <a:spcPct val="110000"/>
                    </a:lnSpc>
                  </a:pPr>
                  <a:r>
                    <a:rPr kumimoji="1" lang="zh-CN" altLang="en-US" sz="1400" dirty="0">
                      <a:latin typeface="Times New Roman" panose="02020603050405020304" pitchFamily="18" charset="0"/>
                      <a:ea typeface="思源黑体 CN Normal" panose="020B0400000000000000" pitchFamily="34" charset="-122"/>
                      <a:cs typeface="Times New Roman" panose="02020603050405020304" pitchFamily="18" charset="0"/>
                    </a:rPr>
                    <a:t>首部字段名：</a:t>
                  </a:r>
                </a:p>
              </p:txBody>
            </p:sp>
          </p:grpSp>
        </p:grpSp>
        <p:grpSp>
          <p:nvGrpSpPr>
            <p:cNvPr id="167" name="组合 166"/>
            <p:cNvGrpSpPr/>
            <p:nvPr/>
          </p:nvGrpSpPr>
          <p:grpSpPr>
            <a:xfrm>
              <a:off x="1786295" y="3583652"/>
              <a:ext cx="3846903" cy="485516"/>
              <a:chOff x="2161222" y="3038249"/>
              <a:chExt cx="4939666" cy="623433"/>
            </a:xfrm>
          </p:grpSpPr>
          <p:sp>
            <p:nvSpPr>
              <p:cNvPr id="168" name="矩形 167"/>
              <p:cNvSpPr/>
              <p:nvPr/>
            </p:nvSpPr>
            <p:spPr>
              <a:xfrm>
                <a:off x="2161222" y="3124200"/>
                <a:ext cx="4939666" cy="4953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  <p:sp>
            <p:nvSpPr>
              <p:cNvPr id="169" name="Text Box 79"/>
              <p:cNvSpPr txBox="1">
                <a:spLocks noChangeArrowheads="1"/>
              </p:cNvSpPr>
              <p:nvPr/>
            </p:nvSpPr>
            <p:spPr bwMode="auto">
              <a:xfrm rot="16200000" flipH="1">
                <a:off x="4250882" y="3153453"/>
                <a:ext cx="623433" cy="3930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lnSpc>
                    <a:spcPct val="110000"/>
                  </a:lnSpc>
                </a:pPr>
                <a:r>
                  <a:rPr kumimoji="1" lang="en-US" altLang="zh-CN" sz="1400" b="1" dirty="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…</a:t>
                </a:r>
                <a:endParaRPr kumimoji="1" lang="zh-CN" altLang="en-US" sz="1400" b="1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70" name="组合 169"/>
            <p:cNvGrpSpPr/>
            <p:nvPr/>
          </p:nvGrpSpPr>
          <p:grpSpPr>
            <a:xfrm>
              <a:off x="1778913" y="4422046"/>
              <a:ext cx="773153" cy="385729"/>
              <a:chOff x="1778913" y="4422046"/>
              <a:chExt cx="773153" cy="385729"/>
            </a:xfrm>
          </p:grpSpPr>
          <p:grpSp>
            <p:nvGrpSpPr>
              <p:cNvPr id="171" name="组合 170"/>
              <p:cNvGrpSpPr/>
              <p:nvPr/>
            </p:nvGrpSpPr>
            <p:grpSpPr>
              <a:xfrm>
                <a:off x="1778913" y="4422046"/>
                <a:ext cx="399575" cy="385729"/>
                <a:chOff x="2151743" y="4114800"/>
                <a:chExt cx="513080" cy="495300"/>
              </a:xfrm>
            </p:grpSpPr>
            <p:sp>
              <p:nvSpPr>
                <p:cNvPr id="175" name="矩形 174"/>
                <p:cNvSpPr/>
                <p:nvPr/>
              </p:nvSpPr>
              <p:spPr>
                <a:xfrm>
                  <a:off x="2161222" y="4114800"/>
                  <a:ext cx="478472" cy="4953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176" name="Text Box 79"/>
                <p:cNvSpPr txBox="1">
                  <a:spLocks noChangeArrowheads="1"/>
                </p:cNvSpPr>
                <p:nvPr/>
              </p:nvSpPr>
              <p:spPr bwMode="auto">
                <a:xfrm>
                  <a:off x="2151743" y="4128507"/>
                  <a:ext cx="513080" cy="3930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>
                    <a:lnSpc>
                      <a:spcPct val="110000"/>
                    </a:lnSpc>
                  </a:pPr>
                  <a:r>
                    <a:rPr kumimoji="1" lang="en-US" altLang="zh-CN" sz="1400" dirty="0" err="1">
                      <a:latin typeface="Times New Roman" panose="02020603050405020304" pitchFamily="18" charset="0"/>
                      <a:ea typeface="思源黑体 CN Normal" panose="020B0400000000000000" pitchFamily="34" charset="-122"/>
                      <a:cs typeface="Times New Roman" panose="02020603050405020304" pitchFamily="18" charset="0"/>
                    </a:rPr>
                    <a:t>cr</a:t>
                  </a:r>
                  <a:endParaRPr kumimoji="1" lang="zh-CN" altLang="en-US" sz="1400" dirty="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72" name="组合 171"/>
              <p:cNvGrpSpPr/>
              <p:nvPr/>
            </p:nvGrpSpPr>
            <p:grpSpPr>
              <a:xfrm>
                <a:off x="2162628" y="4422046"/>
                <a:ext cx="389438" cy="385729"/>
                <a:chOff x="2644458" y="4114800"/>
                <a:chExt cx="500062" cy="495300"/>
              </a:xfrm>
            </p:grpSpPr>
            <p:sp>
              <p:nvSpPr>
                <p:cNvPr id="173" name="矩形 172"/>
                <p:cNvSpPr/>
                <p:nvPr/>
              </p:nvSpPr>
              <p:spPr>
                <a:xfrm>
                  <a:off x="2644458" y="4114800"/>
                  <a:ext cx="500062" cy="4953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174" name="Text Box 79"/>
                <p:cNvSpPr txBox="1">
                  <a:spLocks noChangeArrowheads="1"/>
                </p:cNvSpPr>
                <p:nvPr/>
              </p:nvSpPr>
              <p:spPr bwMode="auto">
                <a:xfrm>
                  <a:off x="2699523" y="4135606"/>
                  <a:ext cx="421456" cy="3930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>
                    <a:lnSpc>
                      <a:spcPct val="110000"/>
                    </a:lnSpc>
                  </a:pPr>
                  <a:r>
                    <a:rPr kumimoji="1" lang="en-US" altLang="zh-CN" sz="1400" dirty="0" err="1">
                      <a:latin typeface="Times New Roman" panose="02020603050405020304" pitchFamily="18" charset="0"/>
                      <a:ea typeface="思源黑体 CN Normal" panose="020B0400000000000000" pitchFamily="34" charset="-122"/>
                      <a:cs typeface="Times New Roman" panose="02020603050405020304" pitchFamily="18" charset="0"/>
                    </a:rPr>
                    <a:t>lf</a:t>
                  </a:r>
                  <a:endParaRPr kumimoji="1" lang="zh-CN" altLang="en-US" sz="1400" dirty="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177" name="组合 176"/>
            <p:cNvGrpSpPr/>
            <p:nvPr/>
          </p:nvGrpSpPr>
          <p:grpSpPr>
            <a:xfrm>
              <a:off x="1786295" y="3264860"/>
              <a:ext cx="3846904" cy="385729"/>
              <a:chOff x="1786295" y="3264860"/>
              <a:chExt cx="3846904" cy="385729"/>
            </a:xfrm>
          </p:grpSpPr>
          <p:grpSp>
            <p:nvGrpSpPr>
              <p:cNvPr id="178" name="组合 177"/>
              <p:cNvGrpSpPr/>
              <p:nvPr/>
            </p:nvGrpSpPr>
            <p:grpSpPr>
              <a:xfrm>
                <a:off x="3517852" y="3264860"/>
                <a:ext cx="399575" cy="385729"/>
                <a:chOff x="4384651" y="2628900"/>
                <a:chExt cx="513080" cy="495300"/>
              </a:xfrm>
            </p:grpSpPr>
            <p:sp>
              <p:nvSpPr>
                <p:cNvPr id="191" name="矩形 190"/>
                <p:cNvSpPr/>
                <p:nvPr/>
              </p:nvSpPr>
              <p:spPr>
                <a:xfrm>
                  <a:off x="4387850" y="2628900"/>
                  <a:ext cx="500062" cy="4953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192" name="Text Box 79"/>
                <p:cNvSpPr txBox="1">
                  <a:spLocks noChangeArrowheads="1"/>
                </p:cNvSpPr>
                <p:nvPr/>
              </p:nvSpPr>
              <p:spPr bwMode="auto">
                <a:xfrm>
                  <a:off x="4384651" y="2646234"/>
                  <a:ext cx="513080" cy="3930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>
                    <a:lnSpc>
                      <a:spcPct val="110000"/>
                    </a:lnSpc>
                  </a:pPr>
                  <a:r>
                    <a:rPr kumimoji="1" lang="en-US" altLang="zh-CN" sz="1400" dirty="0" err="1">
                      <a:latin typeface="Times New Roman" panose="02020603050405020304" pitchFamily="18" charset="0"/>
                      <a:ea typeface="思源黑体 CN Normal" panose="020B0400000000000000" pitchFamily="34" charset="-122"/>
                      <a:cs typeface="Times New Roman" panose="02020603050405020304" pitchFamily="18" charset="0"/>
                    </a:rPr>
                    <a:t>sp</a:t>
                  </a:r>
                  <a:endParaRPr kumimoji="1" lang="zh-CN" altLang="en-US" sz="1400" dirty="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79" name="组合 178"/>
              <p:cNvGrpSpPr/>
              <p:nvPr/>
            </p:nvGrpSpPr>
            <p:grpSpPr>
              <a:xfrm>
                <a:off x="5243761" y="3264860"/>
                <a:ext cx="389438" cy="385729"/>
                <a:chOff x="6600826" y="2628900"/>
                <a:chExt cx="500062" cy="495300"/>
              </a:xfrm>
            </p:grpSpPr>
            <p:sp>
              <p:nvSpPr>
                <p:cNvPr id="189" name="矩形 188"/>
                <p:cNvSpPr/>
                <p:nvPr/>
              </p:nvSpPr>
              <p:spPr>
                <a:xfrm>
                  <a:off x="6600826" y="2628900"/>
                  <a:ext cx="500062" cy="4953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190" name="Text Box 79"/>
                <p:cNvSpPr txBox="1">
                  <a:spLocks noChangeArrowheads="1"/>
                </p:cNvSpPr>
                <p:nvPr/>
              </p:nvSpPr>
              <p:spPr bwMode="auto">
                <a:xfrm>
                  <a:off x="6648066" y="2669953"/>
                  <a:ext cx="421456" cy="3930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>
                    <a:lnSpc>
                      <a:spcPct val="110000"/>
                    </a:lnSpc>
                  </a:pPr>
                  <a:r>
                    <a:rPr kumimoji="1" lang="en-US" altLang="zh-CN" sz="1400" dirty="0" err="1">
                      <a:latin typeface="Times New Roman" panose="02020603050405020304" pitchFamily="18" charset="0"/>
                      <a:ea typeface="思源黑体 CN Normal" panose="020B0400000000000000" pitchFamily="34" charset="-122"/>
                      <a:cs typeface="Times New Roman" panose="02020603050405020304" pitchFamily="18" charset="0"/>
                    </a:rPr>
                    <a:t>lf</a:t>
                  </a:r>
                  <a:endParaRPr kumimoji="1" lang="zh-CN" altLang="en-US" sz="1400" dirty="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80" name="组合 179"/>
              <p:cNvGrpSpPr/>
              <p:nvPr/>
            </p:nvGrpSpPr>
            <p:grpSpPr>
              <a:xfrm>
                <a:off x="3916457" y="3264860"/>
                <a:ext cx="960119" cy="385729"/>
                <a:chOff x="4896484" y="2628900"/>
                <a:chExt cx="1232854" cy="495300"/>
              </a:xfrm>
            </p:grpSpPr>
            <p:sp>
              <p:nvSpPr>
                <p:cNvPr id="187" name="矩形 186"/>
                <p:cNvSpPr/>
                <p:nvPr/>
              </p:nvSpPr>
              <p:spPr>
                <a:xfrm>
                  <a:off x="4896484" y="2628900"/>
                  <a:ext cx="1232854" cy="495300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188" name="Text Box 79"/>
                <p:cNvSpPr txBox="1">
                  <a:spLocks noChangeArrowheads="1"/>
                </p:cNvSpPr>
                <p:nvPr/>
              </p:nvSpPr>
              <p:spPr bwMode="auto">
                <a:xfrm>
                  <a:off x="5028298" y="2678805"/>
                  <a:ext cx="949274" cy="3981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>
                    <a:lnSpc>
                      <a:spcPct val="110000"/>
                    </a:lnSpc>
                  </a:pPr>
                  <a:r>
                    <a:rPr kumimoji="1" lang="zh-CN" altLang="en-US" sz="1400" dirty="0">
                      <a:latin typeface="Times New Roman" panose="02020603050405020304" pitchFamily="18" charset="0"/>
                      <a:ea typeface="思源黑体 CN Normal" panose="020B0400000000000000" pitchFamily="34" charset="-122"/>
                      <a:cs typeface="Times New Roman" panose="02020603050405020304" pitchFamily="18" charset="0"/>
                    </a:rPr>
                    <a:t>值</a:t>
                  </a:r>
                </a:p>
              </p:txBody>
            </p:sp>
          </p:grpSp>
          <p:grpSp>
            <p:nvGrpSpPr>
              <p:cNvPr id="181" name="组合 180"/>
              <p:cNvGrpSpPr/>
              <p:nvPr/>
            </p:nvGrpSpPr>
            <p:grpSpPr>
              <a:xfrm>
                <a:off x="1786295" y="3264860"/>
                <a:ext cx="1734049" cy="385729"/>
                <a:chOff x="2161222" y="2628900"/>
                <a:chExt cx="2226628" cy="495300"/>
              </a:xfrm>
            </p:grpSpPr>
            <p:sp>
              <p:nvSpPr>
                <p:cNvPr id="185" name="矩形 184"/>
                <p:cNvSpPr/>
                <p:nvPr/>
              </p:nvSpPr>
              <p:spPr>
                <a:xfrm>
                  <a:off x="2161222" y="2628900"/>
                  <a:ext cx="2226628" cy="495300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186" name="Text Box 79"/>
                <p:cNvSpPr txBox="1">
                  <a:spLocks noChangeArrowheads="1"/>
                </p:cNvSpPr>
                <p:nvPr/>
              </p:nvSpPr>
              <p:spPr bwMode="auto">
                <a:xfrm>
                  <a:off x="2502673" y="2678805"/>
                  <a:ext cx="1607161" cy="3981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>
                    <a:lnSpc>
                      <a:spcPct val="110000"/>
                    </a:lnSpc>
                  </a:pPr>
                  <a:r>
                    <a:rPr kumimoji="1" lang="zh-CN" altLang="en-US" sz="1400" dirty="0">
                      <a:latin typeface="Times New Roman" panose="02020603050405020304" pitchFamily="18" charset="0"/>
                      <a:ea typeface="思源黑体 CN Normal" panose="020B0400000000000000" pitchFamily="34" charset="-122"/>
                      <a:cs typeface="Times New Roman" panose="02020603050405020304" pitchFamily="18" charset="0"/>
                    </a:rPr>
                    <a:t>首部字段名：</a:t>
                  </a:r>
                </a:p>
              </p:txBody>
            </p:sp>
          </p:grpSp>
          <p:grpSp>
            <p:nvGrpSpPr>
              <p:cNvPr id="182" name="组合 181"/>
              <p:cNvGrpSpPr/>
              <p:nvPr/>
            </p:nvGrpSpPr>
            <p:grpSpPr>
              <a:xfrm>
                <a:off x="4853952" y="3264860"/>
                <a:ext cx="399575" cy="385729"/>
                <a:chOff x="6100286" y="2628900"/>
                <a:chExt cx="513080" cy="495300"/>
              </a:xfrm>
            </p:grpSpPr>
            <p:sp>
              <p:nvSpPr>
                <p:cNvPr id="183" name="矩形 182"/>
                <p:cNvSpPr/>
                <p:nvPr/>
              </p:nvSpPr>
              <p:spPr>
                <a:xfrm>
                  <a:off x="6117590" y="2628900"/>
                  <a:ext cx="478472" cy="4953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184" name="Text Box 79"/>
                <p:cNvSpPr txBox="1">
                  <a:spLocks noChangeArrowheads="1"/>
                </p:cNvSpPr>
                <p:nvPr/>
              </p:nvSpPr>
              <p:spPr bwMode="auto">
                <a:xfrm>
                  <a:off x="6100286" y="2639099"/>
                  <a:ext cx="513080" cy="3930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>
                    <a:lnSpc>
                      <a:spcPct val="110000"/>
                    </a:lnSpc>
                  </a:pPr>
                  <a:r>
                    <a:rPr kumimoji="1" lang="en-US" altLang="zh-CN" sz="1400" dirty="0" err="1">
                      <a:latin typeface="Times New Roman" panose="02020603050405020304" pitchFamily="18" charset="0"/>
                      <a:ea typeface="思源黑体 CN Normal" panose="020B0400000000000000" pitchFamily="34" charset="-122"/>
                      <a:cs typeface="Times New Roman" panose="02020603050405020304" pitchFamily="18" charset="0"/>
                    </a:rPr>
                    <a:t>cr</a:t>
                  </a:r>
                  <a:endParaRPr kumimoji="1" lang="zh-CN" altLang="en-US" sz="1400" dirty="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endParaRPr>
                </a:p>
              </p:txBody>
            </p:sp>
          </p:grpSp>
        </p:grpSp>
      </p:grpSp>
      <p:grpSp>
        <p:nvGrpSpPr>
          <p:cNvPr id="17" name="组合 16"/>
          <p:cNvGrpSpPr/>
          <p:nvPr/>
        </p:nvGrpSpPr>
        <p:grpSpPr>
          <a:xfrm>
            <a:off x="4220309" y="2409092"/>
            <a:ext cx="2695380" cy="470039"/>
            <a:chOff x="5111385" y="2409092"/>
            <a:chExt cx="1804303" cy="470039"/>
          </a:xfrm>
        </p:grpSpPr>
        <p:cxnSp>
          <p:nvCxnSpPr>
            <p:cNvPr id="9" name="直接连接符 8"/>
            <p:cNvCxnSpPr/>
            <p:nvPr/>
          </p:nvCxnSpPr>
          <p:spPr>
            <a:xfrm flipH="1">
              <a:off x="5111385" y="2409092"/>
              <a:ext cx="1475585" cy="0"/>
            </a:xfrm>
            <a:prstGeom prst="line">
              <a:avLst/>
            </a:prstGeom>
            <a:ln w="28575">
              <a:solidFill>
                <a:srgbClr val="009FF6"/>
              </a:solidFill>
              <a:headEnd type="none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直接连接符 192"/>
            <p:cNvCxnSpPr/>
            <p:nvPr/>
          </p:nvCxnSpPr>
          <p:spPr>
            <a:xfrm flipH="1" flipV="1">
              <a:off x="6573877" y="2409092"/>
              <a:ext cx="341811" cy="470039"/>
            </a:xfrm>
            <a:prstGeom prst="line">
              <a:avLst/>
            </a:prstGeom>
            <a:ln w="28575">
              <a:solidFill>
                <a:srgbClr val="009FF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9" name="Text Box 16"/>
          <p:cNvSpPr txBox="1">
            <a:spLocks noChangeArrowheads="1"/>
          </p:cNvSpPr>
          <p:nvPr/>
        </p:nvSpPr>
        <p:spPr bwMode="auto">
          <a:xfrm>
            <a:off x="609607" y="2398955"/>
            <a:ext cx="4824776" cy="11410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>
              <a:lnSpc>
                <a:spcPct val="150000"/>
              </a:lnSpc>
              <a:buClr>
                <a:srgbClr val="009FF6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sz="2400" b="1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使用</a:t>
            </a:r>
            <a:r>
              <a:rPr lang="en-US" altLang="zh-CN" sz="2400" b="1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GET</a:t>
            </a:r>
            <a:r>
              <a:rPr lang="zh-CN" altLang="en-US" sz="2400" b="1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方法</a:t>
            </a:r>
          </a:p>
          <a:p>
            <a:pPr marL="342900" indent="-342900">
              <a:lnSpc>
                <a:spcPct val="150000"/>
              </a:lnSpc>
              <a:buClr>
                <a:srgbClr val="009FF6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sz="2400" b="1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将需要上传的数据放到</a:t>
            </a:r>
            <a:r>
              <a:rPr lang="en-US" altLang="zh-CN" sz="2400" b="1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URL</a:t>
            </a:r>
            <a:r>
              <a:rPr lang="zh-CN" altLang="en-US" sz="2400" b="1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中</a:t>
            </a:r>
          </a:p>
        </p:txBody>
      </p:sp>
      <p:grpSp>
        <p:nvGrpSpPr>
          <p:cNvPr id="100" name="组合 99"/>
          <p:cNvGrpSpPr/>
          <p:nvPr/>
        </p:nvGrpSpPr>
        <p:grpSpPr>
          <a:xfrm>
            <a:off x="633108" y="3893673"/>
            <a:ext cx="4555827" cy="1200150"/>
            <a:chOff x="1625957" y="2533650"/>
            <a:chExt cx="5803543" cy="1200150"/>
          </a:xfrm>
        </p:grpSpPr>
        <p:sp>
          <p:nvSpPr>
            <p:cNvPr id="101" name="矩形: 圆角 100"/>
            <p:cNvSpPr/>
            <p:nvPr/>
          </p:nvSpPr>
          <p:spPr>
            <a:xfrm>
              <a:off x="1630680" y="2533650"/>
              <a:ext cx="5798820" cy="120015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FEF1D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03" name="文本框 102"/>
            <p:cNvSpPr txBox="1"/>
            <p:nvPr/>
          </p:nvSpPr>
          <p:spPr>
            <a:xfrm>
              <a:off x="1625957" y="2733221"/>
              <a:ext cx="579881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dirty="0">
                  <a:latin typeface="Times New Roman" panose="02020603050405020304" pitchFamily="18" charset="0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www.somesite.com/animalsearch</a:t>
              </a:r>
              <a:r>
                <a:rPr lang="en-US" altLang="zh-CN" sz="2400" dirty="0">
                  <a:solidFill>
                    <a:srgbClr val="009FF6"/>
                  </a:solidFill>
                  <a:latin typeface="Times New Roman" panose="02020603050405020304" pitchFamily="18" charset="0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?monkeys&amp;banana</a:t>
              </a:r>
            </a:p>
          </p:txBody>
        </p:sp>
        <p:sp>
          <p:nvSpPr>
            <p:cNvPr id="104" name="矩形: 圆角 103"/>
            <p:cNvSpPr/>
            <p:nvPr/>
          </p:nvSpPr>
          <p:spPr>
            <a:xfrm>
              <a:off x="1724819" y="2603030"/>
              <a:ext cx="5638006" cy="1064095"/>
            </a:xfrm>
            <a:prstGeom prst="roundRect">
              <a:avLst/>
            </a:prstGeom>
            <a:noFill/>
            <a:ln>
              <a:gradFill>
                <a:gsLst>
                  <a:gs pos="0">
                    <a:srgbClr val="00A3F8"/>
                  </a:gs>
                  <a:gs pos="100000">
                    <a:srgbClr val="8296EF"/>
                  </a:gs>
                </a:gsLst>
                <a:lin ang="5400000" scaled="1"/>
              </a:gra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6" presetClass="emph" presetSubtype="0" repeatCount="2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 tmFilter="0, 0; .2, .5; .8, .5; 1, 0"/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" dur="250" autoRev="1" fill="hold"/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4" presetID="26" presetClass="emph" presetSubtype="0" repeatCount="2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 tmFilter="0, 0; .2, .5; .8, .5; 1, 0"/>
                                        <p:tgtEl>
                                          <p:spTgt spid="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6" dur="250" autoRev="1" fill="hold"/>
                                        <p:tgtEl>
                                          <p:spTgt spid="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" grpId="0" uiExpand="1" build="p"/>
      <p:bldP spid="99" grpId="1" uiExpand="1" build="allAtOnce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Text Box 16"/>
          <p:cNvSpPr txBox="1">
            <a:spLocks noChangeArrowheads="1"/>
          </p:cNvSpPr>
          <p:nvPr/>
        </p:nvSpPr>
        <p:spPr bwMode="auto">
          <a:xfrm>
            <a:off x="6726602" y="2619801"/>
            <a:ext cx="5244064" cy="30839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  <a:buClr>
                <a:schemeClr val="accent2"/>
              </a:buClr>
              <a:buSzPct val="85000"/>
              <a:buFont typeface="ZapfDingbats" pitchFamily="82" charset="2"/>
              <a:buNone/>
            </a:pPr>
            <a:r>
              <a:rPr lang="en-US" altLang="zh-CN" b="1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HTTP/1.1 200 OK\r\n</a:t>
            </a:r>
          </a:p>
          <a:p>
            <a:pPr>
              <a:lnSpc>
                <a:spcPct val="90000"/>
              </a:lnSpc>
              <a:buClr>
                <a:schemeClr val="accent2"/>
              </a:buClr>
              <a:buSzPct val="85000"/>
              <a:buFont typeface="ZapfDingbats" pitchFamily="82" charset="2"/>
              <a:buNone/>
            </a:pPr>
            <a:r>
              <a:rPr lang="en-US" altLang="zh-CN" b="1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Date: Sun, 26 Sep 2010 20:09:20 GMT\r\n</a:t>
            </a:r>
          </a:p>
          <a:p>
            <a:pPr>
              <a:lnSpc>
                <a:spcPct val="90000"/>
              </a:lnSpc>
              <a:buClr>
                <a:schemeClr val="accent2"/>
              </a:buClr>
              <a:buSzPct val="85000"/>
              <a:buFont typeface="ZapfDingbats" pitchFamily="82" charset="2"/>
              <a:buNone/>
            </a:pPr>
            <a:r>
              <a:rPr lang="en-US" altLang="zh-CN" b="1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Server: Apache/2.0.52 (CentOS)\r\n</a:t>
            </a:r>
          </a:p>
          <a:p>
            <a:pPr>
              <a:lnSpc>
                <a:spcPct val="90000"/>
              </a:lnSpc>
              <a:buClr>
                <a:schemeClr val="accent2"/>
              </a:buClr>
              <a:buSzPct val="85000"/>
              <a:buFont typeface="ZapfDingbats" pitchFamily="82" charset="2"/>
              <a:buNone/>
            </a:pPr>
            <a:r>
              <a:rPr lang="en-US" altLang="zh-CN" b="1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Last-Modified: Tue, 30 Oct 2007 17:00:02 GMT\r\n</a:t>
            </a:r>
          </a:p>
          <a:p>
            <a:pPr>
              <a:lnSpc>
                <a:spcPct val="90000"/>
              </a:lnSpc>
              <a:buClr>
                <a:schemeClr val="accent2"/>
              </a:buClr>
              <a:buSzPct val="85000"/>
              <a:buFont typeface="ZapfDingbats" pitchFamily="82" charset="2"/>
              <a:buNone/>
            </a:pPr>
            <a:r>
              <a:rPr lang="en-US" altLang="zh-CN" b="1" dirty="0" err="1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ETag</a:t>
            </a:r>
            <a:r>
              <a:rPr lang="en-US" altLang="zh-CN" b="1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: "17dc6-a5c-bf716880"\r\n</a:t>
            </a:r>
          </a:p>
          <a:p>
            <a:pPr>
              <a:lnSpc>
                <a:spcPct val="90000"/>
              </a:lnSpc>
              <a:buClr>
                <a:schemeClr val="accent2"/>
              </a:buClr>
              <a:buSzPct val="85000"/>
              <a:buFont typeface="ZapfDingbats" pitchFamily="82" charset="2"/>
              <a:buNone/>
            </a:pPr>
            <a:r>
              <a:rPr lang="en-US" altLang="zh-CN" b="1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Accept-Ranges: bytes\r\n</a:t>
            </a:r>
          </a:p>
          <a:p>
            <a:pPr>
              <a:lnSpc>
                <a:spcPct val="90000"/>
              </a:lnSpc>
              <a:buClr>
                <a:schemeClr val="accent2"/>
              </a:buClr>
              <a:buSzPct val="85000"/>
              <a:buFont typeface="ZapfDingbats" pitchFamily="82" charset="2"/>
              <a:buNone/>
            </a:pPr>
            <a:r>
              <a:rPr lang="en-US" altLang="zh-CN" b="1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Content-Length: 2652\r\n</a:t>
            </a:r>
          </a:p>
          <a:p>
            <a:pPr>
              <a:lnSpc>
                <a:spcPct val="90000"/>
              </a:lnSpc>
              <a:buClr>
                <a:schemeClr val="accent2"/>
              </a:buClr>
              <a:buSzPct val="85000"/>
              <a:buFont typeface="ZapfDingbats" pitchFamily="82" charset="2"/>
              <a:buNone/>
            </a:pPr>
            <a:r>
              <a:rPr lang="en-US" altLang="zh-CN" b="1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Keep-Alive: timeout=10, max=100\r\n</a:t>
            </a:r>
          </a:p>
          <a:p>
            <a:pPr>
              <a:lnSpc>
                <a:spcPct val="90000"/>
              </a:lnSpc>
              <a:buClr>
                <a:schemeClr val="accent2"/>
              </a:buClr>
              <a:buSzPct val="85000"/>
              <a:buFont typeface="ZapfDingbats" pitchFamily="82" charset="2"/>
              <a:buNone/>
            </a:pPr>
            <a:r>
              <a:rPr lang="en-US" altLang="zh-CN" b="1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Connection: Keep-Alive\r\n</a:t>
            </a:r>
          </a:p>
          <a:p>
            <a:pPr>
              <a:lnSpc>
                <a:spcPct val="90000"/>
              </a:lnSpc>
              <a:buClr>
                <a:schemeClr val="accent2"/>
              </a:buClr>
              <a:buSzPct val="85000"/>
              <a:buFont typeface="ZapfDingbats" pitchFamily="82" charset="2"/>
              <a:buNone/>
            </a:pPr>
            <a:r>
              <a:rPr lang="en-US" altLang="zh-CN" b="1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Content-Type: text/html; charset=ISO-8859-1\r\n</a:t>
            </a:r>
          </a:p>
          <a:p>
            <a:pPr>
              <a:lnSpc>
                <a:spcPct val="90000"/>
              </a:lnSpc>
              <a:buClr>
                <a:schemeClr val="accent2"/>
              </a:buClr>
              <a:buSzPct val="85000"/>
              <a:buFont typeface="ZapfDingbats" pitchFamily="82" charset="2"/>
              <a:buNone/>
            </a:pPr>
            <a:r>
              <a:rPr lang="en-US" altLang="zh-CN" b="1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\r\n</a:t>
            </a:r>
          </a:p>
          <a:p>
            <a:pPr>
              <a:lnSpc>
                <a:spcPct val="90000"/>
              </a:lnSpc>
              <a:buClr>
                <a:schemeClr val="accent2"/>
              </a:buClr>
              <a:buSzPct val="85000"/>
              <a:buFont typeface="ZapfDingbats" pitchFamily="82" charset="2"/>
              <a:buNone/>
            </a:pPr>
            <a:r>
              <a:rPr lang="en-US" altLang="zh-CN" b="1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data </a:t>
            </a:r>
            <a:r>
              <a:rPr lang="en-US" altLang="zh-CN" b="1" dirty="0" err="1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data</a:t>
            </a:r>
            <a:r>
              <a:rPr lang="en-US" altLang="zh-CN" b="1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b="1" dirty="0" err="1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data</a:t>
            </a:r>
            <a:r>
              <a:rPr lang="en-US" altLang="zh-CN" b="1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b="1" dirty="0" err="1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data</a:t>
            </a:r>
            <a:r>
              <a:rPr lang="en-US" altLang="zh-CN" b="1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b="1" dirty="0" err="1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data</a:t>
            </a:r>
            <a:r>
              <a:rPr lang="en-US" altLang="zh-CN" b="1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 ... </a:t>
            </a:r>
          </a:p>
        </p:txBody>
      </p:sp>
      <p:grpSp>
        <p:nvGrpSpPr>
          <p:cNvPr id="28" name="组合 27"/>
          <p:cNvGrpSpPr/>
          <p:nvPr/>
        </p:nvGrpSpPr>
        <p:grpSpPr>
          <a:xfrm>
            <a:off x="430213" y="0"/>
            <a:ext cx="5512713" cy="1428589"/>
            <a:chOff x="551030" y="-368704"/>
            <a:chExt cx="5512713" cy="1428589"/>
          </a:xfrm>
        </p:grpSpPr>
        <p:grpSp>
          <p:nvGrpSpPr>
            <p:cNvPr id="29" name="组合 28"/>
            <p:cNvGrpSpPr/>
            <p:nvPr/>
          </p:nvGrpSpPr>
          <p:grpSpPr>
            <a:xfrm>
              <a:off x="1201633" y="303925"/>
              <a:ext cx="4862110" cy="687997"/>
              <a:chOff x="1839060" y="967769"/>
              <a:chExt cx="4862110" cy="687997"/>
            </a:xfrm>
          </p:grpSpPr>
          <p:sp>
            <p:nvSpPr>
              <p:cNvPr id="31" name="矩形: 圆角 30"/>
              <p:cNvSpPr/>
              <p:nvPr/>
            </p:nvSpPr>
            <p:spPr>
              <a:xfrm>
                <a:off x="1839060" y="967769"/>
                <a:ext cx="4862110" cy="675443"/>
              </a:xfrm>
              <a:prstGeom prst="roundRect">
                <a:avLst>
                  <a:gd name="adj" fmla="val 50000"/>
                </a:avLst>
              </a:prstGeom>
              <a:solidFill>
                <a:srgbClr val="009FF6"/>
              </a:solidFill>
              <a:ln>
                <a:solidFill>
                  <a:schemeClr val="bg1"/>
                </a:solidFill>
              </a:ln>
              <a:effectLst>
                <a:outerShdw blurRad="63500" sx="101000" sy="101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solidFill>
                    <a:srgbClr val="00A3F8"/>
                  </a:solidFill>
                </a:endParaRPr>
              </a:p>
            </p:txBody>
          </p:sp>
          <p:sp>
            <p:nvSpPr>
              <p:cNvPr id="32" name="文本框 31"/>
              <p:cNvSpPr txBox="1"/>
              <p:nvPr/>
            </p:nvSpPr>
            <p:spPr>
              <a:xfrm>
                <a:off x="2786092" y="1009435"/>
                <a:ext cx="339140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造字工房朗倩（非商用）细体" pitchFamily="50" charset="-122"/>
                    <a:cs typeface="Times New Roman" panose="02020603050405020304" pitchFamily="18" charset="0"/>
                  </a:rPr>
                  <a:t>HTTP</a:t>
                </a:r>
                <a:r>
                  <a:rPr lang="zh-CN" altLang="en-US" sz="3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造字工房朗倩（非商用）细体" pitchFamily="50" charset="-122"/>
                    <a:cs typeface="Times New Roman" panose="02020603050405020304" pitchFamily="18" charset="0"/>
                  </a:rPr>
                  <a:t>响应报文</a:t>
                </a:r>
              </a:p>
            </p:txBody>
          </p:sp>
        </p:grpSp>
        <p:pic>
          <p:nvPicPr>
            <p:cNvPr id="30" name="图片 29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111"/>
            <a:stretch>
              <a:fillRect/>
            </a:stretch>
          </p:blipFill>
          <p:spPr>
            <a:xfrm>
              <a:off x="551030" y="-368704"/>
              <a:ext cx="1607162" cy="1428589"/>
            </a:xfrm>
            <a:prstGeom prst="rect">
              <a:avLst/>
            </a:prstGeom>
          </p:spPr>
        </p:pic>
      </p:grpSp>
      <p:sp>
        <p:nvSpPr>
          <p:cNvPr id="106" name="矩形 105"/>
          <p:cNvSpPr/>
          <p:nvPr/>
        </p:nvSpPr>
        <p:spPr>
          <a:xfrm>
            <a:off x="1494893" y="4502974"/>
            <a:ext cx="5017689" cy="974213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p:cxnSp>
        <p:nvCxnSpPr>
          <p:cNvPr id="107" name="直接连接符 106"/>
          <p:cNvCxnSpPr/>
          <p:nvPr/>
        </p:nvCxnSpPr>
        <p:spPr>
          <a:xfrm>
            <a:off x="1105456" y="2769642"/>
            <a:ext cx="385729" cy="0"/>
          </a:xfrm>
          <a:prstGeom prst="line">
            <a:avLst/>
          </a:prstGeom>
          <a:ln w="28575">
            <a:solidFill>
              <a:srgbClr val="009F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接连接符 108"/>
          <p:cNvCxnSpPr/>
          <p:nvPr/>
        </p:nvCxnSpPr>
        <p:spPr>
          <a:xfrm>
            <a:off x="1105456" y="4312557"/>
            <a:ext cx="385729" cy="0"/>
          </a:xfrm>
          <a:prstGeom prst="line">
            <a:avLst/>
          </a:prstGeom>
          <a:ln w="28575">
            <a:solidFill>
              <a:srgbClr val="009F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接连接符 109"/>
          <p:cNvCxnSpPr/>
          <p:nvPr/>
        </p:nvCxnSpPr>
        <p:spPr>
          <a:xfrm>
            <a:off x="1105456" y="5044453"/>
            <a:ext cx="385729" cy="0"/>
          </a:xfrm>
          <a:prstGeom prst="line">
            <a:avLst/>
          </a:prstGeom>
          <a:ln w="28575">
            <a:solidFill>
              <a:srgbClr val="009F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1" name="组合 110"/>
          <p:cNvGrpSpPr/>
          <p:nvPr/>
        </p:nvGrpSpPr>
        <p:grpSpPr>
          <a:xfrm>
            <a:off x="1105456" y="3143651"/>
            <a:ext cx="385729" cy="801130"/>
            <a:chOff x="1661160" y="2864643"/>
            <a:chExt cx="495300" cy="1028701"/>
          </a:xfrm>
        </p:grpSpPr>
        <p:cxnSp>
          <p:nvCxnSpPr>
            <p:cNvPr id="112" name="直接连接符 111"/>
            <p:cNvCxnSpPr/>
            <p:nvPr/>
          </p:nvCxnSpPr>
          <p:spPr>
            <a:xfrm>
              <a:off x="1661160" y="3371850"/>
              <a:ext cx="269240" cy="0"/>
            </a:xfrm>
            <a:prstGeom prst="line">
              <a:avLst/>
            </a:prstGeom>
            <a:ln w="28575">
              <a:solidFill>
                <a:srgbClr val="009FF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直接连接符 112"/>
            <p:cNvCxnSpPr/>
            <p:nvPr/>
          </p:nvCxnSpPr>
          <p:spPr>
            <a:xfrm>
              <a:off x="1924050" y="2864643"/>
              <a:ext cx="0" cy="1028701"/>
            </a:xfrm>
            <a:prstGeom prst="line">
              <a:avLst/>
            </a:prstGeom>
            <a:ln w="28575">
              <a:solidFill>
                <a:srgbClr val="009FF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直接连接符 113"/>
            <p:cNvCxnSpPr/>
            <p:nvPr/>
          </p:nvCxnSpPr>
          <p:spPr>
            <a:xfrm>
              <a:off x="1924050" y="2879692"/>
              <a:ext cx="232410" cy="0"/>
            </a:xfrm>
            <a:prstGeom prst="line">
              <a:avLst/>
            </a:prstGeom>
            <a:ln w="28575">
              <a:solidFill>
                <a:srgbClr val="009FF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直接连接符 115"/>
            <p:cNvCxnSpPr/>
            <p:nvPr/>
          </p:nvCxnSpPr>
          <p:spPr>
            <a:xfrm>
              <a:off x="1924050" y="3876642"/>
              <a:ext cx="232410" cy="0"/>
            </a:xfrm>
            <a:prstGeom prst="line">
              <a:avLst/>
            </a:prstGeom>
            <a:ln w="28575">
              <a:solidFill>
                <a:srgbClr val="009FF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7" name="Text Box 79"/>
          <p:cNvSpPr txBox="1">
            <a:spLocks noChangeArrowheads="1"/>
          </p:cNvSpPr>
          <p:nvPr/>
        </p:nvSpPr>
        <p:spPr bwMode="auto">
          <a:xfrm>
            <a:off x="351466" y="2608313"/>
            <a:ext cx="845974" cy="3163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10000"/>
              </a:lnSpc>
            </a:pPr>
            <a:r>
              <a:rPr kumimoji="1" lang="zh-CN" altLang="en-US" sz="1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状态行</a:t>
            </a:r>
          </a:p>
        </p:txBody>
      </p:sp>
      <p:sp>
        <p:nvSpPr>
          <p:cNvPr id="118" name="Text Box 79"/>
          <p:cNvSpPr txBox="1">
            <a:spLocks noChangeArrowheads="1"/>
          </p:cNvSpPr>
          <p:nvPr/>
        </p:nvSpPr>
        <p:spPr bwMode="auto">
          <a:xfrm>
            <a:off x="391931" y="3367402"/>
            <a:ext cx="805509" cy="3101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10000"/>
              </a:lnSpc>
            </a:pPr>
            <a:r>
              <a:rPr kumimoji="1" lang="zh-CN" altLang="en-US" sz="1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首部行</a:t>
            </a:r>
          </a:p>
        </p:txBody>
      </p:sp>
      <p:sp>
        <p:nvSpPr>
          <p:cNvPr id="194" name="Text Box 79"/>
          <p:cNvSpPr txBox="1">
            <a:spLocks noChangeArrowheads="1"/>
          </p:cNvSpPr>
          <p:nvPr/>
        </p:nvSpPr>
        <p:spPr bwMode="auto">
          <a:xfrm>
            <a:off x="581785" y="4147958"/>
            <a:ext cx="615655" cy="3101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10000"/>
              </a:lnSpc>
            </a:pPr>
            <a:r>
              <a:rPr kumimoji="1" lang="zh-CN" altLang="en-US" sz="1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空行</a:t>
            </a:r>
          </a:p>
        </p:txBody>
      </p:sp>
      <p:sp>
        <p:nvSpPr>
          <p:cNvPr id="195" name="Text Box 79"/>
          <p:cNvSpPr txBox="1">
            <a:spLocks noChangeArrowheads="1"/>
          </p:cNvSpPr>
          <p:nvPr/>
        </p:nvSpPr>
        <p:spPr bwMode="auto">
          <a:xfrm>
            <a:off x="201992" y="4880416"/>
            <a:ext cx="995448" cy="3101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10000"/>
              </a:lnSpc>
            </a:pPr>
            <a:r>
              <a:rPr kumimoji="1" lang="zh-CN" altLang="en-US" sz="1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实体主体</a:t>
            </a:r>
          </a:p>
        </p:txBody>
      </p:sp>
      <p:grpSp>
        <p:nvGrpSpPr>
          <p:cNvPr id="196" name="组合 195"/>
          <p:cNvGrpSpPr/>
          <p:nvPr/>
        </p:nvGrpSpPr>
        <p:grpSpPr>
          <a:xfrm>
            <a:off x="1497860" y="2574331"/>
            <a:ext cx="5018430" cy="385729"/>
            <a:chOff x="1789262" y="2879131"/>
            <a:chExt cx="5018430" cy="385729"/>
          </a:xfrm>
        </p:grpSpPr>
        <p:grpSp>
          <p:nvGrpSpPr>
            <p:cNvPr id="197" name="组合 196"/>
            <p:cNvGrpSpPr/>
            <p:nvPr/>
          </p:nvGrpSpPr>
          <p:grpSpPr>
            <a:xfrm>
              <a:off x="1789262" y="2879131"/>
              <a:ext cx="954679" cy="385729"/>
              <a:chOff x="2165032" y="2133600"/>
              <a:chExt cx="1225868" cy="495300"/>
            </a:xfrm>
          </p:grpSpPr>
          <p:sp>
            <p:nvSpPr>
              <p:cNvPr id="216" name="矩形 215"/>
              <p:cNvSpPr/>
              <p:nvPr/>
            </p:nvSpPr>
            <p:spPr>
              <a:xfrm>
                <a:off x="2165032" y="2133600"/>
                <a:ext cx="1225868" cy="495300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  <p:sp>
            <p:nvSpPr>
              <p:cNvPr id="217" name="Text Box 79"/>
              <p:cNvSpPr txBox="1">
                <a:spLocks noChangeArrowheads="1"/>
              </p:cNvSpPr>
              <p:nvPr/>
            </p:nvSpPr>
            <p:spPr bwMode="auto">
              <a:xfrm>
                <a:off x="2303329" y="2191986"/>
                <a:ext cx="949273" cy="4061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lnSpc>
                    <a:spcPct val="110000"/>
                  </a:lnSpc>
                </a:pPr>
                <a:r>
                  <a:rPr kumimoji="1" lang="zh-CN" altLang="en-US" sz="1400" dirty="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版本</a:t>
                </a:r>
              </a:p>
            </p:txBody>
          </p:sp>
        </p:grpSp>
        <p:grpSp>
          <p:nvGrpSpPr>
            <p:cNvPr id="198" name="组合 197"/>
            <p:cNvGrpSpPr/>
            <p:nvPr/>
          </p:nvGrpSpPr>
          <p:grpSpPr>
            <a:xfrm>
              <a:off x="2738873" y="2879131"/>
              <a:ext cx="399575" cy="385729"/>
              <a:chOff x="3384391" y="2133600"/>
              <a:chExt cx="513080" cy="495300"/>
            </a:xfrm>
          </p:grpSpPr>
          <p:sp>
            <p:nvSpPr>
              <p:cNvPr id="214" name="矩形 213"/>
              <p:cNvSpPr/>
              <p:nvPr/>
            </p:nvSpPr>
            <p:spPr>
              <a:xfrm>
                <a:off x="3390900" y="2133600"/>
                <a:ext cx="500062" cy="4953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 dirty="0"/>
              </a:p>
            </p:txBody>
          </p:sp>
          <p:sp>
            <p:nvSpPr>
              <p:cNvPr id="215" name="Text Box 79"/>
              <p:cNvSpPr txBox="1">
                <a:spLocks noChangeArrowheads="1"/>
              </p:cNvSpPr>
              <p:nvPr/>
            </p:nvSpPr>
            <p:spPr bwMode="auto">
              <a:xfrm>
                <a:off x="3384391" y="2133600"/>
                <a:ext cx="513080" cy="3930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lnSpc>
                    <a:spcPct val="110000"/>
                  </a:lnSpc>
                </a:pPr>
                <a:r>
                  <a:rPr kumimoji="1" lang="en-US" altLang="zh-CN" sz="1400" dirty="0" err="1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sp</a:t>
                </a:r>
                <a:endParaRPr kumimoji="1" lang="zh-CN" altLang="en-US" sz="1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99" name="组合 198"/>
            <p:cNvGrpSpPr/>
            <p:nvPr/>
          </p:nvGrpSpPr>
          <p:grpSpPr>
            <a:xfrm>
              <a:off x="3129668" y="2879131"/>
              <a:ext cx="1157187" cy="385729"/>
              <a:chOff x="3886198" y="2133600"/>
              <a:chExt cx="1485901" cy="495300"/>
            </a:xfrm>
          </p:grpSpPr>
          <p:sp>
            <p:nvSpPr>
              <p:cNvPr id="212" name="矩形 211"/>
              <p:cNvSpPr/>
              <p:nvPr/>
            </p:nvSpPr>
            <p:spPr>
              <a:xfrm>
                <a:off x="3890962" y="2133600"/>
                <a:ext cx="1481137" cy="495300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  <p:sp>
            <p:nvSpPr>
              <p:cNvPr id="213" name="Text Box 79"/>
              <p:cNvSpPr txBox="1">
                <a:spLocks noChangeArrowheads="1"/>
              </p:cNvSpPr>
              <p:nvPr/>
            </p:nvSpPr>
            <p:spPr bwMode="auto">
              <a:xfrm>
                <a:off x="3886198" y="2191986"/>
                <a:ext cx="1472881" cy="4061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lnSpc>
                    <a:spcPct val="110000"/>
                  </a:lnSpc>
                </a:pPr>
                <a:r>
                  <a:rPr kumimoji="1" lang="zh-CN" altLang="en-US" sz="1400" dirty="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状态编码</a:t>
                </a:r>
              </a:p>
            </p:txBody>
          </p:sp>
        </p:grpSp>
        <p:grpSp>
          <p:nvGrpSpPr>
            <p:cNvPr id="200" name="组合 199"/>
            <p:cNvGrpSpPr/>
            <p:nvPr/>
          </p:nvGrpSpPr>
          <p:grpSpPr>
            <a:xfrm>
              <a:off x="4281785" y="2879131"/>
              <a:ext cx="399575" cy="385729"/>
              <a:chOff x="5365589" y="2133600"/>
              <a:chExt cx="513080" cy="495300"/>
            </a:xfrm>
          </p:grpSpPr>
          <p:sp>
            <p:nvSpPr>
              <p:cNvPr id="210" name="矩形 209"/>
              <p:cNvSpPr/>
              <p:nvPr/>
            </p:nvSpPr>
            <p:spPr>
              <a:xfrm>
                <a:off x="5372100" y="2133600"/>
                <a:ext cx="500062" cy="4953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 dirty="0"/>
              </a:p>
            </p:txBody>
          </p:sp>
          <p:sp>
            <p:nvSpPr>
              <p:cNvPr id="211" name="Text Box 79"/>
              <p:cNvSpPr txBox="1">
                <a:spLocks noChangeArrowheads="1"/>
              </p:cNvSpPr>
              <p:nvPr/>
            </p:nvSpPr>
            <p:spPr bwMode="auto">
              <a:xfrm>
                <a:off x="5365589" y="2133600"/>
                <a:ext cx="513080" cy="3930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lnSpc>
                    <a:spcPct val="110000"/>
                  </a:lnSpc>
                </a:pPr>
                <a:r>
                  <a:rPr kumimoji="1" lang="en-US" altLang="zh-CN" sz="1400" dirty="0" err="1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sp</a:t>
                </a:r>
                <a:endParaRPr kumimoji="1" lang="zh-CN" altLang="en-US" sz="1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01" name="组合 200"/>
            <p:cNvGrpSpPr/>
            <p:nvPr/>
          </p:nvGrpSpPr>
          <p:grpSpPr>
            <a:xfrm>
              <a:off x="4676293" y="2879131"/>
              <a:ext cx="1356234" cy="385729"/>
              <a:chOff x="5872161" y="2133600"/>
              <a:chExt cx="1741489" cy="495300"/>
            </a:xfrm>
          </p:grpSpPr>
          <p:sp>
            <p:nvSpPr>
              <p:cNvPr id="208" name="矩形 207"/>
              <p:cNvSpPr/>
              <p:nvPr/>
            </p:nvSpPr>
            <p:spPr>
              <a:xfrm>
                <a:off x="5872161" y="2133600"/>
                <a:ext cx="1741489" cy="495300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  <p:sp>
            <p:nvSpPr>
              <p:cNvPr id="209" name="Text Box 79"/>
              <p:cNvSpPr txBox="1">
                <a:spLocks noChangeArrowheads="1"/>
              </p:cNvSpPr>
              <p:nvPr/>
            </p:nvSpPr>
            <p:spPr bwMode="auto">
              <a:xfrm>
                <a:off x="6264913" y="2191986"/>
                <a:ext cx="949274" cy="4061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lnSpc>
                    <a:spcPct val="110000"/>
                  </a:lnSpc>
                </a:pPr>
                <a:r>
                  <a:rPr kumimoji="1" lang="zh-CN" altLang="en-US" sz="1400" dirty="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短语</a:t>
                </a:r>
              </a:p>
            </p:txBody>
          </p:sp>
        </p:grpSp>
        <p:grpSp>
          <p:nvGrpSpPr>
            <p:cNvPr id="202" name="组合 201"/>
            <p:cNvGrpSpPr/>
            <p:nvPr/>
          </p:nvGrpSpPr>
          <p:grpSpPr>
            <a:xfrm>
              <a:off x="6032526" y="2879131"/>
              <a:ext cx="389438" cy="385729"/>
              <a:chOff x="7613650" y="2133600"/>
              <a:chExt cx="500062" cy="495300"/>
            </a:xfrm>
          </p:grpSpPr>
          <p:sp>
            <p:nvSpPr>
              <p:cNvPr id="206" name="矩形 205"/>
              <p:cNvSpPr/>
              <p:nvPr/>
            </p:nvSpPr>
            <p:spPr>
              <a:xfrm>
                <a:off x="7613650" y="2133600"/>
                <a:ext cx="500062" cy="4953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  <p:sp>
            <p:nvSpPr>
              <p:cNvPr id="207" name="Text Box 79"/>
              <p:cNvSpPr txBox="1">
                <a:spLocks noChangeArrowheads="1"/>
              </p:cNvSpPr>
              <p:nvPr/>
            </p:nvSpPr>
            <p:spPr bwMode="auto">
              <a:xfrm>
                <a:off x="7654357" y="2175136"/>
                <a:ext cx="421456" cy="39302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lnSpc>
                    <a:spcPct val="110000"/>
                  </a:lnSpc>
                </a:pPr>
                <a:r>
                  <a:rPr kumimoji="1" lang="en-US" altLang="zh-CN" sz="1400" dirty="0" err="1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cr</a:t>
                </a:r>
                <a:endParaRPr kumimoji="1" lang="zh-CN" altLang="en-US" sz="1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03" name="组合 202"/>
            <p:cNvGrpSpPr/>
            <p:nvPr/>
          </p:nvGrpSpPr>
          <p:grpSpPr>
            <a:xfrm>
              <a:off x="6418254" y="2879131"/>
              <a:ext cx="389438" cy="385729"/>
              <a:chOff x="8108950" y="2133600"/>
              <a:chExt cx="500062" cy="495300"/>
            </a:xfrm>
          </p:grpSpPr>
          <p:sp>
            <p:nvSpPr>
              <p:cNvPr id="204" name="矩形 203"/>
              <p:cNvSpPr/>
              <p:nvPr/>
            </p:nvSpPr>
            <p:spPr>
              <a:xfrm>
                <a:off x="8108950" y="2133600"/>
                <a:ext cx="500062" cy="4953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  <p:sp>
            <p:nvSpPr>
              <p:cNvPr id="205" name="Text Box 79"/>
              <p:cNvSpPr txBox="1">
                <a:spLocks noChangeArrowheads="1"/>
              </p:cNvSpPr>
              <p:nvPr/>
            </p:nvSpPr>
            <p:spPr bwMode="auto">
              <a:xfrm>
                <a:off x="8108950" y="2173792"/>
                <a:ext cx="421456" cy="3930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lnSpc>
                    <a:spcPct val="110000"/>
                  </a:lnSpc>
                </a:pPr>
                <a:r>
                  <a:rPr kumimoji="1" lang="en-US" altLang="zh-CN" sz="1400" dirty="0" err="1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lf</a:t>
                </a:r>
                <a:endParaRPr kumimoji="1" lang="zh-CN" altLang="en-US" sz="1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218" name="组合 217"/>
          <p:cNvGrpSpPr/>
          <p:nvPr/>
        </p:nvGrpSpPr>
        <p:grpSpPr>
          <a:xfrm>
            <a:off x="1494893" y="3731518"/>
            <a:ext cx="3846904" cy="385729"/>
            <a:chOff x="1786295" y="4036318"/>
            <a:chExt cx="3846904" cy="385729"/>
          </a:xfrm>
        </p:grpSpPr>
        <p:grpSp>
          <p:nvGrpSpPr>
            <p:cNvPr id="219" name="组合 218"/>
            <p:cNvGrpSpPr/>
            <p:nvPr/>
          </p:nvGrpSpPr>
          <p:grpSpPr>
            <a:xfrm>
              <a:off x="3517852" y="4036318"/>
              <a:ext cx="399575" cy="385729"/>
              <a:chOff x="4384651" y="3619500"/>
              <a:chExt cx="513080" cy="495300"/>
            </a:xfrm>
          </p:grpSpPr>
          <p:sp>
            <p:nvSpPr>
              <p:cNvPr id="232" name="矩形 231"/>
              <p:cNvSpPr/>
              <p:nvPr/>
            </p:nvSpPr>
            <p:spPr>
              <a:xfrm>
                <a:off x="4387850" y="3619500"/>
                <a:ext cx="500062" cy="4953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  <p:sp>
            <p:nvSpPr>
              <p:cNvPr id="233" name="Text Box 79"/>
              <p:cNvSpPr txBox="1">
                <a:spLocks noChangeArrowheads="1"/>
              </p:cNvSpPr>
              <p:nvPr/>
            </p:nvSpPr>
            <p:spPr bwMode="auto">
              <a:xfrm>
                <a:off x="4384651" y="3637798"/>
                <a:ext cx="513080" cy="3930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lnSpc>
                    <a:spcPct val="110000"/>
                  </a:lnSpc>
                </a:pPr>
                <a:r>
                  <a:rPr kumimoji="1" lang="en-US" altLang="zh-CN" sz="1400" dirty="0" err="1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sp</a:t>
                </a:r>
                <a:endParaRPr kumimoji="1" lang="zh-CN" altLang="en-US" sz="1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20" name="组合 219"/>
            <p:cNvGrpSpPr/>
            <p:nvPr/>
          </p:nvGrpSpPr>
          <p:grpSpPr>
            <a:xfrm>
              <a:off x="4853952" y="4036318"/>
              <a:ext cx="399575" cy="385729"/>
              <a:chOff x="6100286" y="3619500"/>
              <a:chExt cx="513080" cy="495300"/>
            </a:xfrm>
          </p:grpSpPr>
          <p:sp>
            <p:nvSpPr>
              <p:cNvPr id="230" name="矩形 229"/>
              <p:cNvSpPr/>
              <p:nvPr/>
            </p:nvSpPr>
            <p:spPr>
              <a:xfrm>
                <a:off x="6129338" y="3619500"/>
                <a:ext cx="466724" cy="4953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  <p:sp>
            <p:nvSpPr>
              <p:cNvPr id="231" name="Text Box 79"/>
              <p:cNvSpPr txBox="1">
                <a:spLocks noChangeArrowheads="1"/>
              </p:cNvSpPr>
              <p:nvPr/>
            </p:nvSpPr>
            <p:spPr bwMode="auto">
              <a:xfrm>
                <a:off x="6100286" y="3630665"/>
                <a:ext cx="513080" cy="3930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lnSpc>
                    <a:spcPct val="110000"/>
                  </a:lnSpc>
                </a:pPr>
                <a:r>
                  <a:rPr kumimoji="1" lang="en-US" altLang="zh-CN" sz="1400" dirty="0" err="1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cr</a:t>
                </a:r>
                <a:endParaRPr kumimoji="1" lang="zh-CN" altLang="en-US" sz="1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21" name="组合 220"/>
            <p:cNvGrpSpPr/>
            <p:nvPr/>
          </p:nvGrpSpPr>
          <p:grpSpPr>
            <a:xfrm>
              <a:off x="5243761" y="4036318"/>
              <a:ext cx="389438" cy="385729"/>
              <a:chOff x="6600826" y="3619500"/>
              <a:chExt cx="500062" cy="495300"/>
            </a:xfrm>
          </p:grpSpPr>
          <p:sp>
            <p:nvSpPr>
              <p:cNvPr id="228" name="矩形 227"/>
              <p:cNvSpPr/>
              <p:nvPr/>
            </p:nvSpPr>
            <p:spPr>
              <a:xfrm>
                <a:off x="6600826" y="3619500"/>
                <a:ext cx="500062" cy="4953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  <p:sp>
            <p:nvSpPr>
              <p:cNvPr id="229" name="Text Box 79"/>
              <p:cNvSpPr txBox="1">
                <a:spLocks noChangeArrowheads="1"/>
              </p:cNvSpPr>
              <p:nvPr/>
            </p:nvSpPr>
            <p:spPr bwMode="auto">
              <a:xfrm>
                <a:off x="6648066" y="3661518"/>
                <a:ext cx="421456" cy="3930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lnSpc>
                    <a:spcPct val="110000"/>
                  </a:lnSpc>
                </a:pPr>
                <a:r>
                  <a:rPr kumimoji="1" lang="en-US" altLang="zh-CN" sz="1400" dirty="0" err="1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lf</a:t>
                </a:r>
                <a:endParaRPr kumimoji="1" lang="zh-CN" altLang="en-US" sz="1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22" name="组合 221"/>
            <p:cNvGrpSpPr/>
            <p:nvPr/>
          </p:nvGrpSpPr>
          <p:grpSpPr>
            <a:xfrm>
              <a:off x="3916457" y="4036318"/>
              <a:ext cx="960119" cy="385729"/>
              <a:chOff x="4896484" y="3619500"/>
              <a:chExt cx="1232854" cy="495300"/>
            </a:xfrm>
          </p:grpSpPr>
          <p:sp>
            <p:nvSpPr>
              <p:cNvPr id="226" name="矩形 225"/>
              <p:cNvSpPr/>
              <p:nvPr/>
            </p:nvSpPr>
            <p:spPr>
              <a:xfrm>
                <a:off x="4896484" y="3619500"/>
                <a:ext cx="1232854" cy="495300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  <p:sp>
            <p:nvSpPr>
              <p:cNvPr id="227" name="Text Box 79"/>
              <p:cNvSpPr txBox="1">
                <a:spLocks noChangeArrowheads="1"/>
              </p:cNvSpPr>
              <p:nvPr/>
            </p:nvSpPr>
            <p:spPr bwMode="auto">
              <a:xfrm>
                <a:off x="5028298" y="3670369"/>
                <a:ext cx="949274" cy="3981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lnSpc>
                    <a:spcPct val="110000"/>
                  </a:lnSpc>
                </a:pPr>
                <a:r>
                  <a:rPr kumimoji="1" lang="zh-CN" altLang="en-US" sz="1400" dirty="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值</a:t>
                </a:r>
              </a:p>
            </p:txBody>
          </p:sp>
        </p:grpSp>
        <p:grpSp>
          <p:nvGrpSpPr>
            <p:cNvPr id="223" name="组合 222"/>
            <p:cNvGrpSpPr/>
            <p:nvPr/>
          </p:nvGrpSpPr>
          <p:grpSpPr>
            <a:xfrm>
              <a:off x="1786295" y="4036318"/>
              <a:ext cx="1734049" cy="385729"/>
              <a:chOff x="2161222" y="3619500"/>
              <a:chExt cx="2226628" cy="495300"/>
            </a:xfrm>
          </p:grpSpPr>
          <p:sp>
            <p:nvSpPr>
              <p:cNvPr id="224" name="矩形 223"/>
              <p:cNvSpPr/>
              <p:nvPr/>
            </p:nvSpPr>
            <p:spPr>
              <a:xfrm>
                <a:off x="2161222" y="3619500"/>
                <a:ext cx="2226628" cy="495300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  <p:sp>
            <p:nvSpPr>
              <p:cNvPr id="225" name="Text Box 79"/>
              <p:cNvSpPr txBox="1">
                <a:spLocks noChangeArrowheads="1"/>
              </p:cNvSpPr>
              <p:nvPr/>
            </p:nvSpPr>
            <p:spPr bwMode="auto">
              <a:xfrm>
                <a:off x="2502673" y="3670369"/>
                <a:ext cx="1607161" cy="3981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lnSpc>
                    <a:spcPct val="110000"/>
                  </a:lnSpc>
                </a:pPr>
                <a:r>
                  <a:rPr kumimoji="1" lang="zh-CN" altLang="en-US" sz="1400" dirty="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首部字段名：</a:t>
                </a:r>
              </a:p>
            </p:txBody>
          </p:sp>
        </p:grpSp>
      </p:grpSp>
      <p:grpSp>
        <p:nvGrpSpPr>
          <p:cNvPr id="234" name="组合 233"/>
          <p:cNvGrpSpPr/>
          <p:nvPr/>
        </p:nvGrpSpPr>
        <p:grpSpPr>
          <a:xfrm>
            <a:off x="1494893" y="3278852"/>
            <a:ext cx="3846903" cy="485516"/>
            <a:chOff x="2161222" y="3038249"/>
            <a:chExt cx="4939666" cy="623433"/>
          </a:xfrm>
        </p:grpSpPr>
        <p:sp>
          <p:nvSpPr>
            <p:cNvPr id="235" name="矩形 234"/>
            <p:cNvSpPr/>
            <p:nvPr/>
          </p:nvSpPr>
          <p:spPr>
            <a:xfrm>
              <a:off x="2161222" y="3124200"/>
              <a:ext cx="4939666" cy="4953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  <p:sp>
          <p:nvSpPr>
            <p:cNvPr id="236" name="Text Box 79"/>
            <p:cNvSpPr txBox="1">
              <a:spLocks noChangeArrowheads="1"/>
            </p:cNvSpPr>
            <p:nvPr/>
          </p:nvSpPr>
          <p:spPr bwMode="auto">
            <a:xfrm rot="16200000" flipH="1">
              <a:off x="4250882" y="3153453"/>
              <a:ext cx="623433" cy="393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110000"/>
                </a:lnSpc>
              </a:pPr>
              <a:r>
                <a:rPr kumimoji="1" lang="en-US" altLang="zh-CN" sz="1400" b="1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…</a:t>
              </a:r>
              <a:endParaRPr kumimoji="1" lang="zh-CN" altLang="en-US" sz="1400" b="1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37" name="组合 236"/>
          <p:cNvGrpSpPr/>
          <p:nvPr/>
        </p:nvGrpSpPr>
        <p:grpSpPr>
          <a:xfrm>
            <a:off x="1487511" y="4117246"/>
            <a:ext cx="773153" cy="385729"/>
            <a:chOff x="1778913" y="4422046"/>
            <a:chExt cx="773153" cy="385729"/>
          </a:xfrm>
        </p:grpSpPr>
        <p:grpSp>
          <p:nvGrpSpPr>
            <p:cNvPr id="238" name="组合 237"/>
            <p:cNvGrpSpPr/>
            <p:nvPr/>
          </p:nvGrpSpPr>
          <p:grpSpPr>
            <a:xfrm>
              <a:off x="1778913" y="4422046"/>
              <a:ext cx="399575" cy="385729"/>
              <a:chOff x="2151743" y="4114800"/>
              <a:chExt cx="513080" cy="495300"/>
            </a:xfrm>
          </p:grpSpPr>
          <p:sp>
            <p:nvSpPr>
              <p:cNvPr id="242" name="矩形 241"/>
              <p:cNvSpPr/>
              <p:nvPr/>
            </p:nvSpPr>
            <p:spPr>
              <a:xfrm>
                <a:off x="2161222" y="4114800"/>
                <a:ext cx="478472" cy="4953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  <p:sp>
            <p:nvSpPr>
              <p:cNvPr id="243" name="Text Box 79"/>
              <p:cNvSpPr txBox="1">
                <a:spLocks noChangeArrowheads="1"/>
              </p:cNvSpPr>
              <p:nvPr/>
            </p:nvSpPr>
            <p:spPr bwMode="auto">
              <a:xfrm>
                <a:off x="2151743" y="4128507"/>
                <a:ext cx="513080" cy="3930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lnSpc>
                    <a:spcPct val="110000"/>
                  </a:lnSpc>
                </a:pPr>
                <a:r>
                  <a:rPr kumimoji="1" lang="en-US" altLang="zh-CN" sz="1400" dirty="0" err="1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cr</a:t>
                </a:r>
                <a:endParaRPr kumimoji="1" lang="zh-CN" altLang="en-US" sz="1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39" name="组合 238"/>
            <p:cNvGrpSpPr/>
            <p:nvPr/>
          </p:nvGrpSpPr>
          <p:grpSpPr>
            <a:xfrm>
              <a:off x="2162628" y="4422046"/>
              <a:ext cx="389438" cy="385729"/>
              <a:chOff x="2644458" y="4114800"/>
              <a:chExt cx="500062" cy="495300"/>
            </a:xfrm>
          </p:grpSpPr>
          <p:sp>
            <p:nvSpPr>
              <p:cNvPr id="240" name="矩形 239"/>
              <p:cNvSpPr/>
              <p:nvPr/>
            </p:nvSpPr>
            <p:spPr>
              <a:xfrm>
                <a:off x="2644458" y="4114800"/>
                <a:ext cx="500062" cy="4953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  <p:sp>
            <p:nvSpPr>
              <p:cNvPr id="241" name="Text Box 79"/>
              <p:cNvSpPr txBox="1">
                <a:spLocks noChangeArrowheads="1"/>
              </p:cNvSpPr>
              <p:nvPr/>
            </p:nvSpPr>
            <p:spPr bwMode="auto">
              <a:xfrm>
                <a:off x="2699523" y="4135606"/>
                <a:ext cx="421456" cy="3930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lnSpc>
                    <a:spcPct val="110000"/>
                  </a:lnSpc>
                </a:pPr>
                <a:r>
                  <a:rPr kumimoji="1" lang="en-US" altLang="zh-CN" sz="1400" dirty="0" err="1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lf</a:t>
                </a:r>
                <a:endParaRPr kumimoji="1" lang="zh-CN" altLang="en-US" sz="1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244" name="组合 243"/>
          <p:cNvGrpSpPr/>
          <p:nvPr/>
        </p:nvGrpSpPr>
        <p:grpSpPr>
          <a:xfrm>
            <a:off x="1494893" y="2960060"/>
            <a:ext cx="3846904" cy="385729"/>
            <a:chOff x="1786295" y="3264860"/>
            <a:chExt cx="3846904" cy="385729"/>
          </a:xfrm>
        </p:grpSpPr>
        <p:grpSp>
          <p:nvGrpSpPr>
            <p:cNvPr id="245" name="组合 244"/>
            <p:cNvGrpSpPr/>
            <p:nvPr/>
          </p:nvGrpSpPr>
          <p:grpSpPr>
            <a:xfrm>
              <a:off x="3517852" y="3264860"/>
              <a:ext cx="399575" cy="385729"/>
              <a:chOff x="4384651" y="2628900"/>
              <a:chExt cx="513080" cy="495300"/>
            </a:xfrm>
          </p:grpSpPr>
          <p:sp>
            <p:nvSpPr>
              <p:cNvPr id="258" name="矩形 257"/>
              <p:cNvSpPr/>
              <p:nvPr/>
            </p:nvSpPr>
            <p:spPr>
              <a:xfrm>
                <a:off x="4387850" y="2628900"/>
                <a:ext cx="500062" cy="4953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  <p:sp>
            <p:nvSpPr>
              <p:cNvPr id="259" name="Text Box 79"/>
              <p:cNvSpPr txBox="1">
                <a:spLocks noChangeArrowheads="1"/>
              </p:cNvSpPr>
              <p:nvPr/>
            </p:nvSpPr>
            <p:spPr bwMode="auto">
              <a:xfrm>
                <a:off x="4384651" y="2646234"/>
                <a:ext cx="513080" cy="3930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lnSpc>
                    <a:spcPct val="110000"/>
                  </a:lnSpc>
                </a:pPr>
                <a:r>
                  <a:rPr kumimoji="1" lang="en-US" altLang="zh-CN" sz="1400" dirty="0" err="1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sp</a:t>
                </a:r>
                <a:endParaRPr kumimoji="1" lang="zh-CN" altLang="en-US" sz="1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46" name="组合 245"/>
            <p:cNvGrpSpPr/>
            <p:nvPr/>
          </p:nvGrpSpPr>
          <p:grpSpPr>
            <a:xfrm>
              <a:off x="5243761" y="3264860"/>
              <a:ext cx="389438" cy="385729"/>
              <a:chOff x="6600826" y="2628900"/>
              <a:chExt cx="500062" cy="495300"/>
            </a:xfrm>
          </p:grpSpPr>
          <p:sp>
            <p:nvSpPr>
              <p:cNvPr id="256" name="矩形 255"/>
              <p:cNvSpPr/>
              <p:nvPr/>
            </p:nvSpPr>
            <p:spPr>
              <a:xfrm>
                <a:off x="6600826" y="2628900"/>
                <a:ext cx="500062" cy="4953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  <p:sp>
            <p:nvSpPr>
              <p:cNvPr id="257" name="Text Box 79"/>
              <p:cNvSpPr txBox="1">
                <a:spLocks noChangeArrowheads="1"/>
              </p:cNvSpPr>
              <p:nvPr/>
            </p:nvSpPr>
            <p:spPr bwMode="auto">
              <a:xfrm>
                <a:off x="6648066" y="2669953"/>
                <a:ext cx="421456" cy="3930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lnSpc>
                    <a:spcPct val="110000"/>
                  </a:lnSpc>
                </a:pPr>
                <a:r>
                  <a:rPr kumimoji="1" lang="en-US" altLang="zh-CN" sz="1400" dirty="0" err="1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lf</a:t>
                </a:r>
                <a:endParaRPr kumimoji="1" lang="zh-CN" altLang="en-US" sz="1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47" name="组合 246"/>
            <p:cNvGrpSpPr/>
            <p:nvPr/>
          </p:nvGrpSpPr>
          <p:grpSpPr>
            <a:xfrm>
              <a:off x="3916457" y="3264860"/>
              <a:ext cx="960119" cy="385729"/>
              <a:chOff x="4896484" y="2628900"/>
              <a:chExt cx="1232854" cy="495300"/>
            </a:xfrm>
          </p:grpSpPr>
          <p:sp>
            <p:nvSpPr>
              <p:cNvPr id="254" name="矩形 253"/>
              <p:cNvSpPr/>
              <p:nvPr/>
            </p:nvSpPr>
            <p:spPr>
              <a:xfrm>
                <a:off x="4896484" y="2628900"/>
                <a:ext cx="1232854" cy="495300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  <p:sp>
            <p:nvSpPr>
              <p:cNvPr id="255" name="Text Box 79"/>
              <p:cNvSpPr txBox="1">
                <a:spLocks noChangeArrowheads="1"/>
              </p:cNvSpPr>
              <p:nvPr/>
            </p:nvSpPr>
            <p:spPr bwMode="auto">
              <a:xfrm>
                <a:off x="5028298" y="2678805"/>
                <a:ext cx="949274" cy="3981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lnSpc>
                    <a:spcPct val="110000"/>
                  </a:lnSpc>
                </a:pPr>
                <a:r>
                  <a:rPr kumimoji="1" lang="zh-CN" altLang="en-US" sz="1400" dirty="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值</a:t>
                </a:r>
              </a:p>
            </p:txBody>
          </p:sp>
        </p:grpSp>
        <p:grpSp>
          <p:nvGrpSpPr>
            <p:cNvPr id="248" name="组合 247"/>
            <p:cNvGrpSpPr/>
            <p:nvPr/>
          </p:nvGrpSpPr>
          <p:grpSpPr>
            <a:xfrm>
              <a:off x="1786295" y="3264860"/>
              <a:ext cx="1734049" cy="385729"/>
              <a:chOff x="2161222" y="2628900"/>
              <a:chExt cx="2226628" cy="495300"/>
            </a:xfrm>
          </p:grpSpPr>
          <p:sp>
            <p:nvSpPr>
              <p:cNvPr id="252" name="矩形 251"/>
              <p:cNvSpPr/>
              <p:nvPr/>
            </p:nvSpPr>
            <p:spPr>
              <a:xfrm>
                <a:off x="2161222" y="2628900"/>
                <a:ext cx="2226628" cy="495300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  <p:sp>
            <p:nvSpPr>
              <p:cNvPr id="253" name="Text Box 79"/>
              <p:cNvSpPr txBox="1">
                <a:spLocks noChangeArrowheads="1"/>
              </p:cNvSpPr>
              <p:nvPr/>
            </p:nvSpPr>
            <p:spPr bwMode="auto">
              <a:xfrm>
                <a:off x="2502673" y="2678805"/>
                <a:ext cx="1607161" cy="3981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lnSpc>
                    <a:spcPct val="110000"/>
                  </a:lnSpc>
                </a:pPr>
                <a:r>
                  <a:rPr kumimoji="1" lang="zh-CN" altLang="en-US" sz="1400" dirty="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首部字段名：</a:t>
                </a:r>
              </a:p>
            </p:txBody>
          </p:sp>
        </p:grpSp>
        <p:grpSp>
          <p:nvGrpSpPr>
            <p:cNvPr id="249" name="组合 248"/>
            <p:cNvGrpSpPr/>
            <p:nvPr/>
          </p:nvGrpSpPr>
          <p:grpSpPr>
            <a:xfrm>
              <a:off x="4853952" y="3264860"/>
              <a:ext cx="399575" cy="385729"/>
              <a:chOff x="6100286" y="2628900"/>
              <a:chExt cx="513080" cy="495300"/>
            </a:xfrm>
          </p:grpSpPr>
          <p:sp>
            <p:nvSpPr>
              <p:cNvPr id="250" name="矩形 249"/>
              <p:cNvSpPr/>
              <p:nvPr/>
            </p:nvSpPr>
            <p:spPr>
              <a:xfrm>
                <a:off x="6117590" y="2628900"/>
                <a:ext cx="478472" cy="4953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  <p:sp>
            <p:nvSpPr>
              <p:cNvPr id="251" name="Text Box 79"/>
              <p:cNvSpPr txBox="1">
                <a:spLocks noChangeArrowheads="1"/>
              </p:cNvSpPr>
              <p:nvPr/>
            </p:nvSpPr>
            <p:spPr bwMode="auto">
              <a:xfrm>
                <a:off x="6100286" y="2639099"/>
                <a:ext cx="513080" cy="3930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lnSpc>
                    <a:spcPct val="110000"/>
                  </a:lnSpc>
                </a:pPr>
                <a:r>
                  <a:rPr kumimoji="1" lang="en-US" altLang="zh-CN" sz="1400" dirty="0" err="1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cr</a:t>
                </a:r>
                <a:endParaRPr kumimoji="1" lang="zh-CN" altLang="en-US" sz="1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260" name="Rectangle 11"/>
          <p:cNvSpPr>
            <a:spLocks noChangeArrowheads="1"/>
          </p:cNvSpPr>
          <p:nvPr/>
        </p:nvSpPr>
        <p:spPr bwMode="auto">
          <a:xfrm>
            <a:off x="1957485" y="1582241"/>
            <a:ext cx="3939986" cy="476221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 w="9525">
            <a:noFill/>
            <a:miter lim="800000"/>
          </a:ln>
          <a:effectLst>
            <a:outerShdw dist="35921" dir="2700000" algn="ctr" rotWithShape="0">
              <a:schemeClr val="accent4">
                <a:lumMod val="20000"/>
                <a:lumOff val="80000"/>
              </a:schemeClr>
            </a:outerShdw>
          </a:effec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kumimoji="1"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HTTP</a:t>
            </a:r>
            <a:r>
              <a:rPr kumimoji="1"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响应报文的一般格式</a:t>
            </a:r>
          </a:p>
        </p:txBody>
      </p:sp>
      <p:sp>
        <p:nvSpPr>
          <p:cNvPr id="261" name="Text Box 5"/>
          <p:cNvSpPr txBox="1">
            <a:spLocks noChangeArrowheads="1"/>
          </p:cNvSpPr>
          <p:nvPr/>
        </p:nvSpPr>
        <p:spPr bwMode="auto">
          <a:xfrm>
            <a:off x="6693264" y="2078995"/>
            <a:ext cx="271322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600" dirty="0">
                <a:solidFill>
                  <a:srgbClr val="009FF6"/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状态行</a:t>
            </a:r>
          </a:p>
          <a:p>
            <a:r>
              <a:rPr lang="en-US" altLang="zh-CN" sz="1600" dirty="0">
                <a:solidFill>
                  <a:srgbClr val="009FF6"/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(</a:t>
            </a:r>
            <a:r>
              <a:rPr lang="zh-CN" altLang="en-US" sz="1600" dirty="0">
                <a:solidFill>
                  <a:srgbClr val="009FF6"/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协议状态码状态短语</a:t>
            </a:r>
            <a:r>
              <a:rPr lang="en-US" altLang="zh-CN" sz="1600" dirty="0">
                <a:solidFill>
                  <a:srgbClr val="009FF6"/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262" name="Freeform 7"/>
          <p:cNvSpPr/>
          <p:nvPr/>
        </p:nvSpPr>
        <p:spPr bwMode="auto">
          <a:xfrm>
            <a:off x="6693264" y="2907137"/>
            <a:ext cx="149225" cy="2458031"/>
          </a:xfrm>
          <a:custGeom>
            <a:avLst/>
            <a:gdLst>
              <a:gd name="T0" fmla="*/ 2147483646 w 150"/>
              <a:gd name="T1" fmla="*/ 2147483646 h 924"/>
              <a:gd name="T2" fmla="*/ 0 w 150"/>
              <a:gd name="T3" fmla="*/ 0 h 924"/>
              <a:gd name="T4" fmla="*/ 0 w 150"/>
              <a:gd name="T5" fmla="*/ 2147483646 h 924"/>
              <a:gd name="T6" fmla="*/ 2147483646 w 150"/>
              <a:gd name="T7" fmla="*/ 2147483646 h 924"/>
              <a:gd name="T8" fmla="*/ 0 60000 65536"/>
              <a:gd name="T9" fmla="*/ 0 60000 65536"/>
              <a:gd name="T10" fmla="*/ 0 60000 65536"/>
              <a:gd name="T11" fmla="*/ 0 60000 65536"/>
              <a:gd name="T12" fmla="*/ 0 w 150"/>
              <a:gd name="T13" fmla="*/ 0 h 924"/>
              <a:gd name="T14" fmla="*/ 150 w 150"/>
              <a:gd name="T15" fmla="*/ 924 h 92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50" h="924">
                <a:moveTo>
                  <a:pt x="122" y="6"/>
                </a:moveTo>
                <a:lnTo>
                  <a:pt x="0" y="0"/>
                </a:lnTo>
                <a:lnTo>
                  <a:pt x="0" y="924"/>
                </a:lnTo>
                <a:lnTo>
                  <a:pt x="150" y="918"/>
                </a:lnTo>
              </a:path>
            </a:pathLst>
          </a:custGeom>
          <a:noFill/>
          <a:ln w="19050">
            <a:solidFill>
              <a:srgbClr val="009FF6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263" name="Text Box 8"/>
          <p:cNvSpPr txBox="1">
            <a:spLocks noChangeArrowheads="1"/>
          </p:cNvSpPr>
          <p:nvPr/>
        </p:nvSpPr>
        <p:spPr bwMode="auto">
          <a:xfrm>
            <a:off x="6038995" y="3519466"/>
            <a:ext cx="64633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/>
            <a:r>
              <a:rPr lang="zh-CN" altLang="en-US" sz="1600" dirty="0">
                <a:solidFill>
                  <a:srgbClr val="009FF6"/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首部</a:t>
            </a:r>
          </a:p>
          <a:p>
            <a:pPr algn="r"/>
            <a:r>
              <a:rPr lang="zh-CN" altLang="en-US" sz="1600" dirty="0">
                <a:solidFill>
                  <a:srgbClr val="009FF6"/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 诸行</a:t>
            </a:r>
            <a:endParaRPr lang="en-US" altLang="zh-CN" dirty="0">
              <a:solidFill>
                <a:srgbClr val="009FF6"/>
              </a:solidFill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264" name="Text Box 11"/>
          <p:cNvSpPr txBox="1">
            <a:spLocks noChangeArrowheads="1"/>
          </p:cNvSpPr>
          <p:nvPr/>
        </p:nvSpPr>
        <p:spPr bwMode="auto">
          <a:xfrm>
            <a:off x="6693264" y="5647498"/>
            <a:ext cx="282162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600" dirty="0">
                <a:solidFill>
                  <a:srgbClr val="009FF6"/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数据</a:t>
            </a:r>
            <a:r>
              <a:rPr lang="en-US" altLang="zh-CN" sz="1600" dirty="0">
                <a:solidFill>
                  <a:srgbClr val="009FF6"/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, e.g., </a:t>
            </a:r>
            <a:r>
              <a:rPr lang="zh-CN" altLang="en-US" sz="1600" dirty="0">
                <a:solidFill>
                  <a:srgbClr val="009FF6"/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被请求的</a:t>
            </a:r>
            <a:r>
              <a:rPr lang="en-US" altLang="zh-CN" sz="1600" dirty="0">
                <a:solidFill>
                  <a:srgbClr val="009FF6"/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html</a:t>
            </a:r>
            <a:r>
              <a:rPr lang="zh-CN" altLang="en-US" sz="1600" dirty="0">
                <a:solidFill>
                  <a:srgbClr val="009FF6"/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文件</a:t>
            </a:r>
          </a:p>
        </p:txBody>
      </p:sp>
      <p:sp>
        <p:nvSpPr>
          <p:cNvPr id="270" name="Rectangle 11"/>
          <p:cNvSpPr>
            <a:spLocks noChangeArrowheads="1"/>
          </p:cNvSpPr>
          <p:nvPr/>
        </p:nvSpPr>
        <p:spPr bwMode="auto">
          <a:xfrm>
            <a:off x="6731141" y="2645939"/>
            <a:ext cx="2368409" cy="269824"/>
          </a:xfrm>
          <a:prstGeom prst="roundRect">
            <a:avLst>
              <a:gd name="adj" fmla="val 50000"/>
            </a:avLst>
          </a:prstGeom>
          <a:noFill/>
          <a:ln w="19050">
            <a:solidFill>
              <a:srgbClr val="009FF6"/>
            </a:solidFill>
            <a:miter lim="800000"/>
          </a:ln>
          <a:effectLst>
            <a:outerShdw dist="35921" dir="2700000" algn="ctr" rotWithShape="0">
              <a:schemeClr val="accent4">
                <a:lumMod val="20000"/>
                <a:lumOff val="80000"/>
              </a:schemeClr>
            </a:outerShdw>
          </a:effec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kumimoji="1"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271" name="Rectangle 11"/>
          <p:cNvSpPr>
            <a:spLocks noChangeArrowheads="1"/>
          </p:cNvSpPr>
          <p:nvPr/>
        </p:nvSpPr>
        <p:spPr bwMode="auto">
          <a:xfrm>
            <a:off x="6737258" y="5372961"/>
            <a:ext cx="2821627" cy="269824"/>
          </a:xfrm>
          <a:prstGeom prst="roundRect">
            <a:avLst>
              <a:gd name="adj" fmla="val 50000"/>
            </a:avLst>
          </a:prstGeom>
          <a:noFill/>
          <a:ln w="19050">
            <a:solidFill>
              <a:srgbClr val="009FF6"/>
            </a:solidFill>
            <a:miter lim="800000"/>
          </a:ln>
          <a:effectLst>
            <a:outerShdw dist="35921" dir="2700000" algn="ctr" rotWithShape="0">
              <a:schemeClr val="accent4">
                <a:lumMod val="20000"/>
                <a:lumOff val="80000"/>
              </a:schemeClr>
            </a:outerShdw>
          </a:effec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kumimoji="1"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92" name="Rectangle 11">
            <a:extLst>
              <a:ext uri="{FF2B5EF4-FFF2-40B4-BE49-F238E27FC236}">
                <a16:creationId xmlns:a16="http://schemas.microsoft.com/office/drawing/2014/main" id="{CBF47B63-F3D1-43DF-9509-D0F3862F84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35151" y="1588432"/>
            <a:ext cx="5069620" cy="476221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 w="9525">
            <a:noFill/>
            <a:miter lim="800000"/>
          </a:ln>
          <a:effectLst>
            <a:outerShdw dist="35921" dir="2700000" algn="ctr" rotWithShape="0">
              <a:schemeClr val="accent4">
                <a:lumMod val="20000"/>
                <a:lumOff val="80000"/>
              </a:schemeClr>
            </a:outerShdw>
          </a:effec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kumimoji="1"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一段典型的</a:t>
            </a:r>
            <a:r>
              <a:rPr kumimoji="1"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HTTP</a:t>
            </a:r>
            <a:r>
              <a:rPr kumimoji="1"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响应报文（</a:t>
            </a:r>
            <a:r>
              <a:rPr kumimoji="1"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ASCII</a:t>
            </a:r>
            <a:r>
              <a:rPr kumimoji="1"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）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0"/>
                            </p:stCondLst>
                            <p:childTnLst>
                              <p:par>
                                <p:cTn id="6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500"/>
                            </p:stCondLst>
                            <p:childTnLst>
                              <p:par>
                                <p:cTn id="6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000"/>
                            </p:stCondLst>
                            <p:childTnLst>
                              <p:par>
                                <p:cTn id="6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1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8500"/>
                            </p:stCondLst>
                            <p:childTnLst>
                              <p:par>
                                <p:cTn id="7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2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9000"/>
                            </p:stCondLst>
                            <p:childTnLst>
                              <p:par>
                                <p:cTn id="7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2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9500"/>
                            </p:stCondLst>
                            <p:childTnLst>
                              <p:par>
                                <p:cTn id="8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2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0000"/>
                            </p:stCondLst>
                            <p:childTnLst>
                              <p:par>
                                <p:cTn id="8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26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0500"/>
                            </p:stCondLst>
                            <p:childTnLst>
                              <p:par>
                                <p:cTn id="8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26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1000"/>
                            </p:stCondLst>
                            <p:childTnLst>
                              <p:par>
                                <p:cTn id="9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26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1500"/>
                            </p:stCondLst>
                            <p:childTnLst>
                              <p:par>
                                <p:cTn id="9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26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2000"/>
                            </p:stCondLst>
                            <p:childTnLst>
                              <p:par>
                                <p:cTn id="10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26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2500"/>
                            </p:stCondLst>
                            <p:childTnLst>
                              <p:par>
                                <p:cTn id="10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26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3000"/>
                            </p:stCondLst>
                            <p:childTnLst>
                              <p:par>
                                <p:cTn id="10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500"/>
                                        <p:tgtEl>
                                          <p:spTgt spid="26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13500"/>
                            </p:stCondLst>
                            <p:childTnLst>
                              <p:par>
                                <p:cTn id="1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500"/>
                                        <p:tgtEl>
                                          <p:spTgt spid="26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14000"/>
                            </p:stCondLst>
                            <p:childTnLst>
                              <p:par>
                                <p:cTn id="1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500"/>
                                        <p:tgtEl>
                                          <p:spTgt spid="26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14500"/>
                            </p:stCondLst>
                            <p:childTnLst>
                              <p:par>
                                <p:cTn id="121" presetID="14" presetClass="entr" presetSubtype="1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3" dur="5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15000"/>
                            </p:stCondLst>
                            <p:childTnLst>
                              <p:par>
                                <p:cTn id="1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5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15500"/>
                            </p:stCondLst>
                            <p:childTnLst>
                              <p:par>
                                <p:cTn id="129" presetID="14" presetClass="entr" presetSubtype="1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1" dur="5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16000"/>
                            </p:stCondLst>
                            <p:childTnLst>
                              <p:par>
                                <p:cTn id="1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5"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16500"/>
                            </p:stCondLst>
                            <p:childTnLst>
                              <p:par>
                                <p:cTn id="137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39" dur="5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17000"/>
                            </p:stCondLst>
                            <p:childTnLst>
                              <p:par>
                                <p:cTn id="14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3" dur="500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500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26" presetClass="emph" presetSubtype="0" repeatCount="2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9" dur="500" tmFilter="0, 0; .2, .5; .8, .5; 1, 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0" dur="250" autoRev="1" fill="hold"/>
                                        <p:tgtEl>
                                          <p:spTgt spid="1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51" presetID="26" presetClass="emph" presetSubtype="0" repeatCount="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2" dur="500" tmFilter="0, 0; .2, .5; .8, .5; 1, 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3" dur="250" autoRev="1" fill="hold"/>
                                        <p:tgtEl>
                                          <p:spTgt spid="10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54" presetID="26" presetClass="emph" presetSubtype="0" repeatCount="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5" dur="500" tmFilter="0, 0; .2, .5; .8, .5; 1, 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6" dur="250" autoRev="1" fill="hold"/>
                                        <p:tgtEl>
                                          <p:spTgt spid="19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57" presetID="26" presetClass="emph" presetSubtype="0" repeatCount="2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8" dur="500" tmFilter="0, 0; .2, .5; .8, .5; 1, 0"/>
                                        <p:tgtEl>
                                          <p:spTgt spid="2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9" dur="250" autoRev="1" fill="hold"/>
                                        <p:tgtEl>
                                          <p:spTgt spid="2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26" presetClass="emph" presetSubtype="0" repeatCount="2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3" dur="500" tmFilter="0, 0; .2, .5; .8, .5; 1, 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4" dur="250" autoRev="1" fill="hold"/>
                                        <p:tgtEl>
                                          <p:spTgt spid="11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65" presetID="26" presetClass="emph" presetSubtype="0" repeatCount="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6" dur="500" tmFilter="0, 0; .2, .5; .8, .5; 1, 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7" dur="250" autoRev="1" fill="hold"/>
                                        <p:tgtEl>
                                          <p:spTgt spid="1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68" presetID="26" presetClass="emph" presetSubtype="0" repeatCount="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9" dur="500" tmFilter="0, 0; .2, .5; .8, .5; 1, 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0" dur="250" autoRev="1" fill="hold"/>
                                        <p:tgtEl>
                                          <p:spTgt spid="24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71" presetID="26" presetClass="emph" presetSubtype="0" repeatCount="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2" dur="500" tmFilter="0, 0; .2, .5; .8, .5; 1, 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3" dur="250" autoRev="1" fill="hold"/>
                                        <p:tgtEl>
                                          <p:spTgt spid="23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74" presetID="26" presetClass="emph" presetSubtype="0" repeatCount="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5" dur="500" tmFilter="0, 0; .2, .5; .8, .5; 1, 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6" dur="250" autoRev="1" fill="hold"/>
                                        <p:tgtEl>
                                          <p:spTgt spid="21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77" presetID="26" presetClass="emph" presetSubtype="0" repeatCount="2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8" dur="500" tmFilter="0, 0; .2, .5; .8, .5; 1, 0"/>
                                        <p:tgtEl>
                                          <p:spTgt spid="2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9" dur="250" autoRev="1" fill="hold"/>
                                        <p:tgtEl>
                                          <p:spTgt spid="2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80" presetID="26" presetClass="emph" presetSubtype="0" repeatCount="2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1" dur="500" tmFilter="0, 0; .2, .5; .8, .5; 1, 0"/>
                                        <p:tgtEl>
                                          <p:spTgt spid="2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2" dur="250" autoRev="1" fill="hold"/>
                                        <p:tgtEl>
                                          <p:spTgt spid="2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83" presetID="26" presetClass="emph" presetSubtype="0" repeatCount="2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4" dur="500" tmFilter="0, 0; .2, .5; .8, .5; 1, 0"/>
                                        <p:tgtEl>
                                          <p:spTgt spid="26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5" dur="250" autoRev="1" fill="hold"/>
                                        <p:tgtEl>
                                          <p:spTgt spid="26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86" presetID="26" presetClass="emph" presetSubtype="0" repeatCount="2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7" dur="500" tmFilter="0, 0; .2, .5; .8, .5; 1, 0"/>
                                        <p:tgtEl>
                                          <p:spTgt spid="26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8" dur="250" autoRev="1" fill="hold"/>
                                        <p:tgtEl>
                                          <p:spTgt spid="26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89" presetID="26" presetClass="emph" presetSubtype="0" repeatCount="2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0" dur="500" tmFilter="0, 0; .2, .5; .8, .5; 1, 0"/>
                                        <p:tgtEl>
                                          <p:spTgt spid="26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1" dur="250" autoRev="1" fill="hold"/>
                                        <p:tgtEl>
                                          <p:spTgt spid="26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92" presetID="26" presetClass="emph" presetSubtype="0" repeatCount="2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3" dur="500" tmFilter="0, 0; .2, .5; .8, .5; 1, 0"/>
                                        <p:tgtEl>
                                          <p:spTgt spid="26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4" dur="250" autoRev="1" fill="hold"/>
                                        <p:tgtEl>
                                          <p:spTgt spid="26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95" presetID="26" presetClass="emph" presetSubtype="0" repeatCount="2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6" dur="500" tmFilter="0, 0; .2, .5; .8, .5; 1, 0"/>
                                        <p:tgtEl>
                                          <p:spTgt spid="26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7" dur="250" autoRev="1" fill="hold"/>
                                        <p:tgtEl>
                                          <p:spTgt spid="26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98" presetID="26" presetClass="emph" presetSubtype="0" repeatCount="2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9" dur="500" tmFilter="0, 0; .2, .5; .8, .5; 1, 0"/>
                                        <p:tgtEl>
                                          <p:spTgt spid="26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00" dur="250" autoRev="1" fill="hold"/>
                                        <p:tgtEl>
                                          <p:spTgt spid="26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01" presetID="26" presetClass="emph" presetSubtype="0" repeatCount="2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2" dur="500" tmFilter="0, 0; .2, .5; .8, .5; 1, 0"/>
                                        <p:tgtEl>
                                          <p:spTgt spid="26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03" dur="250" autoRev="1" fill="hold"/>
                                        <p:tgtEl>
                                          <p:spTgt spid="26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04" presetID="26" presetClass="emph" presetSubtype="0" repeatCount="2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5" dur="500" tmFilter="0, 0; .2, .5; .8, .5; 1, 0"/>
                                        <p:tgtEl>
                                          <p:spTgt spid="26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06" dur="250" autoRev="1" fill="hold"/>
                                        <p:tgtEl>
                                          <p:spTgt spid="26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26" presetClass="emph" presetSubtype="0" repeatCount="2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0" dur="500" tmFilter="0, 0; .2, .5; .8, .5; 1, 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1" dur="250" autoRev="1" fill="hold"/>
                                        <p:tgtEl>
                                          <p:spTgt spid="19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12" presetID="26" presetClass="emph" presetSubtype="0" repeatCount="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3" dur="500" tmFilter="0, 0; .2, .5; .8, .5; 1, 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4" dur="250" autoRev="1" fill="hold"/>
                                        <p:tgtEl>
                                          <p:spTgt spid="1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15" presetID="26" presetClass="emph" presetSubtype="0" repeatCount="2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6" dur="500" tmFilter="0, 0; .2, .5; .8, .5; 1, 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7" dur="250" autoRev="1" fill="hold"/>
                                        <p:tgtEl>
                                          <p:spTgt spid="10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18" presetID="26" presetClass="emph" presetSubtype="0" repeatCount="2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9" dur="500" tmFilter="0, 0; .2, .5; .8, .5; 1, 0"/>
                                        <p:tgtEl>
                                          <p:spTgt spid="26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0" dur="250" autoRev="1" fill="hold"/>
                                        <p:tgtEl>
                                          <p:spTgt spid="26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5" grpId="0" uiExpand="1" build="p"/>
      <p:bldP spid="265" grpId="1" uiExpand="1" build="allAtOnce"/>
      <p:bldP spid="106" grpId="0" animBg="1"/>
      <p:bldP spid="106" grpId="1" animBg="1"/>
      <p:bldP spid="117" grpId="0"/>
      <p:bldP spid="117" grpId="1"/>
      <p:bldP spid="118" grpId="0"/>
      <p:bldP spid="118" grpId="1"/>
      <p:bldP spid="194" grpId="0"/>
      <p:bldP spid="195" grpId="0"/>
      <p:bldP spid="195" grpId="1"/>
      <p:bldP spid="260" grpId="0" animBg="1"/>
      <p:bldP spid="261" grpId="0"/>
      <p:bldP spid="262" grpId="0" animBg="1"/>
      <p:bldP spid="263" grpId="0"/>
      <p:bldP spid="264" grpId="0"/>
      <p:bldP spid="270" grpId="0" animBg="1"/>
      <p:bldP spid="271" grpId="0" animBg="1"/>
      <p:bldP spid="9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/>
          <p:cNvGrpSpPr/>
          <p:nvPr/>
        </p:nvGrpSpPr>
        <p:grpSpPr>
          <a:xfrm>
            <a:off x="430213" y="0"/>
            <a:ext cx="5665788" cy="1428589"/>
            <a:chOff x="551030" y="-368704"/>
            <a:chExt cx="5665788" cy="1428589"/>
          </a:xfrm>
        </p:grpSpPr>
        <p:grpSp>
          <p:nvGrpSpPr>
            <p:cNvPr id="29" name="组合 28"/>
            <p:cNvGrpSpPr/>
            <p:nvPr/>
          </p:nvGrpSpPr>
          <p:grpSpPr>
            <a:xfrm>
              <a:off x="1201632" y="303925"/>
              <a:ext cx="5015186" cy="687997"/>
              <a:chOff x="1839059" y="967769"/>
              <a:chExt cx="5015186" cy="687997"/>
            </a:xfrm>
          </p:grpSpPr>
          <p:sp>
            <p:nvSpPr>
              <p:cNvPr id="31" name="矩形: 圆角 30"/>
              <p:cNvSpPr/>
              <p:nvPr/>
            </p:nvSpPr>
            <p:spPr>
              <a:xfrm>
                <a:off x="1839059" y="967769"/>
                <a:ext cx="5015186" cy="675443"/>
              </a:xfrm>
              <a:prstGeom prst="roundRect">
                <a:avLst>
                  <a:gd name="adj" fmla="val 50000"/>
                </a:avLst>
              </a:prstGeom>
              <a:solidFill>
                <a:srgbClr val="009FF6"/>
              </a:solidFill>
              <a:ln>
                <a:solidFill>
                  <a:schemeClr val="bg1"/>
                </a:solidFill>
              </a:ln>
              <a:effectLst>
                <a:outerShdw blurRad="63500" sx="101000" sy="101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solidFill>
                    <a:srgbClr val="00A3F8"/>
                  </a:solidFill>
                </a:endParaRPr>
              </a:p>
            </p:txBody>
          </p:sp>
          <p:sp>
            <p:nvSpPr>
              <p:cNvPr id="32" name="文本框 31"/>
              <p:cNvSpPr txBox="1"/>
              <p:nvPr/>
            </p:nvSpPr>
            <p:spPr>
              <a:xfrm>
                <a:off x="2786094" y="1009435"/>
                <a:ext cx="37062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3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常见的网络应用</a:t>
                </a:r>
              </a:p>
            </p:txBody>
          </p:sp>
        </p:grpSp>
        <p:pic>
          <p:nvPicPr>
            <p:cNvPr id="30" name="图片 29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111"/>
            <a:stretch>
              <a:fillRect/>
            </a:stretch>
          </p:blipFill>
          <p:spPr>
            <a:xfrm>
              <a:off x="551030" y="-368704"/>
              <a:ext cx="1607162" cy="1428589"/>
            </a:xfrm>
            <a:prstGeom prst="rect">
              <a:avLst/>
            </a:prstGeom>
          </p:spPr>
        </p:pic>
      </p:grpSp>
      <p:grpSp>
        <p:nvGrpSpPr>
          <p:cNvPr id="7" name="组合 6"/>
          <p:cNvGrpSpPr/>
          <p:nvPr/>
        </p:nvGrpSpPr>
        <p:grpSpPr>
          <a:xfrm>
            <a:off x="647164" y="1588421"/>
            <a:ext cx="2761371" cy="476221"/>
            <a:chOff x="1403750" y="3593123"/>
            <a:chExt cx="2761371" cy="476221"/>
          </a:xfrm>
        </p:grpSpPr>
        <p:grpSp>
          <p:nvGrpSpPr>
            <p:cNvPr id="8" name="组合 7"/>
            <p:cNvGrpSpPr/>
            <p:nvPr/>
          </p:nvGrpSpPr>
          <p:grpSpPr>
            <a:xfrm>
              <a:off x="1403750" y="3593123"/>
              <a:ext cx="490436" cy="476221"/>
              <a:chOff x="1403750" y="3593123"/>
              <a:chExt cx="808892" cy="785446"/>
            </a:xfrm>
          </p:grpSpPr>
          <p:sp>
            <p:nvSpPr>
              <p:cNvPr id="10" name="对话气泡: 椭圆形 9"/>
              <p:cNvSpPr/>
              <p:nvPr/>
            </p:nvSpPr>
            <p:spPr>
              <a:xfrm>
                <a:off x="1403750" y="3593123"/>
                <a:ext cx="808892" cy="785446"/>
              </a:xfrm>
              <a:prstGeom prst="wedgeEllipseCallout">
                <a:avLst>
                  <a:gd name="adj1" fmla="val 66124"/>
                  <a:gd name="adj2" fmla="val 2799"/>
                </a:avLst>
              </a:prstGeom>
              <a:solidFill>
                <a:srgbClr val="009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round-web-cam_17861"/>
              <p:cNvSpPr>
                <a:spLocks noChangeAspect="1"/>
              </p:cNvSpPr>
              <p:nvPr/>
            </p:nvSpPr>
            <p:spPr bwMode="auto">
              <a:xfrm>
                <a:off x="1567764" y="3705353"/>
                <a:ext cx="480863" cy="560986"/>
              </a:xfrm>
              <a:custGeom>
                <a:avLst/>
                <a:gdLst>
                  <a:gd name="connsiteX0" fmla="*/ 382866 w 517527"/>
                  <a:gd name="connsiteY0" fmla="*/ 485037 h 603758"/>
                  <a:gd name="connsiteX1" fmla="*/ 258763 w 517527"/>
                  <a:gd name="connsiteY1" fmla="*/ 516800 h 603758"/>
                  <a:gd name="connsiteX2" fmla="*/ 136617 w 517527"/>
                  <a:gd name="connsiteY2" fmla="*/ 486079 h 603758"/>
                  <a:gd name="connsiteX3" fmla="*/ 81214 w 517527"/>
                  <a:gd name="connsiteY3" fmla="*/ 525522 h 603758"/>
                  <a:gd name="connsiteX4" fmla="*/ 261371 w 517527"/>
                  <a:gd name="connsiteY4" fmla="*/ 581888 h 603758"/>
                  <a:gd name="connsiteX5" fmla="*/ 441658 w 517527"/>
                  <a:gd name="connsiteY5" fmla="*/ 525522 h 603758"/>
                  <a:gd name="connsiteX6" fmla="*/ 382866 w 517527"/>
                  <a:gd name="connsiteY6" fmla="*/ 485037 h 603758"/>
                  <a:gd name="connsiteX7" fmla="*/ 258870 w 517527"/>
                  <a:gd name="connsiteY7" fmla="*/ 184740 h 603758"/>
                  <a:gd name="connsiteX8" fmla="*/ 332717 w 517527"/>
                  <a:gd name="connsiteY8" fmla="*/ 258481 h 603758"/>
                  <a:gd name="connsiteX9" fmla="*/ 258870 w 517527"/>
                  <a:gd name="connsiteY9" fmla="*/ 332222 h 603758"/>
                  <a:gd name="connsiteX10" fmla="*/ 185023 w 517527"/>
                  <a:gd name="connsiteY10" fmla="*/ 258481 h 603758"/>
                  <a:gd name="connsiteX11" fmla="*/ 258870 w 517527"/>
                  <a:gd name="connsiteY11" fmla="*/ 184740 h 603758"/>
                  <a:gd name="connsiteX12" fmla="*/ 258763 w 517527"/>
                  <a:gd name="connsiteY12" fmla="*/ 147620 h 603758"/>
                  <a:gd name="connsiteX13" fmla="*/ 147697 w 517527"/>
                  <a:gd name="connsiteY13" fmla="*/ 258400 h 603758"/>
                  <a:gd name="connsiteX14" fmla="*/ 258763 w 517527"/>
                  <a:gd name="connsiteY14" fmla="*/ 369310 h 603758"/>
                  <a:gd name="connsiteX15" fmla="*/ 369830 w 517527"/>
                  <a:gd name="connsiteY15" fmla="*/ 258400 h 603758"/>
                  <a:gd name="connsiteX16" fmla="*/ 258763 w 517527"/>
                  <a:gd name="connsiteY16" fmla="*/ 147620 h 603758"/>
                  <a:gd name="connsiteX17" fmla="*/ 258112 w 517527"/>
                  <a:gd name="connsiteY17" fmla="*/ 80189 h 603758"/>
                  <a:gd name="connsiteX18" fmla="*/ 236342 w 517527"/>
                  <a:gd name="connsiteY18" fmla="*/ 102058 h 603758"/>
                  <a:gd name="connsiteX19" fmla="*/ 258112 w 517527"/>
                  <a:gd name="connsiteY19" fmla="*/ 123798 h 603758"/>
                  <a:gd name="connsiteX20" fmla="*/ 280012 w 517527"/>
                  <a:gd name="connsiteY20" fmla="*/ 102058 h 603758"/>
                  <a:gd name="connsiteX21" fmla="*/ 258112 w 517527"/>
                  <a:gd name="connsiteY21" fmla="*/ 80189 h 603758"/>
                  <a:gd name="connsiteX22" fmla="*/ 258763 w 517527"/>
                  <a:gd name="connsiteY22" fmla="*/ 0 h 603758"/>
                  <a:gd name="connsiteX23" fmla="*/ 517527 w 517527"/>
                  <a:gd name="connsiteY23" fmla="*/ 258400 h 603758"/>
                  <a:gd name="connsiteX24" fmla="*/ 406852 w 517527"/>
                  <a:gd name="connsiteY24" fmla="*/ 470197 h 603758"/>
                  <a:gd name="connsiteX25" fmla="*/ 463428 w 517527"/>
                  <a:gd name="connsiteY25" fmla="*/ 525522 h 603758"/>
                  <a:gd name="connsiteX26" fmla="*/ 261371 w 517527"/>
                  <a:gd name="connsiteY26" fmla="*/ 603758 h 603758"/>
                  <a:gd name="connsiteX27" fmla="*/ 59314 w 517527"/>
                  <a:gd name="connsiteY27" fmla="*/ 525522 h 603758"/>
                  <a:gd name="connsiteX28" fmla="*/ 112631 w 517527"/>
                  <a:gd name="connsiteY28" fmla="*/ 471499 h 603758"/>
                  <a:gd name="connsiteX29" fmla="*/ 0 w 517527"/>
                  <a:gd name="connsiteY29" fmla="*/ 258400 h 603758"/>
                  <a:gd name="connsiteX30" fmla="*/ 258763 w 517527"/>
                  <a:gd name="connsiteY30" fmla="*/ 0 h 603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517527" h="603758">
                    <a:moveTo>
                      <a:pt x="382866" y="485037"/>
                    </a:moveTo>
                    <a:cubicBezTo>
                      <a:pt x="345974" y="505345"/>
                      <a:pt x="303737" y="516800"/>
                      <a:pt x="258763" y="516800"/>
                    </a:cubicBezTo>
                    <a:cubicBezTo>
                      <a:pt x="214572" y="516800"/>
                      <a:pt x="172987" y="505735"/>
                      <a:pt x="136617" y="486079"/>
                    </a:cubicBezTo>
                    <a:cubicBezTo>
                      <a:pt x="102463" y="497013"/>
                      <a:pt x="81214" y="511984"/>
                      <a:pt x="81214" y="525522"/>
                    </a:cubicBezTo>
                    <a:cubicBezTo>
                      <a:pt x="81214" y="549084"/>
                      <a:pt x="149783" y="581888"/>
                      <a:pt x="261371" y="581888"/>
                    </a:cubicBezTo>
                    <a:cubicBezTo>
                      <a:pt x="373089" y="581888"/>
                      <a:pt x="441658" y="549084"/>
                      <a:pt x="441658" y="525522"/>
                    </a:cubicBezTo>
                    <a:cubicBezTo>
                      <a:pt x="441658" y="511593"/>
                      <a:pt x="418584" y="495972"/>
                      <a:pt x="382866" y="485037"/>
                    </a:cubicBezTo>
                    <a:close/>
                    <a:moveTo>
                      <a:pt x="258870" y="184740"/>
                    </a:moveTo>
                    <a:cubicBezTo>
                      <a:pt x="299655" y="184740"/>
                      <a:pt x="332717" y="217755"/>
                      <a:pt x="332717" y="258481"/>
                    </a:cubicBezTo>
                    <a:cubicBezTo>
                      <a:pt x="332717" y="299207"/>
                      <a:pt x="299655" y="332222"/>
                      <a:pt x="258870" y="332222"/>
                    </a:cubicBezTo>
                    <a:cubicBezTo>
                      <a:pt x="218085" y="332222"/>
                      <a:pt x="185023" y="299207"/>
                      <a:pt x="185023" y="258481"/>
                    </a:cubicBezTo>
                    <a:cubicBezTo>
                      <a:pt x="185023" y="217755"/>
                      <a:pt x="218085" y="184740"/>
                      <a:pt x="258870" y="184740"/>
                    </a:cubicBezTo>
                    <a:close/>
                    <a:moveTo>
                      <a:pt x="258763" y="147620"/>
                    </a:moveTo>
                    <a:cubicBezTo>
                      <a:pt x="197495" y="147620"/>
                      <a:pt x="147697" y="197347"/>
                      <a:pt x="147697" y="258400"/>
                    </a:cubicBezTo>
                    <a:cubicBezTo>
                      <a:pt x="147697" y="319583"/>
                      <a:pt x="197495" y="369310"/>
                      <a:pt x="258763" y="369310"/>
                    </a:cubicBezTo>
                    <a:cubicBezTo>
                      <a:pt x="320032" y="369310"/>
                      <a:pt x="369830" y="319453"/>
                      <a:pt x="369830" y="258400"/>
                    </a:cubicBezTo>
                    <a:cubicBezTo>
                      <a:pt x="369830" y="197347"/>
                      <a:pt x="320032" y="147620"/>
                      <a:pt x="258763" y="147620"/>
                    </a:cubicBezTo>
                    <a:close/>
                    <a:moveTo>
                      <a:pt x="258112" y="80189"/>
                    </a:moveTo>
                    <a:cubicBezTo>
                      <a:pt x="246119" y="80189"/>
                      <a:pt x="236342" y="89952"/>
                      <a:pt x="236342" y="102058"/>
                    </a:cubicBezTo>
                    <a:cubicBezTo>
                      <a:pt x="236342" y="114034"/>
                      <a:pt x="246119" y="123798"/>
                      <a:pt x="258112" y="123798"/>
                    </a:cubicBezTo>
                    <a:cubicBezTo>
                      <a:pt x="270235" y="123798"/>
                      <a:pt x="280012" y="114034"/>
                      <a:pt x="280012" y="102058"/>
                    </a:cubicBezTo>
                    <a:cubicBezTo>
                      <a:pt x="280012" y="89952"/>
                      <a:pt x="270235" y="80189"/>
                      <a:pt x="258112" y="80189"/>
                    </a:cubicBezTo>
                    <a:close/>
                    <a:moveTo>
                      <a:pt x="258763" y="0"/>
                    </a:moveTo>
                    <a:cubicBezTo>
                      <a:pt x="401507" y="0"/>
                      <a:pt x="517527" y="115857"/>
                      <a:pt x="517527" y="258400"/>
                    </a:cubicBezTo>
                    <a:cubicBezTo>
                      <a:pt x="517527" y="346009"/>
                      <a:pt x="473726" y="423464"/>
                      <a:pt x="406852" y="470197"/>
                    </a:cubicBezTo>
                    <a:cubicBezTo>
                      <a:pt x="443483" y="484386"/>
                      <a:pt x="463428" y="503652"/>
                      <a:pt x="463428" y="525522"/>
                    </a:cubicBezTo>
                    <a:cubicBezTo>
                      <a:pt x="463428" y="576291"/>
                      <a:pt x="359401" y="603758"/>
                      <a:pt x="261371" y="603758"/>
                    </a:cubicBezTo>
                    <a:cubicBezTo>
                      <a:pt x="163471" y="603758"/>
                      <a:pt x="59314" y="576291"/>
                      <a:pt x="59314" y="525522"/>
                    </a:cubicBezTo>
                    <a:cubicBezTo>
                      <a:pt x="59314" y="504434"/>
                      <a:pt x="78085" y="485688"/>
                      <a:pt x="112631" y="471499"/>
                    </a:cubicBezTo>
                    <a:cubicBezTo>
                      <a:pt x="44713" y="424896"/>
                      <a:pt x="0" y="346790"/>
                      <a:pt x="0" y="258400"/>
                    </a:cubicBezTo>
                    <a:cubicBezTo>
                      <a:pt x="0" y="115857"/>
                      <a:pt x="116020" y="0"/>
                      <a:pt x="25876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</p:sp>
        </p:grpSp>
        <p:sp>
          <p:nvSpPr>
            <p:cNvPr id="9" name="Text Box 79"/>
            <p:cNvSpPr txBox="1">
              <a:spLocks noChangeArrowheads="1"/>
            </p:cNvSpPr>
            <p:nvPr/>
          </p:nvSpPr>
          <p:spPr bwMode="auto">
            <a:xfrm>
              <a:off x="1985932" y="3593123"/>
              <a:ext cx="2179189" cy="47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10000"/>
                </a:lnSpc>
              </a:pPr>
              <a:r>
                <a:rPr kumimoji="1"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上网浏览新闻</a:t>
              </a:r>
              <a:endParaRPr kumimoji="1"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1264547" y="2189555"/>
            <a:ext cx="5961404" cy="3515611"/>
            <a:chOff x="1264547" y="2189555"/>
            <a:chExt cx="5961404" cy="3515611"/>
          </a:xfrm>
        </p:grpSpPr>
        <p:grpSp>
          <p:nvGrpSpPr>
            <p:cNvPr id="26" name="组合 25"/>
            <p:cNvGrpSpPr/>
            <p:nvPr/>
          </p:nvGrpSpPr>
          <p:grpSpPr>
            <a:xfrm>
              <a:off x="1433187" y="2218482"/>
              <a:ext cx="1574153" cy="1325849"/>
              <a:chOff x="460746" y="4309108"/>
              <a:chExt cx="1574153" cy="1325849"/>
            </a:xfrm>
          </p:grpSpPr>
          <p:grpSp>
            <p:nvGrpSpPr>
              <p:cNvPr id="46" name="组合 45"/>
              <p:cNvGrpSpPr/>
              <p:nvPr/>
            </p:nvGrpSpPr>
            <p:grpSpPr>
              <a:xfrm>
                <a:off x="460746" y="5030201"/>
                <a:ext cx="1574153" cy="604756"/>
                <a:chOff x="605411" y="5899906"/>
                <a:chExt cx="1574153" cy="604756"/>
              </a:xfrm>
            </p:grpSpPr>
            <p:sp>
              <p:nvSpPr>
                <p:cNvPr id="47" name="矩形: 圆角 46"/>
                <p:cNvSpPr/>
                <p:nvPr/>
              </p:nvSpPr>
              <p:spPr>
                <a:xfrm>
                  <a:off x="605411" y="5987201"/>
                  <a:ext cx="1574153" cy="517461"/>
                </a:xfrm>
                <a:prstGeom prst="roundRect">
                  <a:avLst>
                    <a:gd name="adj" fmla="val 12368"/>
                  </a:avLst>
                </a:prstGeom>
                <a:solidFill>
                  <a:srgbClr val="FEF6E5"/>
                </a:solidFill>
                <a:ln w="19050">
                  <a:solidFill>
                    <a:srgbClr val="FDECC7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67497" tIns="33748" rIns="67497" bIns="33748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zh-CN" altLang="en-US" sz="9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8" name="Rectangle 15"/>
                <p:cNvSpPr/>
                <p:nvPr/>
              </p:nvSpPr>
              <p:spPr>
                <a:xfrm>
                  <a:off x="797813" y="5899906"/>
                  <a:ext cx="1222119" cy="58894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>
                    <a:lnSpc>
                      <a:spcPct val="150000"/>
                    </a:lnSpc>
                  </a:pPr>
                  <a:r>
                    <a:rPr lang="en-US" altLang="zh-CN" sz="24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Times New Roman" panose="02020603050405020304" pitchFamily="18" charset="0"/>
                      <a:ea typeface="思源黑体 CN Normal" panose="020B0400000000000000" pitchFamily="34" charset="-122"/>
                      <a:cs typeface="Times New Roman" panose="02020603050405020304" pitchFamily="18" charset="0"/>
                    </a:rPr>
                    <a:t>IE</a:t>
                  </a:r>
                  <a:endParaRPr lang="en-US" altLang="zh-CN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思源黑体 CN Normal" panose="020B0400000000000000" pitchFamily="34" charset="-122"/>
                    <a:ea typeface="思源黑体 CN Normal" panose="020B0400000000000000" pitchFamily="34" charset="-122"/>
                  </a:endParaRPr>
                </a:p>
              </p:txBody>
            </p:sp>
          </p:grpSp>
          <p:pic>
            <p:nvPicPr>
              <p:cNvPr id="5" name="图片 4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496" t="8925" r="19996" b="3883"/>
              <a:stretch>
                <a:fillRect/>
              </a:stretch>
            </p:blipFill>
            <p:spPr>
              <a:xfrm>
                <a:off x="882085" y="4309108"/>
                <a:ext cx="783198" cy="749418"/>
              </a:xfrm>
              <a:prstGeom prst="rect">
                <a:avLst/>
              </a:prstGeom>
            </p:spPr>
          </p:pic>
        </p:grpSp>
        <p:grpSp>
          <p:nvGrpSpPr>
            <p:cNvPr id="27" name="组合 26"/>
            <p:cNvGrpSpPr/>
            <p:nvPr/>
          </p:nvGrpSpPr>
          <p:grpSpPr>
            <a:xfrm>
              <a:off x="3435784" y="2189555"/>
              <a:ext cx="1648367" cy="1362311"/>
              <a:chOff x="3995456" y="4386707"/>
              <a:chExt cx="1648367" cy="1362311"/>
            </a:xfrm>
          </p:grpSpPr>
          <p:grpSp>
            <p:nvGrpSpPr>
              <p:cNvPr id="50" name="组合 49"/>
              <p:cNvGrpSpPr/>
              <p:nvPr/>
            </p:nvGrpSpPr>
            <p:grpSpPr>
              <a:xfrm>
                <a:off x="3995456" y="5120937"/>
                <a:ext cx="1648367" cy="628081"/>
                <a:chOff x="1256597" y="5867225"/>
                <a:chExt cx="927038" cy="628081"/>
              </a:xfrm>
            </p:grpSpPr>
            <p:sp>
              <p:nvSpPr>
                <p:cNvPr id="52" name="矩形: 圆角 51"/>
                <p:cNvSpPr/>
                <p:nvPr/>
              </p:nvSpPr>
              <p:spPr>
                <a:xfrm>
                  <a:off x="1256597" y="5977845"/>
                  <a:ext cx="885301" cy="517461"/>
                </a:xfrm>
                <a:prstGeom prst="roundRect">
                  <a:avLst>
                    <a:gd name="adj" fmla="val 12368"/>
                  </a:avLst>
                </a:prstGeom>
                <a:solidFill>
                  <a:srgbClr val="FEF6E5"/>
                </a:solidFill>
                <a:ln w="19050">
                  <a:solidFill>
                    <a:srgbClr val="FDECC7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67497" tIns="33748" rIns="67497" bIns="33748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zh-CN" altLang="en-US" sz="9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3" name="Rectangle 15"/>
                <p:cNvSpPr/>
                <p:nvPr/>
              </p:nvSpPr>
              <p:spPr>
                <a:xfrm>
                  <a:off x="1367614" y="5867225"/>
                  <a:ext cx="816021" cy="5870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en-US" altLang="zh-CN" sz="2400" dirty="0" err="1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Times New Roman" panose="02020603050405020304" pitchFamily="18" charset="0"/>
                      <a:ea typeface="思源黑体 CN Normal" panose="020B0400000000000000" pitchFamily="34" charset="-122"/>
                      <a:cs typeface="Times New Roman" panose="02020603050405020304" pitchFamily="18" charset="0"/>
                    </a:rPr>
                    <a:t>Maxthon</a:t>
                  </a:r>
                  <a:endParaRPr lang="en-US" altLang="zh-CN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思源黑体 CN Normal" panose="020B0400000000000000" pitchFamily="34" charset="-122"/>
                    <a:ea typeface="思源黑体 CN Normal" panose="020B0400000000000000" pitchFamily="34" charset="-122"/>
                  </a:endParaRPr>
                </a:p>
              </p:txBody>
            </p:sp>
          </p:grpSp>
          <p:pic>
            <p:nvPicPr>
              <p:cNvPr id="16" name="图片 15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02839" y="4386707"/>
                <a:ext cx="783199" cy="783199"/>
              </a:xfrm>
              <a:prstGeom prst="rect">
                <a:avLst/>
              </a:prstGeom>
            </p:spPr>
          </p:pic>
        </p:grpSp>
        <p:grpSp>
          <p:nvGrpSpPr>
            <p:cNvPr id="59" name="组合 58"/>
            <p:cNvGrpSpPr/>
            <p:nvPr/>
          </p:nvGrpSpPr>
          <p:grpSpPr>
            <a:xfrm>
              <a:off x="5483159" y="2258283"/>
              <a:ext cx="1574154" cy="1286048"/>
              <a:chOff x="3766330" y="4205686"/>
              <a:chExt cx="1574154" cy="1286048"/>
            </a:xfrm>
          </p:grpSpPr>
          <p:grpSp>
            <p:nvGrpSpPr>
              <p:cNvPr id="55" name="组合 54"/>
              <p:cNvGrpSpPr/>
              <p:nvPr/>
            </p:nvGrpSpPr>
            <p:grpSpPr>
              <a:xfrm>
                <a:off x="3766330" y="4875001"/>
                <a:ext cx="1574154" cy="616733"/>
                <a:chOff x="1501343" y="5185280"/>
                <a:chExt cx="976715" cy="616733"/>
              </a:xfrm>
            </p:grpSpPr>
            <p:sp>
              <p:nvSpPr>
                <p:cNvPr id="57" name="矩形: 圆角 56"/>
                <p:cNvSpPr/>
                <p:nvPr/>
              </p:nvSpPr>
              <p:spPr>
                <a:xfrm>
                  <a:off x="1501343" y="5284552"/>
                  <a:ext cx="976715" cy="517461"/>
                </a:xfrm>
                <a:prstGeom prst="roundRect">
                  <a:avLst>
                    <a:gd name="adj" fmla="val 12368"/>
                  </a:avLst>
                </a:prstGeom>
                <a:solidFill>
                  <a:srgbClr val="FEF6E5"/>
                </a:solidFill>
                <a:ln w="19050">
                  <a:solidFill>
                    <a:srgbClr val="FDECC7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67497" tIns="33748" rIns="67497" bIns="33748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zh-CN" altLang="en-US" sz="9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8" name="Rectangle 15"/>
                <p:cNvSpPr/>
                <p:nvPr/>
              </p:nvSpPr>
              <p:spPr>
                <a:xfrm>
                  <a:off x="1642087" y="5185280"/>
                  <a:ext cx="816021" cy="5870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en-US" altLang="zh-CN" sz="2400" dirty="0" err="1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Times New Roman" panose="02020603050405020304" pitchFamily="18" charset="0"/>
                      <a:ea typeface="思源黑体 CN Normal" panose="020B0400000000000000" pitchFamily="34" charset="-122"/>
                      <a:cs typeface="Times New Roman" panose="02020603050405020304" pitchFamily="18" charset="0"/>
                    </a:rPr>
                    <a:t>FireFox</a:t>
                  </a:r>
                  <a:endParaRPr lang="en-US" altLang="zh-CN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思源黑体 CN Normal" panose="020B0400000000000000" pitchFamily="34" charset="-122"/>
                    <a:ea typeface="思源黑体 CN Normal" panose="020B0400000000000000" pitchFamily="34" charset="-122"/>
                  </a:endParaRPr>
                </a:p>
              </p:txBody>
            </p:sp>
          </p:grpSp>
          <p:pic>
            <p:nvPicPr>
              <p:cNvPr id="19" name="图片 18"/>
              <p:cNvPicPr>
                <a:picLocks noChangeAspect="1"/>
              </p:cNvPicPr>
              <p:nvPr/>
            </p:nvPicPr>
            <p:blipFill rotWithShape="1">
              <a:blip r:embed="rId6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373" t="3497" r="17341" b="5355"/>
              <a:stretch>
                <a:fillRect/>
              </a:stretch>
            </p:blipFill>
            <p:spPr>
              <a:xfrm>
                <a:off x="4196751" y="4205686"/>
                <a:ext cx="730714" cy="710398"/>
              </a:xfrm>
              <a:prstGeom prst="rect">
                <a:avLst/>
              </a:prstGeom>
            </p:spPr>
          </p:pic>
        </p:grpSp>
        <p:grpSp>
          <p:nvGrpSpPr>
            <p:cNvPr id="3" name="组合 2"/>
            <p:cNvGrpSpPr/>
            <p:nvPr/>
          </p:nvGrpSpPr>
          <p:grpSpPr>
            <a:xfrm>
              <a:off x="1264547" y="4155422"/>
              <a:ext cx="1911431" cy="1549744"/>
              <a:chOff x="1264547" y="4155422"/>
              <a:chExt cx="1911431" cy="1549744"/>
            </a:xfrm>
          </p:grpSpPr>
          <p:pic>
            <p:nvPicPr>
              <p:cNvPr id="1026" name="Picture 2" descr="https://ss2.bdstatic.com/70cFvnSh_Q1YnxGkpoWK1HF6hhy/it/u=999023315,3193476159&amp;fm=26&amp;gp=0.jpg"/>
              <p:cNvPicPr>
                <a:picLocks noChangeAspect="1" noChangeArrowheads="1"/>
              </p:cNvPicPr>
              <p:nvPr/>
            </p:nvPicPr>
            <p:blipFill>
              <a:blip r:embed="rId7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52154" y="4155422"/>
                <a:ext cx="936215" cy="93621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34" name="组合 33"/>
              <p:cNvGrpSpPr/>
              <p:nvPr/>
            </p:nvGrpSpPr>
            <p:grpSpPr>
              <a:xfrm>
                <a:off x="1264547" y="5058835"/>
                <a:ext cx="1911431" cy="646331"/>
                <a:chOff x="436771" y="5899906"/>
                <a:chExt cx="1911431" cy="646331"/>
              </a:xfrm>
            </p:grpSpPr>
            <p:sp>
              <p:nvSpPr>
                <p:cNvPr id="36" name="矩形: 圆角 46"/>
                <p:cNvSpPr/>
                <p:nvPr/>
              </p:nvSpPr>
              <p:spPr>
                <a:xfrm>
                  <a:off x="605411" y="5987201"/>
                  <a:ext cx="1574153" cy="517461"/>
                </a:xfrm>
                <a:prstGeom prst="roundRect">
                  <a:avLst>
                    <a:gd name="adj" fmla="val 12368"/>
                  </a:avLst>
                </a:prstGeom>
                <a:solidFill>
                  <a:srgbClr val="FEF6E5"/>
                </a:solidFill>
                <a:ln w="19050">
                  <a:solidFill>
                    <a:srgbClr val="FDECC7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67497" tIns="33748" rIns="67497" bIns="33748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zh-CN" altLang="en-US" sz="9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7" name="Rectangle 15"/>
                <p:cNvSpPr/>
                <p:nvPr/>
              </p:nvSpPr>
              <p:spPr>
                <a:xfrm>
                  <a:off x="436771" y="5899906"/>
                  <a:ext cx="1911431" cy="646331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>
                    <a:lnSpc>
                      <a:spcPct val="150000"/>
                    </a:lnSpc>
                  </a:pPr>
                  <a:r>
                    <a:rPr lang="en-US" altLang="zh-CN" sz="24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Times New Roman" panose="02020603050405020304" pitchFamily="18" charset="0"/>
                      <a:ea typeface="思源黑体 CN Normal" panose="020B0400000000000000" pitchFamily="34" charset="-122"/>
                      <a:cs typeface="Times New Roman" panose="02020603050405020304" pitchFamily="18" charset="0"/>
                    </a:rPr>
                    <a:t>QQ</a:t>
                  </a:r>
                  <a:r>
                    <a:rPr lang="zh-CN" altLang="en-US" sz="24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Times New Roman" panose="02020603050405020304" pitchFamily="18" charset="0"/>
                      <a:ea typeface="思源黑体 CN Normal" panose="020B0400000000000000" pitchFamily="34" charset="-122"/>
                      <a:cs typeface="Times New Roman" panose="02020603050405020304" pitchFamily="18" charset="0"/>
                    </a:rPr>
                    <a:t>浏览器</a:t>
                  </a:r>
                  <a:endParaRPr lang="en-US" altLang="zh-CN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思源黑体 CN Normal" panose="020B0400000000000000" pitchFamily="34" charset="-122"/>
                    <a:ea typeface="思源黑体 CN Normal" panose="020B0400000000000000" pitchFamily="34" charset="-122"/>
                  </a:endParaRPr>
                </a:p>
              </p:txBody>
            </p:sp>
          </p:grpSp>
        </p:grpSp>
        <p:grpSp>
          <p:nvGrpSpPr>
            <p:cNvPr id="4" name="组合 3"/>
            <p:cNvGrpSpPr/>
            <p:nvPr/>
          </p:nvGrpSpPr>
          <p:grpSpPr>
            <a:xfrm>
              <a:off x="3232079" y="4164861"/>
              <a:ext cx="1911431" cy="1498730"/>
              <a:chOff x="3232079" y="4164861"/>
              <a:chExt cx="1911431" cy="1498730"/>
            </a:xfrm>
          </p:grpSpPr>
          <p:pic>
            <p:nvPicPr>
              <p:cNvPr id="1030" name="Picture 6" descr="https://timgsa.baidu.com/timg?image&amp;quality=80&amp;size=b9999_10000&amp;sec=1567231482024&amp;di=0171c53de15f60766a1c7a124743ad92&amp;imgtype=0&amp;src=http%3A%2F%2Fattachments.gfan.net.cn%2Fforum%2F201506%2F28%2F072145er0ojak6evr8o48y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clrChange>
                  <a:clrFrom>
                    <a:srgbClr val="FEFEFE"/>
                  </a:clrFrom>
                  <a:clrTo>
                    <a:srgbClr val="FEFEFE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801883" y="4164861"/>
                <a:ext cx="865765" cy="8657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38" name="组合 37"/>
              <p:cNvGrpSpPr/>
              <p:nvPr/>
            </p:nvGrpSpPr>
            <p:grpSpPr>
              <a:xfrm>
                <a:off x="3232079" y="5058835"/>
                <a:ext cx="1911431" cy="604756"/>
                <a:chOff x="436771" y="5899906"/>
                <a:chExt cx="1911431" cy="604756"/>
              </a:xfrm>
            </p:grpSpPr>
            <p:sp>
              <p:nvSpPr>
                <p:cNvPr id="39" name="矩形: 圆角 46"/>
                <p:cNvSpPr/>
                <p:nvPr/>
              </p:nvSpPr>
              <p:spPr>
                <a:xfrm>
                  <a:off x="605411" y="5987201"/>
                  <a:ext cx="1574153" cy="517461"/>
                </a:xfrm>
                <a:prstGeom prst="roundRect">
                  <a:avLst>
                    <a:gd name="adj" fmla="val 12368"/>
                  </a:avLst>
                </a:prstGeom>
                <a:solidFill>
                  <a:srgbClr val="FEF6E5"/>
                </a:solidFill>
                <a:ln w="19050">
                  <a:solidFill>
                    <a:srgbClr val="FDECC7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67497" tIns="33748" rIns="67497" bIns="33748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zh-CN" altLang="en-US" sz="9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0" name="Rectangle 15"/>
                <p:cNvSpPr/>
                <p:nvPr/>
              </p:nvSpPr>
              <p:spPr>
                <a:xfrm>
                  <a:off x="436771" y="5899906"/>
                  <a:ext cx="1911431" cy="5870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>
                    <a:lnSpc>
                      <a:spcPct val="150000"/>
                    </a:lnSpc>
                  </a:pPr>
                  <a:r>
                    <a:rPr lang="en-US" altLang="zh-CN" sz="24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Times New Roman" panose="02020603050405020304" pitchFamily="18" charset="0"/>
                      <a:ea typeface="思源黑体 CN Normal" panose="020B0400000000000000" pitchFamily="34" charset="-122"/>
                      <a:cs typeface="Times New Roman" panose="02020603050405020304" pitchFamily="18" charset="0"/>
                    </a:rPr>
                    <a:t>360</a:t>
                  </a:r>
                  <a:r>
                    <a:rPr lang="zh-CN" altLang="en-US" sz="24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Times New Roman" panose="02020603050405020304" pitchFamily="18" charset="0"/>
                      <a:ea typeface="思源黑体 CN Normal" panose="020B0400000000000000" pitchFamily="34" charset="-122"/>
                      <a:cs typeface="Times New Roman" panose="02020603050405020304" pitchFamily="18" charset="0"/>
                    </a:rPr>
                    <a:t>浏览器</a:t>
                  </a:r>
                  <a:endParaRPr lang="en-US" altLang="zh-CN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思源黑体 CN Normal" panose="020B0400000000000000" pitchFamily="34" charset="-122"/>
                    <a:ea typeface="思源黑体 CN Normal" panose="020B0400000000000000" pitchFamily="34" charset="-122"/>
                  </a:endParaRPr>
                </a:p>
              </p:txBody>
            </p:sp>
          </p:grpSp>
        </p:grpSp>
        <p:grpSp>
          <p:nvGrpSpPr>
            <p:cNvPr id="6" name="组合 5"/>
            <p:cNvGrpSpPr/>
            <p:nvPr/>
          </p:nvGrpSpPr>
          <p:grpSpPr>
            <a:xfrm>
              <a:off x="5314520" y="4270926"/>
              <a:ext cx="1911431" cy="1392665"/>
              <a:chOff x="5314520" y="4270926"/>
              <a:chExt cx="1911431" cy="1392665"/>
            </a:xfrm>
          </p:grpSpPr>
          <p:pic>
            <p:nvPicPr>
              <p:cNvPr id="1032" name="Picture 8" descr="https://timgsa.baidu.com/timg?image&amp;quality=80&amp;size=b9999_10000&amp;sec=1567231597833&amp;di=78ebad55a9c1890ae7563bd901561d13&amp;imgtype=0&amp;src=http%3A%2F%2Fwww.hdwallpaperspulse.com%2Fwp-content%2Fuploads%2F2018%2F02%2F09%2FChrome-Logo.png"/>
              <p:cNvPicPr>
                <a:picLocks noChangeAspect="1" noChangeArrowheads="1"/>
              </p:cNvPicPr>
              <p:nvPr/>
            </p:nvPicPr>
            <p:blipFill>
              <a:blip r:embed="rId9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09994" y="4270926"/>
                <a:ext cx="1074114" cy="8752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41" name="组合 40"/>
              <p:cNvGrpSpPr/>
              <p:nvPr/>
            </p:nvGrpSpPr>
            <p:grpSpPr>
              <a:xfrm>
                <a:off x="5314520" y="5058835"/>
                <a:ext cx="1911431" cy="604756"/>
                <a:chOff x="436771" y="5899906"/>
                <a:chExt cx="1911431" cy="604756"/>
              </a:xfrm>
            </p:grpSpPr>
            <p:sp>
              <p:nvSpPr>
                <p:cNvPr id="42" name="矩形: 圆角 46"/>
                <p:cNvSpPr/>
                <p:nvPr/>
              </p:nvSpPr>
              <p:spPr>
                <a:xfrm>
                  <a:off x="605411" y="5987201"/>
                  <a:ext cx="1574153" cy="517461"/>
                </a:xfrm>
                <a:prstGeom prst="roundRect">
                  <a:avLst>
                    <a:gd name="adj" fmla="val 12368"/>
                  </a:avLst>
                </a:prstGeom>
                <a:solidFill>
                  <a:srgbClr val="FEF6E5"/>
                </a:solidFill>
                <a:ln w="19050">
                  <a:solidFill>
                    <a:srgbClr val="FDECC7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67497" tIns="33748" rIns="67497" bIns="33748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zh-CN" altLang="en-US" sz="9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3" name="Rectangle 15"/>
                <p:cNvSpPr/>
                <p:nvPr/>
              </p:nvSpPr>
              <p:spPr>
                <a:xfrm>
                  <a:off x="436771" y="5899906"/>
                  <a:ext cx="1911431" cy="5870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>
                    <a:lnSpc>
                      <a:spcPct val="150000"/>
                    </a:lnSpc>
                  </a:pPr>
                  <a:r>
                    <a:rPr lang="en-US" altLang="zh-CN" sz="24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Times New Roman" panose="02020603050405020304" pitchFamily="18" charset="0"/>
                      <a:ea typeface="思源黑体 CN Normal" panose="020B0400000000000000" pitchFamily="34" charset="-122"/>
                      <a:cs typeface="Times New Roman" panose="02020603050405020304" pitchFamily="18" charset="0"/>
                    </a:rPr>
                    <a:t>Chrome</a:t>
                  </a:r>
                </a:p>
              </p:txBody>
            </p:sp>
          </p:grpSp>
        </p:grpSp>
      </p:grpSp>
      <p:grpSp>
        <p:nvGrpSpPr>
          <p:cNvPr id="49" name="组合 48"/>
          <p:cNvGrpSpPr/>
          <p:nvPr/>
        </p:nvGrpSpPr>
        <p:grpSpPr>
          <a:xfrm>
            <a:off x="647164" y="1588421"/>
            <a:ext cx="5448836" cy="478144"/>
            <a:chOff x="1403750" y="3593123"/>
            <a:chExt cx="5448836" cy="478144"/>
          </a:xfrm>
        </p:grpSpPr>
        <p:grpSp>
          <p:nvGrpSpPr>
            <p:cNvPr id="51" name="组合 50"/>
            <p:cNvGrpSpPr/>
            <p:nvPr/>
          </p:nvGrpSpPr>
          <p:grpSpPr>
            <a:xfrm>
              <a:off x="1403750" y="3593123"/>
              <a:ext cx="490436" cy="476221"/>
              <a:chOff x="1403750" y="3593123"/>
              <a:chExt cx="808892" cy="785446"/>
            </a:xfrm>
          </p:grpSpPr>
          <p:sp>
            <p:nvSpPr>
              <p:cNvPr id="56" name="对话气泡: 椭圆形 9"/>
              <p:cNvSpPr/>
              <p:nvPr/>
            </p:nvSpPr>
            <p:spPr>
              <a:xfrm>
                <a:off x="1403750" y="3593123"/>
                <a:ext cx="808892" cy="785446"/>
              </a:xfrm>
              <a:prstGeom prst="wedgeEllipseCallout">
                <a:avLst>
                  <a:gd name="adj1" fmla="val 66124"/>
                  <a:gd name="adj2" fmla="val 2799"/>
                </a:avLst>
              </a:prstGeom>
              <a:solidFill>
                <a:srgbClr val="009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" name="round-web-cam_17861"/>
              <p:cNvSpPr>
                <a:spLocks noChangeAspect="1"/>
              </p:cNvSpPr>
              <p:nvPr/>
            </p:nvSpPr>
            <p:spPr bwMode="auto">
              <a:xfrm>
                <a:off x="1567764" y="3705353"/>
                <a:ext cx="480863" cy="560986"/>
              </a:xfrm>
              <a:custGeom>
                <a:avLst/>
                <a:gdLst>
                  <a:gd name="connsiteX0" fmla="*/ 382866 w 517527"/>
                  <a:gd name="connsiteY0" fmla="*/ 485037 h 603758"/>
                  <a:gd name="connsiteX1" fmla="*/ 258763 w 517527"/>
                  <a:gd name="connsiteY1" fmla="*/ 516800 h 603758"/>
                  <a:gd name="connsiteX2" fmla="*/ 136617 w 517527"/>
                  <a:gd name="connsiteY2" fmla="*/ 486079 h 603758"/>
                  <a:gd name="connsiteX3" fmla="*/ 81214 w 517527"/>
                  <a:gd name="connsiteY3" fmla="*/ 525522 h 603758"/>
                  <a:gd name="connsiteX4" fmla="*/ 261371 w 517527"/>
                  <a:gd name="connsiteY4" fmla="*/ 581888 h 603758"/>
                  <a:gd name="connsiteX5" fmla="*/ 441658 w 517527"/>
                  <a:gd name="connsiteY5" fmla="*/ 525522 h 603758"/>
                  <a:gd name="connsiteX6" fmla="*/ 382866 w 517527"/>
                  <a:gd name="connsiteY6" fmla="*/ 485037 h 603758"/>
                  <a:gd name="connsiteX7" fmla="*/ 258870 w 517527"/>
                  <a:gd name="connsiteY7" fmla="*/ 184740 h 603758"/>
                  <a:gd name="connsiteX8" fmla="*/ 332717 w 517527"/>
                  <a:gd name="connsiteY8" fmla="*/ 258481 h 603758"/>
                  <a:gd name="connsiteX9" fmla="*/ 258870 w 517527"/>
                  <a:gd name="connsiteY9" fmla="*/ 332222 h 603758"/>
                  <a:gd name="connsiteX10" fmla="*/ 185023 w 517527"/>
                  <a:gd name="connsiteY10" fmla="*/ 258481 h 603758"/>
                  <a:gd name="connsiteX11" fmla="*/ 258870 w 517527"/>
                  <a:gd name="connsiteY11" fmla="*/ 184740 h 603758"/>
                  <a:gd name="connsiteX12" fmla="*/ 258763 w 517527"/>
                  <a:gd name="connsiteY12" fmla="*/ 147620 h 603758"/>
                  <a:gd name="connsiteX13" fmla="*/ 147697 w 517527"/>
                  <a:gd name="connsiteY13" fmla="*/ 258400 h 603758"/>
                  <a:gd name="connsiteX14" fmla="*/ 258763 w 517527"/>
                  <a:gd name="connsiteY14" fmla="*/ 369310 h 603758"/>
                  <a:gd name="connsiteX15" fmla="*/ 369830 w 517527"/>
                  <a:gd name="connsiteY15" fmla="*/ 258400 h 603758"/>
                  <a:gd name="connsiteX16" fmla="*/ 258763 w 517527"/>
                  <a:gd name="connsiteY16" fmla="*/ 147620 h 603758"/>
                  <a:gd name="connsiteX17" fmla="*/ 258112 w 517527"/>
                  <a:gd name="connsiteY17" fmla="*/ 80189 h 603758"/>
                  <a:gd name="connsiteX18" fmla="*/ 236342 w 517527"/>
                  <a:gd name="connsiteY18" fmla="*/ 102058 h 603758"/>
                  <a:gd name="connsiteX19" fmla="*/ 258112 w 517527"/>
                  <a:gd name="connsiteY19" fmla="*/ 123798 h 603758"/>
                  <a:gd name="connsiteX20" fmla="*/ 280012 w 517527"/>
                  <a:gd name="connsiteY20" fmla="*/ 102058 h 603758"/>
                  <a:gd name="connsiteX21" fmla="*/ 258112 w 517527"/>
                  <a:gd name="connsiteY21" fmla="*/ 80189 h 603758"/>
                  <a:gd name="connsiteX22" fmla="*/ 258763 w 517527"/>
                  <a:gd name="connsiteY22" fmla="*/ 0 h 603758"/>
                  <a:gd name="connsiteX23" fmla="*/ 517527 w 517527"/>
                  <a:gd name="connsiteY23" fmla="*/ 258400 h 603758"/>
                  <a:gd name="connsiteX24" fmla="*/ 406852 w 517527"/>
                  <a:gd name="connsiteY24" fmla="*/ 470197 h 603758"/>
                  <a:gd name="connsiteX25" fmla="*/ 463428 w 517527"/>
                  <a:gd name="connsiteY25" fmla="*/ 525522 h 603758"/>
                  <a:gd name="connsiteX26" fmla="*/ 261371 w 517527"/>
                  <a:gd name="connsiteY26" fmla="*/ 603758 h 603758"/>
                  <a:gd name="connsiteX27" fmla="*/ 59314 w 517527"/>
                  <a:gd name="connsiteY27" fmla="*/ 525522 h 603758"/>
                  <a:gd name="connsiteX28" fmla="*/ 112631 w 517527"/>
                  <a:gd name="connsiteY28" fmla="*/ 471499 h 603758"/>
                  <a:gd name="connsiteX29" fmla="*/ 0 w 517527"/>
                  <a:gd name="connsiteY29" fmla="*/ 258400 h 603758"/>
                  <a:gd name="connsiteX30" fmla="*/ 258763 w 517527"/>
                  <a:gd name="connsiteY30" fmla="*/ 0 h 603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517527" h="603758">
                    <a:moveTo>
                      <a:pt x="382866" y="485037"/>
                    </a:moveTo>
                    <a:cubicBezTo>
                      <a:pt x="345974" y="505345"/>
                      <a:pt x="303737" y="516800"/>
                      <a:pt x="258763" y="516800"/>
                    </a:cubicBezTo>
                    <a:cubicBezTo>
                      <a:pt x="214572" y="516800"/>
                      <a:pt x="172987" y="505735"/>
                      <a:pt x="136617" y="486079"/>
                    </a:cubicBezTo>
                    <a:cubicBezTo>
                      <a:pt x="102463" y="497013"/>
                      <a:pt x="81214" y="511984"/>
                      <a:pt x="81214" y="525522"/>
                    </a:cubicBezTo>
                    <a:cubicBezTo>
                      <a:pt x="81214" y="549084"/>
                      <a:pt x="149783" y="581888"/>
                      <a:pt x="261371" y="581888"/>
                    </a:cubicBezTo>
                    <a:cubicBezTo>
                      <a:pt x="373089" y="581888"/>
                      <a:pt x="441658" y="549084"/>
                      <a:pt x="441658" y="525522"/>
                    </a:cubicBezTo>
                    <a:cubicBezTo>
                      <a:pt x="441658" y="511593"/>
                      <a:pt x="418584" y="495972"/>
                      <a:pt x="382866" y="485037"/>
                    </a:cubicBezTo>
                    <a:close/>
                    <a:moveTo>
                      <a:pt x="258870" y="184740"/>
                    </a:moveTo>
                    <a:cubicBezTo>
                      <a:pt x="299655" y="184740"/>
                      <a:pt x="332717" y="217755"/>
                      <a:pt x="332717" y="258481"/>
                    </a:cubicBezTo>
                    <a:cubicBezTo>
                      <a:pt x="332717" y="299207"/>
                      <a:pt x="299655" y="332222"/>
                      <a:pt x="258870" y="332222"/>
                    </a:cubicBezTo>
                    <a:cubicBezTo>
                      <a:pt x="218085" y="332222"/>
                      <a:pt x="185023" y="299207"/>
                      <a:pt x="185023" y="258481"/>
                    </a:cubicBezTo>
                    <a:cubicBezTo>
                      <a:pt x="185023" y="217755"/>
                      <a:pt x="218085" y="184740"/>
                      <a:pt x="258870" y="184740"/>
                    </a:cubicBezTo>
                    <a:close/>
                    <a:moveTo>
                      <a:pt x="258763" y="147620"/>
                    </a:moveTo>
                    <a:cubicBezTo>
                      <a:pt x="197495" y="147620"/>
                      <a:pt x="147697" y="197347"/>
                      <a:pt x="147697" y="258400"/>
                    </a:cubicBezTo>
                    <a:cubicBezTo>
                      <a:pt x="147697" y="319583"/>
                      <a:pt x="197495" y="369310"/>
                      <a:pt x="258763" y="369310"/>
                    </a:cubicBezTo>
                    <a:cubicBezTo>
                      <a:pt x="320032" y="369310"/>
                      <a:pt x="369830" y="319453"/>
                      <a:pt x="369830" y="258400"/>
                    </a:cubicBezTo>
                    <a:cubicBezTo>
                      <a:pt x="369830" y="197347"/>
                      <a:pt x="320032" y="147620"/>
                      <a:pt x="258763" y="147620"/>
                    </a:cubicBezTo>
                    <a:close/>
                    <a:moveTo>
                      <a:pt x="258112" y="80189"/>
                    </a:moveTo>
                    <a:cubicBezTo>
                      <a:pt x="246119" y="80189"/>
                      <a:pt x="236342" y="89952"/>
                      <a:pt x="236342" y="102058"/>
                    </a:cubicBezTo>
                    <a:cubicBezTo>
                      <a:pt x="236342" y="114034"/>
                      <a:pt x="246119" y="123798"/>
                      <a:pt x="258112" y="123798"/>
                    </a:cubicBezTo>
                    <a:cubicBezTo>
                      <a:pt x="270235" y="123798"/>
                      <a:pt x="280012" y="114034"/>
                      <a:pt x="280012" y="102058"/>
                    </a:cubicBezTo>
                    <a:cubicBezTo>
                      <a:pt x="280012" y="89952"/>
                      <a:pt x="270235" y="80189"/>
                      <a:pt x="258112" y="80189"/>
                    </a:cubicBezTo>
                    <a:close/>
                    <a:moveTo>
                      <a:pt x="258763" y="0"/>
                    </a:moveTo>
                    <a:cubicBezTo>
                      <a:pt x="401507" y="0"/>
                      <a:pt x="517527" y="115857"/>
                      <a:pt x="517527" y="258400"/>
                    </a:cubicBezTo>
                    <a:cubicBezTo>
                      <a:pt x="517527" y="346009"/>
                      <a:pt x="473726" y="423464"/>
                      <a:pt x="406852" y="470197"/>
                    </a:cubicBezTo>
                    <a:cubicBezTo>
                      <a:pt x="443483" y="484386"/>
                      <a:pt x="463428" y="503652"/>
                      <a:pt x="463428" y="525522"/>
                    </a:cubicBezTo>
                    <a:cubicBezTo>
                      <a:pt x="463428" y="576291"/>
                      <a:pt x="359401" y="603758"/>
                      <a:pt x="261371" y="603758"/>
                    </a:cubicBezTo>
                    <a:cubicBezTo>
                      <a:pt x="163471" y="603758"/>
                      <a:pt x="59314" y="576291"/>
                      <a:pt x="59314" y="525522"/>
                    </a:cubicBezTo>
                    <a:cubicBezTo>
                      <a:pt x="59314" y="504434"/>
                      <a:pt x="78085" y="485688"/>
                      <a:pt x="112631" y="471499"/>
                    </a:cubicBezTo>
                    <a:cubicBezTo>
                      <a:pt x="44713" y="424896"/>
                      <a:pt x="0" y="346790"/>
                      <a:pt x="0" y="258400"/>
                    </a:cubicBezTo>
                    <a:cubicBezTo>
                      <a:pt x="0" y="115857"/>
                      <a:pt x="116020" y="0"/>
                      <a:pt x="25876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</p:sp>
        </p:grpSp>
        <p:sp>
          <p:nvSpPr>
            <p:cNvPr id="54" name="Text Box 79"/>
            <p:cNvSpPr txBox="1">
              <a:spLocks noChangeArrowheads="1"/>
            </p:cNvSpPr>
            <p:nvPr/>
          </p:nvSpPr>
          <p:spPr bwMode="auto">
            <a:xfrm>
              <a:off x="1985932" y="3593123"/>
              <a:ext cx="4866654" cy="478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10000"/>
                </a:lnSpc>
              </a:pPr>
              <a:r>
                <a:rPr kumimoji="1"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和熟悉的或者陌生的朋友聊天</a:t>
              </a:r>
              <a:endParaRPr kumimoji="1"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  <p:grpSp>
        <p:nvGrpSpPr>
          <p:cNvPr id="62" name="组合 61"/>
          <p:cNvGrpSpPr/>
          <p:nvPr/>
        </p:nvGrpSpPr>
        <p:grpSpPr>
          <a:xfrm>
            <a:off x="1464703" y="2203085"/>
            <a:ext cx="5203617" cy="3772115"/>
            <a:chOff x="1464703" y="2203085"/>
            <a:chExt cx="5203617" cy="3772115"/>
          </a:xfrm>
        </p:grpSpPr>
        <p:grpSp>
          <p:nvGrpSpPr>
            <p:cNvPr id="63" name="组合 62"/>
            <p:cNvGrpSpPr/>
            <p:nvPr/>
          </p:nvGrpSpPr>
          <p:grpSpPr>
            <a:xfrm>
              <a:off x="1464703" y="2203085"/>
              <a:ext cx="1574153" cy="1671648"/>
              <a:chOff x="2603543" y="2130112"/>
              <a:chExt cx="1574153" cy="1671648"/>
            </a:xfrm>
          </p:grpSpPr>
          <p:grpSp>
            <p:nvGrpSpPr>
              <p:cNvPr id="82" name="组合 81"/>
              <p:cNvGrpSpPr/>
              <p:nvPr/>
            </p:nvGrpSpPr>
            <p:grpSpPr>
              <a:xfrm>
                <a:off x="2603543" y="3058058"/>
                <a:ext cx="1574153" cy="743702"/>
                <a:chOff x="605411" y="5987201"/>
                <a:chExt cx="1574153" cy="743702"/>
              </a:xfrm>
            </p:grpSpPr>
            <p:sp>
              <p:nvSpPr>
                <p:cNvPr id="84" name="矩形: 圆角 107"/>
                <p:cNvSpPr/>
                <p:nvPr/>
              </p:nvSpPr>
              <p:spPr>
                <a:xfrm>
                  <a:off x="605411" y="5987201"/>
                  <a:ext cx="1574153" cy="743702"/>
                </a:xfrm>
                <a:prstGeom prst="roundRect">
                  <a:avLst>
                    <a:gd name="adj" fmla="val 12368"/>
                  </a:avLst>
                </a:prstGeom>
                <a:solidFill>
                  <a:srgbClr val="FEF6E5"/>
                </a:solidFill>
                <a:ln w="19050">
                  <a:solidFill>
                    <a:srgbClr val="FDECC7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67497" tIns="33748" rIns="67497" bIns="33748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zh-CN" altLang="en-US" sz="9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85" name="Rectangle 15"/>
                <p:cNvSpPr/>
                <p:nvPr/>
              </p:nvSpPr>
              <p:spPr>
                <a:xfrm>
                  <a:off x="605411" y="6189681"/>
                  <a:ext cx="1574153" cy="4247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>
                    <a:lnSpc>
                      <a:spcPct val="90000"/>
                    </a:lnSpc>
                  </a:pPr>
                  <a:r>
                    <a:rPr lang="en-US" altLang="zh-CN" sz="24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Times New Roman" panose="02020603050405020304" pitchFamily="18" charset="0"/>
                      <a:ea typeface="思源黑体 CN Normal" panose="020B0400000000000000" pitchFamily="34" charset="-122"/>
                      <a:cs typeface="Times New Roman" panose="02020603050405020304" pitchFamily="18" charset="0"/>
                    </a:rPr>
                    <a:t>QQ</a:t>
                  </a:r>
                </a:p>
              </p:txBody>
            </p:sp>
          </p:grpSp>
          <p:pic>
            <p:nvPicPr>
              <p:cNvPr id="83" name="图片 82"/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98306" y="2130112"/>
                <a:ext cx="1184626" cy="893854"/>
              </a:xfrm>
              <a:prstGeom prst="rect">
                <a:avLst/>
              </a:prstGeom>
            </p:spPr>
          </p:pic>
        </p:grpSp>
        <p:grpSp>
          <p:nvGrpSpPr>
            <p:cNvPr id="64" name="组合 63"/>
            <p:cNvGrpSpPr/>
            <p:nvPr/>
          </p:nvGrpSpPr>
          <p:grpSpPr>
            <a:xfrm>
              <a:off x="3279435" y="2203085"/>
              <a:ext cx="1574153" cy="1690607"/>
              <a:chOff x="4418275" y="2130112"/>
              <a:chExt cx="1574153" cy="1690607"/>
            </a:xfrm>
          </p:grpSpPr>
          <p:grpSp>
            <p:nvGrpSpPr>
              <p:cNvPr id="78" name="组合 77"/>
              <p:cNvGrpSpPr/>
              <p:nvPr/>
            </p:nvGrpSpPr>
            <p:grpSpPr>
              <a:xfrm>
                <a:off x="4418275" y="3058058"/>
                <a:ext cx="1574153" cy="762661"/>
                <a:chOff x="605411" y="5987201"/>
                <a:chExt cx="1574153" cy="762661"/>
              </a:xfrm>
            </p:grpSpPr>
            <p:sp>
              <p:nvSpPr>
                <p:cNvPr id="80" name="矩形: 圆角 112"/>
                <p:cNvSpPr/>
                <p:nvPr/>
              </p:nvSpPr>
              <p:spPr>
                <a:xfrm>
                  <a:off x="605411" y="5987201"/>
                  <a:ext cx="1574153" cy="743702"/>
                </a:xfrm>
                <a:prstGeom prst="roundRect">
                  <a:avLst>
                    <a:gd name="adj" fmla="val 12368"/>
                  </a:avLst>
                </a:prstGeom>
                <a:solidFill>
                  <a:srgbClr val="FEF6E5"/>
                </a:solidFill>
                <a:ln w="19050">
                  <a:solidFill>
                    <a:srgbClr val="FDECC7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67497" tIns="33748" rIns="67497" bIns="33748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zh-CN" altLang="en-US" sz="9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81" name="Rectangle 15"/>
                <p:cNvSpPr/>
                <p:nvPr/>
              </p:nvSpPr>
              <p:spPr>
                <a:xfrm>
                  <a:off x="605411" y="5992732"/>
                  <a:ext cx="1574153" cy="75713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>
                    <a:lnSpc>
                      <a:spcPct val="90000"/>
                    </a:lnSpc>
                  </a:pPr>
                  <a:r>
                    <a:rPr lang="en-US" altLang="zh-CN" sz="24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Times New Roman" panose="02020603050405020304" pitchFamily="18" charset="0"/>
                      <a:ea typeface="思源黑体 CN Normal" panose="020B0400000000000000" pitchFamily="34" charset="-122"/>
                      <a:cs typeface="Times New Roman" panose="02020603050405020304" pitchFamily="18" charset="0"/>
                    </a:rPr>
                    <a:t>MSN Messenger</a:t>
                  </a:r>
                </a:p>
              </p:txBody>
            </p:sp>
          </p:grpSp>
          <p:pic>
            <p:nvPicPr>
              <p:cNvPr id="79" name="图片 78"/>
              <p:cNvPicPr>
                <a:picLocks noChangeAspect="1"/>
              </p:cNvPicPr>
              <p:nvPr/>
            </p:nvPicPr>
            <p:blipFill rotWithShape="1">
              <a:blip r:embed="rId11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9530" b="11531"/>
              <a:stretch>
                <a:fillRect/>
              </a:stretch>
            </p:blipFill>
            <p:spPr>
              <a:xfrm>
                <a:off x="4662704" y="2130112"/>
                <a:ext cx="1071346" cy="845712"/>
              </a:xfrm>
              <a:prstGeom prst="rect">
                <a:avLst/>
              </a:prstGeom>
            </p:spPr>
          </p:pic>
        </p:grpSp>
        <p:grpSp>
          <p:nvGrpSpPr>
            <p:cNvPr id="65" name="组合 64"/>
            <p:cNvGrpSpPr/>
            <p:nvPr/>
          </p:nvGrpSpPr>
          <p:grpSpPr>
            <a:xfrm>
              <a:off x="5094167" y="2223909"/>
              <a:ext cx="1574153" cy="1650824"/>
              <a:chOff x="6233007" y="2150936"/>
              <a:chExt cx="1574153" cy="1650824"/>
            </a:xfrm>
          </p:grpSpPr>
          <p:grpSp>
            <p:nvGrpSpPr>
              <p:cNvPr id="74" name="组合 73"/>
              <p:cNvGrpSpPr/>
              <p:nvPr/>
            </p:nvGrpSpPr>
            <p:grpSpPr>
              <a:xfrm>
                <a:off x="6233007" y="3058058"/>
                <a:ext cx="1574153" cy="743702"/>
                <a:chOff x="605411" y="5987201"/>
                <a:chExt cx="1574153" cy="743702"/>
              </a:xfrm>
            </p:grpSpPr>
            <p:sp>
              <p:nvSpPr>
                <p:cNvPr id="76" name="矩形: 圆角 117"/>
                <p:cNvSpPr/>
                <p:nvPr/>
              </p:nvSpPr>
              <p:spPr>
                <a:xfrm>
                  <a:off x="605411" y="5987201"/>
                  <a:ext cx="1574153" cy="743702"/>
                </a:xfrm>
                <a:prstGeom prst="roundRect">
                  <a:avLst>
                    <a:gd name="adj" fmla="val 12368"/>
                  </a:avLst>
                </a:prstGeom>
                <a:solidFill>
                  <a:srgbClr val="FEF6E5"/>
                </a:solidFill>
                <a:ln w="19050">
                  <a:solidFill>
                    <a:srgbClr val="FDECC7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67497" tIns="33748" rIns="67497" bIns="33748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zh-CN" altLang="en-US" sz="9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7" name="Rectangle 15"/>
                <p:cNvSpPr/>
                <p:nvPr/>
              </p:nvSpPr>
              <p:spPr>
                <a:xfrm>
                  <a:off x="605411" y="6189681"/>
                  <a:ext cx="1574153" cy="4247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>
                    <a:lnSpc>
                      <a:spcPct val="90000"/>
                    </a:lnSpc>
                  </a:pPr>
                  <a:r>
                    <a:rPr lang="en-US" altLang="zh-CN" sz="24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Times New Roman" panose="02020603050405020304" pitchFamily="18" charset="0"/>
                      <a:ea typeface="思源黑体 CN Normal" panose="020B0400000000000000" pitchFamily="34" charset="-122"/>
                      <a:cs typeface="Times New Roman" panose="02020603050405020304" pitchFamily="18" charset="0"/>
                    </a:rPr>
                    <a:t>UC</a:t>
                  </a:r>
                </a:p>
              </p:txBody>
            </p:sp>
          </p:grpSp>
          <p:pic>
            <p:nvPicPr>
              <p:cNvPr id="75" name="图片 74"/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39030" y="2150936"/>
                <a:ext cx="858083" cy="858083"/>
              </a:xfrm>
              <a:prstGeom prst="rect">
                <a:avLst/>
              </a:prstGeom>
            </p:spPr>
          </p:pic>
        </p:grpSp>
        <p:pic>
          <p:nvPicPr>
            <p:cNvPr id="66" name="Picture 4" descr="https://timgsa.baidu.com/timg?image&amp;quality=80&amp;size=b9999_10000&amp;sec=1567231787950&amp;di=3e5a13697872ca9fe30201fae4c65d4c&amp;imgtype=0&amp;src=http%3A%2F%2Fimg.mp.itc.cn%2Fupload%2F20161118%2F2e35f4043d574840a761801d1fe8c82d_th.png"/>
            <p:cNvPicPr>
              <a:picLocks noChangeAspect="1" noChangeArrowheads="1"/>
            </p:cNvPicPr>
            <p:nvPr/>
          </p:nvPicPr>
          <p:blipFill>
            <a:blip r:embed="rId1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43997" y="4206144"/>
              <a:ext cx="1366718" cy="10405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67" name="组合 66"/>
            <p:cNvGrpSpPr/>
            <p:nvPr/>
          </p:nvGrpSpPr>
          <p:grpSpPr>
            <a:xfrm>
              <a:off x="1940279" y="5231498"/>
              <a:ext cx="1574153" cy="743702"/>
              <a:chOff x="6203091" y="3174095"/>
              <a:chExt cx="1574153" cy="743702"/>
            </a:xfrm>
          </p:grpSpPr>
          <p:sp>
            <p:nvSpPr>
              <p:cNvPr id="72" name="矩形: 圆角 117"/>
              <p:cNvSpPr/>
              <p:nvPr/>
            </p:nvSpPr>
            <p:spPr>
              <a:xfrm>
                <a:off x="6203091" y="3174095"/>
                <a:ext cx="1574153" cy="743702"/>
              </a:xfrm>
              <a:prstGeom prst="roundRect">
                <a:avLst>
                  <a:gd name="adj" fmla="val 12368"/>
                </a:avLst>
              </a:prstGeom>
              <a:solidFill>
                <a:srgbClr val="FEF6E5"/>
              </a:solidFill>
              <a:ln w="19050">
                <a:solidFill>
                  <a:srgbClr val="FDECC7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67497" tIns="33748" rIns="67497" bIns="33748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 sz="9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3" name="Rectangle 15"/>
              <p:cNvSpPr/>
              <p:nvPr/>
            </p:nvSpPr>
            <p:spPr>
              <a:xfrm>
                <a:off x="6203091" y="3376575"/>
                <a:ext cx="1574153" cy="4247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zh-CN" altLang="en-US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微信</a:t>
                </a:r>
                <a:endPara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endParaRPr>
              </a:p>
            </p:txBody>
          </p:sp>
        </p:grpSp>
        <p:pic>
          <p:nvPicPr>
            <p:cNvPr id="68" name="Picture 6" descr="https://timgsa.baidu.com/timg?image&amp;quality=80&amp;size=b9999_10000&amp;sec=1567231852378&amp;di=288a4008f8a636f11db3e2bbd3b4b703&amp;imgtype=0&amp;src=http%3A%2F%2Fsc01.alicdn.com%2Fkf%2FHTB1KlcDzmtYBeNjSspa761OOFXal%2F233047908%2FHTB1KlcDzmtYBeNjSspa761OOFXal.png"/>
            <p:cNvPicPr>
              <a:picLocks noChangeAspect="1" noChangeArrowheads="1"/>
            </p:cNvPicPr>
            <p:nvPr/>
          </p:nvPicPr>
          <p:blipFill>
            <a:blip r:embed="rId1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87133" y="4206144"/>
              <a:ext cx="1013057" cy="9890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69" name="组合 68"/>
            <p:cNvGrpSpPr/>
            <p:nvPr/>
          </p:nvGrpSpPr>
          <p:grpSpPr>
            <a:xfrm>
              <a:off x="4059537" y="5231498"/>
              <a:ext cx="2033186" cy="743702"/>
              <a:chOff x="6203091" y="3174095"/>
              <a:chExt cx="1574153" cy="743702"/>
            </a:xfrm>
          </p:grpSpPr>
          <p:sp>
            <p:nvSpPr>
              <p:cNvPr id="70" name="矩形: 圆角 117"/>
              <p:cNvSpPr/>
              <p:nvPr/>
            </p:nvSpPr>
            <p:spPr>
              <a:xfrm>
                <a:off x="6203091" y="3174095"/>
                <a:ext cx="1574153" cy="743702"/>
              </a:xfrm>
              <a:prstGeom prst="roundRect">
                <a:avLst>
                  <a:gd name="adj" fmla="val 12368"/>
                </a:avLst>
              </a:prstGeom>
              <a:solidFill>
                <a:srgbClr val="FEF6E5"/>
              </a:solidFill>
              <a:ln w="19050">
                <a:solidFill>
                  <a:srgbClr val="FDECC7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67497" tIns="33748" rIns="67497" bIns="33748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 sz="9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1" name="Rectangle 15"/>
              <p:cNvSpPr/>
              <p:nvPr/>
            </p:nvSpPr>
            <p:spPr>
              <a:xfrm>
                <a:off x="6203091" y="3376575"/>
                <a:ext cx="1574153" cy="4247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zh-CN" altLang="en-US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阿里旺旺</a:t>
                </a:r>
              </a:p>
            </p:txBody>
          </p:sp>
        </p:grpSp>
      </p:grpSp>
      <p:grpSp>
        <p:nvGrpSpPr>
          <p:cNvPr id="86" name="组合 85"/>
          <p:cNvGrpSpPr/>
          <p:nvPr/>
        </p:nvGrpSpPr>
        <p:grpSpPr>
          <a:xfrm>
            <a:off x="647164" y="1600815"/>
            <a:ext cx="2505110" cy="478144"/>
            <a:chOff x="1403750" y="3593123"/>
            <a:chExt cx="2505110" cy="478144"/>
          </a:xfrm>
        </p:grpSpPr>
        <p:grpSp>
          <p:nvGrpSpPr>
            <p:cNvPr id="87" name="组合 86"/>
            <p:cNvGrpSpPr/>
            <p:nvPr/>
          </p:nvGrpSpPr>
          <p:grpSpPr>
            <a:xfrm>
              <a:off x="1403750" y="3593123"/>
              <a:ext cx="490436" cy="476221"/>
              <a:chOff x="1403750" y="3593123"/>
              <a:chExt cx="808892" cy="785446"/>
            </a:xfrm>
          </p:grpSpPr>
          <p:sp>
            <p:nvSpPr>
              <p:cNvPr id="89" name="对话气泡: 椭圆形 122"/>
              <p:cNvSpPr/>
              <p:nvPr/>
            </p:nvSpPr>
            <p:spPr>
              <a:xfrm>
                <a:off x="1403750" y="3593123"/>
                <a:ext cx="808892" cy="785446"/>
              </a:xfrm>
              <a:prstGeom prst="wedgeEllipseCallout">
                <a:avLst>
                  <a:gd name="adj1" fmla="val 66124"/>
                  <a:gd name="adj2" fmla="val 2799"/>
                </a:avLst>
              </a:prstGeom>
              <a:solidFill>
                <a:srgbClr val="009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0" name="round-web-cam_17861"/>
              <p:cNvSpPr>
                <a:spLocks noChangeAspect="1"/>
              </p:cNvSpPr>
              <p:nvPr/>
            </p:nvSpPr>
            <p:spPr bwMode="auto">
              <a:xfrm>
                <a:off x="1567764" y="3705353"/>
                <a:ext cx="480863" cy="560986"/>
              </a:xfrm>
              <a:custGeom>
                <a:avLst/>
                <a:gdLst>
                  <a:gd name="connsiteX0" fmla="*/ 382866 w 517527"/>
                  <a:gd name="connsiteY0" fmla="*/ 485037 h 603758"/>
                  <a:gd name="connsiteX1" fmla="*/ 258763 w 517527"/>
                  <a:gd name="connsiteY1" fmla="*/ 516800 h 603758"/>
                  <a:gd name="connsiteX2" fmla="*/ 136617 w 517527"/>
                  <a:gd name="connsiteY2" fmla="*/ 486079 h 603758"/>
                  <a:gd name="connsiteX3" fmla="*/ 81214 w 517527"/>
                  <a:gd name="connsiteY3" fmla="*/ 525522 h 603758"/>
                  <a:gd name="connsiteX4" fmla="*/ 261371 w 517527"/>
                  <a:gd name="connsiteY4" fmla="*/ 581888 h 603758"/>
                  <a:gd name="connsiteX5" fmla="*/ 441658 w 517527"/>
                  <a:gd name="connsiteY5" fmla="*/ 525522 h 603758"/>
                  <a:gd name="connsiteX6" fmla="*/ 382866 w 517527"/>
                  <a:gd name="connsiteY6" fmla="*/ 485037 h 603758"/>
                  <a:gd name="connsiteX7" fmla="*/ 258870 w 517527"/>
                  <a:gd name="connsiteY7" fmla="*/ 184740 h 603758"/>
                  <a:gd name="connsiteX8" fmla="*/ 332717 w 517527"/>
                  <a:gd name="connsiteY8" fmla="*/ 258481 h 603758"/>
                  <a:gd name="connsiteX9" fmla="*/ 258870 w 517527"/>
                  <a:gd name="connsiteY9" fmla="*/ 332222 h 603758"/>
                  <a:gd name="connsiteX10" fmla="*/ 185023 w 517527"/>
                  <a:gd name="connsiteY10" fmla="*/ 258481 h 603758"/>
                  <a:gd name="connsiteX11" fmla="*/ 258870 w 517527"/>
                  <a:gd name="connsiteY11" fmla="*/ 184740 h 603758"/>
                  <a:gd name="connsiteX12" fmla="*/ 258763 w 517527"/>
                  <a:gd name="connsiteY12" fmla="*/ 147620 h 603758"/>
                  <a:gd name="connsiteX13" fmla="*/ 147697 w 517527"/>
                  <a:gd name="connsiteY13" fmla="*/ 258400 h 603758"/>
                  <a:gd name="connsiteX14" fmla="*/ 258763 w 517527"/>
                  <a:gd name="connsiteY14" fmla="*/ 369310 h 603758"/>
                  <a:gd name="connsiteX15" fmla="*/ 369830 w 517527"/>
                  <a:gd name="connsiteY15" fmla="*/ 258400 h 603758"/>
                  <a:gd name="connsiteX16" fmla="*/ 258763 w 517527"/>
                  <a:gd name="connsiteY16" fmla="*/ 147620 h 603758"/>
                  <a:gd name="connsiteX17" fmla="*/ 258112 w 517527"/>
                  <a:gd name="connsiteY17" fmla="*/ 80189 h 603758"/>
                  <a:gd name="connsiteX18" fmla="*/ 236342 w 517527"/>
                  <a:gd name="connsiteY18" fmla="*/ 102058 h 603758"/>
                  <a:gd name="connsiteX19" fmla="*/ 258112 w 517527"/>
                  <a:gd name="connsiteY19" fmla="*/ 123798 h 603758"/>
                  <a:gd name="connsiteX20" fmla="*/ 280012 w 517527"/>
                  <a:gd name="connsiteY20" fmla="*/ 102058 h 603758"/>
                  <a:gd name="connsiteX21" fmla="*/ 258112 w 517527"/>
                  <a:gd name="connsiteY21" fmla="*/ 80189 h 603758"/>
                  <a:gd name="connsiteX22" fmla="*/ 258763 w 517527"/>
                  <a:gd name="connsiteY22" fmla="*/ 0 h 603758"/>
                  <a:gd name="connsiteX23" fmla="*/ 517527 w 517527"/>
                  <a:gd name="connsiteY23" fmla="*/ 258400 h 603758"/>
                  <a:gd name="connsiteX24" fmla="*/ 406852 w 517527"/>
                  <a:gd name="connsiteY24" fmla="*/ 470197 h 603758"/>
                  <a:gd name="connsiteX25" fmla="*/ 463428 w 517527"/>
                  <a:gd name="connsiteY25" fmla="*/ 525522 h 603758"/>
                  <a:gd name="connsiteX26" fmla="*/ 261371 w 517527"/>
                  <a:gd name="connsiteY26" fmla="*/ 603758 h 603758"/>
                  <a:gd name="connsiteX27" fmla="*/ 59314 w 517527"/>
                  <a:gd name="connsiteY27" fmla="*/ 525522 h 603758"/>
                  <a:gd name="connsiteX28" fmla="*/ 112631 w 517527"/>
                  <a:gd name="connsiteY28" fmla="*/ 471499 h 603758"/>
                  <a:gd name="connsiteX29" fmla="*/ 0 w 517527"/>
                  <a:gd name="connsiteY29" fmla="*/ 258400 h 603758"/>
                  <a:gd name="connsiteX30" fmla="*/ 258763 w 517527"/>
                  <a:gd name="connsiteY30" fmla="*/ 0 h 603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517527" h="603758">
                    <a:moveTo>
                      <a:pt x="382866" y="485037"/>
                    </a:moveTo>
                    <a:cubicBezTo>
                      <a:pt x="345974" y="505345"/>
                      <a:pt x="303737" y="516800"/>
                      <a:pt x="258763" y="516800"/>
                    </a:cubicBezTo>
                    <a:cubicBezTo>
                      <a:pt x="214572" y="516800"/>
                      <a:pt x="172987" y="505735"/>
                      <a:pt x="136617" y="486079"/>
                    </a:cubicBezTo>
                    <a:cubicBezTo>
                      <a:pt x="102463" y="497013"/>
                      <a:pt x="81214" y="511984"/>
                      <a:pt x="81214" y="525522"/>
                    </a:cubicBezTo>
                    <a:cubicBezTo>
                      <a:pt x="81214" y="549084"/>
                      <a:pt x="149783" y="581888"/>
                      <a:pt x="261371" y="581888"/>
                    </a:cubicBezTo>
                    <a:cubicBezTo>
                      <a:pt x="373089" y="581888"/>
                      <a:pt x="441658" y="549084"/>
                      <a:pt x="441658" y="525522"/>
                    </a:cubicBezTo>
                    <a:cubicBezTo>
                      <a:pt x="441658" y="511593"/>
                      <a:pt x="418584" y="495972"/>
                      <a:pt x="382866" y="485037"/>
                    </a:cubicBezTo>
                    <a:close/>
                    <a:moveTo>
                      <a:pt x="258870" y="184740"/>
                    </a:moveTo>
                    <a:cubicBezTo>
                      <a:pt x="299655" y="184740"/>
                      <a:pt x="332717" y="217755"/>
                      <a:pt x="332717" y="258481"/>
                    </a:cubicBezTo>
                    <a:cubicBezTo>
                      <a:pt x="332717" y="299207"/>
                      <a:pt x="299655" y="332222"/>
                      <a:pt x="258870" y="332222"/>
                    </a:cubicBezTo>
                    <a:cubicBezTo>
                      <a:pt x="218085" y="332222"/>
                      <a:pt x="185023" y="299207"/>
                      <a:pt x="185023" y="258481"/>
                    </a:cubicBezTo>
                    <a:cubicBezTo>
                      <a:pt x="185023" y="217755"/>
                      <a:pt x="218085" y="184740"/>
                      <a:pt x="258870" y="184740"/>
                    </a:cubicBezTo>
                    <a:close/>
                    <a:moveTo>
                      <a:pt x="258763" y="147620"/>
                    </a:moveTo>
                    <a:cubicBezTo>
                      <a:pt x="197495" y="147620"/>
                      <a:pt x="147697" y="197347"/>
                      <a:pt x="147697" y="258400"/>
                    </a:cubicBezTo>
                    <a:cubicBezTo>
                      <a:pt x="147697" y="319583"/>
                      <a:pt x="197495" y="369310"/>
                      <a:pt x="258763" y="369310"/>
                    </a:cubicBezTo>
                    <a:cubicBezTo>
                      <a:pt x="320032" y="369310"/>
                      <a:pt x="369830" y="319453"/>
                      <a:pt x="369830" y="258400"/>
                    </a:cubicBezTo>
                    <a:cubicBezTo>
                      <a:pt x="369830" y="197347"/>
                      <a:pt x="320032" y="147620"/>
                      <a:pt x="258763" y="147620"/>
                    </a:cubicBezTo>
                    <a:close/>
                    <a:moveTo>
                      <a:pt x="258112" y="80189"/>
                    </a:moveTo>
                    <a:cubicBezTo>
                      <a:pt x="246119" y="80189"/>
                      <a:pt x="236342" y="89952"/>
                      <a:pt x="236342" y="102058"/>
                    </a:cubicBezTo>
                    <a:cubicBezTo>
                      <a:pt x="236342" y="114034"/>
                      <a:pt x="246119" y="123798"/>
                      <a:pt x="258112" y="123798"/>
                    </a:cubicBezTo>
                    <a:cubicBezTo>
                      <a:pt x="270235" y="123798"/>
                      <a:pt x="280012" y="114034"/>
                      <a:pt x="280012" y="102058"/>
                    </a:cubicBezTo>
                    <a:cubicBezTo>
                      <a:pt x="280012" y="89952"/>
                      <a:pt x="270235" y="80189"/>
                      <a:pt x="258112" y="80189"/>
                    </a:cubicBezTo>
                    <a:close/>
                    <a:moveTo>
                      <a:pt x="258763" y="0"/>
                    </a:moveTo>
                    <a:cubicBezTo>
                      <a:pt x="401507" y="0"/>
                      <a:pt x="517527" y="115857"/>
                      <a:pt x="517527" y="258400"/>
                    </a:cubicBezTo>
                    <a:cubicBezTo>
                      <a:pt x="517527" y="346009"/>
                      <a:pt x="473726" y="423464"/>
                      <a:pt x="406852" y="470197"/>
                    </a:cubicBezTo>
                    <a:cubicBezTo>
                      <a:pt x="443483" y="484386"/>
                      <a:pt x="463428" y="503652"/>
                      <a:pt x="463428" y="525522"/>
                    </a:cubicBezTo>
                    <a:cubicBezTo>
                      <a:pt x="463428" y="576291"/>
                      <a:pt x="359401" y="603758"/>
                      <a:pt x="261371" y="603758"/>
                    </a:cubicBezTo>
                    <a:cubicBezTo>
                      <a:pt x="163471" y="603758"/>
                      <a:pt x="59314" y="576291"/>
                      <a:pt x="59314" y="525522"/>
                    </a:cubicBezTo>
                    <a:cubicBezTo>
                      <a:pt x="59314" y="504434"/>
                      <a:pt x="78085" y="485688"/>
                      <a:pt x="112631" y="471499"/>
                    </a:cubicBezTo>
                    <a:cubicBezTo>
                      <a:pt x="44713" y="424896"/>
                      <a:pt x="0" y="346790"/>
                      <a:pt x="0" y="258400"/>
                    </a:cubicBezTo>
                    <a:cubicBezTo>
                      <a:pt x="0" y="115857"/>
                      <a:pt x="116020" y="0"/>
                      <a:pt x="25876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</p:sp>
        </p:grpSp>
        <p:sp>
          <p:nvSpPr>
            <p:cNvPr id="88" name="Text Box 79"/>
            <p:cNvSpPr txBox="1">
              <a:spLocks noChangeArrowheads="1"/>
            </p:cNvSpPr>
            <p:nvPr/>
          </p:nvSpPr>
          <p:spPr bwMode="auto">
            <a:xfrm>
              <a:off x="1985932" y="3593123"/>
              <a:ext cx="1922928" cy="478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10000"/>
                </a:lnSpc>
              </a:pPr>
              <a:r>
                <a:rPr kumimoji="1"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网络电话</a:t>
              </a:r>
              <a:endParaRPr kumimoji="1"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  <p:grpSp>
        <p:nvGrpSpPr>
          <p:cNvPr id="91" name="组合 90"/>
          <p:cNvGrpSpPr/>
          <p:nvPr/>
        </p:nvGrpSpPr>
        <p:grpSpPr>
          <a:xfrm>
            <a:off x="1486519" y="2165809"/>
            <a:ext cx="5700713" cy="1427127"/>
            <a:chOff x="7507675" y="7393856"/>
            <a:chExt cx="5700713" cy="1427127"/>
          </a:xfrm>
        </p:grpSpPr>
        <p:grpSp>
          <p:nvGrpSpPr>
            <p:cNvPr id="92" name="组合 91"/>
            <p:cNvGrpSpPr/>
            <p:nvPr/>
          </p:nvGrpSpPr>
          <p:grpSpPr>
            <a:xfrm>
              <a:off x="7507675" y="7501337"/>
              <a:ext cx="1574153" cy="1319646"/>
              <a:chOff x="2603542" y="4865725"/>
              <a:chExt cx="1574153" cy="1319646"/>
            </a:xfrm>
          </p:grpSpPr>
          <p:pic>
            <p:nvPicPr>
              <p:cNvPr id="103" name="图片 102"/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37410" y="4865725"/>
                <a:ext cx="706415" cy="706415"/>
              </a:xfrm>
              <a:prstGeom prst="rect">
                <a:avLst/>
              </a:prstGeom>
            </p:spPr>
          </p:pic>
          <p:grpSp>
            <p:nvGrpSpPr>
              <p:cNvPr id="104" name="组合 103"/>
              <p:cNvGrpSpPr/>
              <p:nvPr/>
            </p:nvGrpSpPr>
            <p:grpSpPr>
              <a:xfrm>
                <a:off x="2603542" y="5580615"/>
                <a:ext cx="1574153" cy="604756"/>
                <a:chOff x="605411" y="5899906"/>
                <a:chExt cx="1574153" cy="604756"/>
              </a:xfrm>
            </p:grpSpPr>
            <p:sp>
              <p:nvSpPr>
                <p:cNvPr id="105" name="矩形: 圆角 132"/>
                <p:cNvSpPr/>
                <p:nvPr/>
              </p:nvSpPr>
              <p:spPr>
                <a:xfrm>
                  <a:off x="605411" y="5987201"/>
                  <a:ext cx="1574153" cy="517461"/>
                </a:xfrm>
                <a:prstGeom prst="roundRect">
                  <a:avLst>
                    <a:gd name="adj" fmla="val 12368"/>
                  </a:avLst>
                </a:prstGeom>
                <a:solidFill>
                  <a:srgbClr val="FEF6E5"/>
                </a:solidFill>
                <a:ln w="19050">
                  <a:solidFill>
                    <a:srgbClr val="FDECC7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67497" tIns="33748" rIns="67497" bIns="33748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zh-CN" altLang="en-US" sz="9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06" name="Rectangle 15"/>
                <p:cNvSpPr/>
                <p:nvPr/>
              </p:nvSpPr>
              <p:spPr>
                <a:xfrm>
                  <a:off x="797813" y="5899906"/>
                  <a:ext cx="1222119" cy="58894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>
                    <a:lnSpc>
                      <a:spcPct val="150000"/>
                    </a:lnSpc>
                  </a:pPr>
                  <a:r>
                    <a:rPr lang="en-US" altLang="zh-CN" sz="24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Times New Roman" panose="02020603050405020304" pitchFamily="18" charset="0"/>
                      <a:ea typeface="思源黑体 CN Normal" panose="020B0400000000000000" pitchFamily="34" charset="-122"/>
                      <a:cs typeface="Times New Roman" panose="02020603050405020304" pitchFamily="18" charset="0"/>
                    </a:rPr>
                    <a:t>Skype</a:t>
                  </a:r>
                </a:p>
              </p:txBody>
            </p:sp>
          </p:grpSp>
        </p:grpSp>
        <p:grpSp>
          <p:nvGrpSpPr>
            <p:cNvPr id="93" name="组合 92"/>
            <p:cNvGrpSpPr/>
            <p:nvPr/>
          </p:nvGrpSpPr>
          <p:grpSpPr>
            <a:xfrm>
              <a:off x="9570955" y="7393856"/>
              <a:ext cx="1574153" cy="1411315"/>
              <a:chOff x="3200880" y="4545954"/>
              <a:chExt cx="1574153" cy="1411315"/>
            </a:xfrm>
          </p:grpSpPr>
          <p:grpSp>
            <p:nvGrpSpPr>
              <p:cNvPr id="99" name="组合 98"/>
              <p:cNvGrpSpPr/>
              <p:nvPr/>
            </p:nvGrpSpPr>
            <p:grpSpPr>
              <a:xfrm>
                <a:off x="3200880" y="5352513"/>
                <a:ext cx="1574153" cy="604756"/>
                <a:chOff x="605411" y="5899906"/>
                <a:chExt cx="1574153" cy="604756"/>
              </a:xfrm>
            </p:grpSpPr>
            <p:sp>
              <p:nvSpPr>
                <p:cNvPr id="101" name="矩形: 圆角 137"/>
                <p:cNvSpPr/>
                <p:nvPr/>
              </p:nvSpPr>
              <p:spPr>
                <a:xfrm>
                  <a:off x="605411" y="5987201"/>
                  <a:ext cx="1574153" cy="517461"/>
                </a:xfrm>
                <a:prstGeom prst="roundRect">
                  <a:avLst>
                    <a:gd name="adj" fmla="val 12368"/>
                  </a:avLst>
                </a:prstGeom>
                <a:solidFill>
                  <a:srgbClr val="FEF6E5"/>
                </a:solidFill>
                <a:ln w="19050">
                  <a:solidFill>
                    <a:srgbClr val="FDECC7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67497" tIns="33748" rIns="67497" bIns="33748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zh-CN" altLang="en-US" sz="9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02" name="Rectangle 15"/>
                <p:cNvSpPr/>
                <p:nvPr/>
              </p:nvSpPr>
              <p:spPr>
                <a:xfrm>
                  <a:off x="797813" y="5899906"/>
                  <a:ext cx="1222119" cy="58894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>
                    <a:lnSpc>
                      <a:spcPct val="150000"/>
                    </a:lnSpc>
                  </a:pPr>
                  <a:r>
                    <a:rPr lang="en-US" altLang="zh-CN" sz="24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Times New Roman" panose="02020603050405020304" pitchFamily="18" charset="0"/>
                      <a:ea typeface="思源黑体 CN Normal" panose="020B0400000000000000" pitchFamily="34" charset="-122"/>
                      <a:cs typeface="Times New Roman" panose="02020603050405020304" pitchFamily="18" charset="0"/>
                    </a:rPr>
                    <a:t>QQ</a:t>
                  </a:r>
                </a:p>
              </p:txBody>
            </p:sp>
          </p:grpSp>
          <p:pic>
            <p:nvPicPr>
              <p:cNvPr id="100" name="图片 99"/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52894" y="4545954"/>
                <a:ext cx="1184626" cy="893854"/>
              </a:xfrm>
              <a:prstGeom prst="rect">
                <a:avLst/>
              </a:prstGeom>
            </p:spPr>
          </p:pic>
        </p:grpSp>
        <p:grpSp>
          <p:nvGrpSpPr>
            <p:cNvPr id="94" name="组合 93"/>
            <p:cNvGrpSpPr/>
            <p:nvPr/>
          </p:nvGrpSpPr>
          <p:grpSpPr>
            <a:xfrm>
              <a:off x="11634131" y="7533169"/>
              <a:ext cx="1574257" cy="1256190"/>
              <a:chOff x="5264056" y="4685267"/>
              <a:chExt cx="1574257" cy="1256190"/>
            </a:xfrm>
          </p:grpSpPr>
          <p:grpSp>
            <p:nvGrpSpPr>
              <p:cNvPr id="95" name="组合 94"/>
              <p:cNvGrpSpPr/>
              <p:nvPr/>
            </p:nvGrpSpPr>
            <p:grpSpPr>
              <a:xfrm>
                <a:off x="5264056" y="5336701"/>
                <a:ext cx="1574257" cy="604756"/>
                <a:chOff x="605307" y="5899906"/>
                <a:chExt cx="1574257" cy="604756"/>
              </a:xfrm>
            </p:grpSpPr>
            <p:sp>
              <p:nvSpPr>
                <p:cNvPr id="97" name="矩形: 圆角 142"/>
                <p:cNvSpPr/>
                <p:nvPr/>
              </p:nvSpPr>
              <p:spPr>
                <a:xfrm>
                  <a:off x="605411" y="5987201"/>
                  <a:ext cx="1574153" cy="517461"/>
                </a:xfrm>
                <a:prstGeom prst="roundRect">
                  <a:avLst>
                    <a:gd name="adj" fmla="val 12368"/>
                  </a:avLst>
                </a:prstGeom>
                <a:solidFill>
                  <a:srgbClr val="FEF6E5"/>
                </a:solidFill>
                <a:ln w="19050">
                  <a:solidFill>
                    <a:srgbClr val="FDECC7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67497" tIns="33748" rIns="67497" bIns="33748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zh-CN" altLang="en-US" sz="9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98" name="Rectangle 15"/>
                <p:cNvSpPr/>
                <p:nvPr/>
              </p:nvSpPr>
              <p:spPr>
                <a:xfrm>
                  <a:off x="605307" y="5899906"/>
                  <a:ext cx="1574153" cy="57996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>
                    <a:lnSpc>
                      <a:spcPct val="150000"/>
                    </a:lnSpc>
                  </a:pPr>
                  <a:r>
                    <a:rPr lang="en-US" altLang="zh-CN" sz="24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Times New Roman" panose="02020603050405020304" pitchFamily="18" charset="0"/>
                      <a:ea typeface="思源黑体 CN Normal" panose="020B0400000000000000" pitchFamily="34" charset="-122"/>
                      <a:cs typeface="Times New Roman" panose="02020603050405020304" pitchFamily="18" charset="0"/>
                    </a:rPr>
                    <a:t>Net2Phone</a:t>
                  </a:r>
                </a:p>
              </p:txBody>
            </p:sp>
          </p:grpSp>
          <p:pic>
            <p:nvPicPr>
              <p:cNvPr id="96" name="图片 95"/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15935" y="4685267"/>
                <a:ext cx="670393" cy="670393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/>
          <p:cNvGrpSpPr/>
          <p:nvPr/>
        </p:nvGrpSpPr>
        <p:grpSpPr>
          <a:xfrm>
            <a:off x="430213" y="0"/>
            <a:ext cx="7729049" cy="1428589"/>
            <a:chOff x="551030" y="-368704"/>
            <a:chExt cx="7729049" cy="1428589"/>
          </a:xfrm>
        </p:grpSpPr>
        <p:grpSp>
          <p:nvGrpSpPr>
            <p:cNvPr id="29" name="组合 28"/>
            <p:cNvGrpSpPr/>
            <p:nvPr/>
          </p:nvGrpSpPr>
          <p:grpSpPr>
            <a:xfrm>
              <a:off x="1201632" y="303925"/>
              <a:ext cx="7078447" cy="675443"/>
              <a:chOff x="1839059" y="967769"/>
              <a:chExt cx="7078447" cy="675443"/>
            </a:xfrm>
          </p:grpSpPr>
          <p:sp>
            <p:nvSpPr>
              <p:cNvPr id="31" name="矩形: 圆角 30"/>
              <p:cNvSpPr/>
              <p:nvPr/>
            </p:nvSpPr>
            <p:spPr>
              <a:xfrm>
                <a:off x="1839059" y="967769"/>
                <a:ext cx="7078447" cy="675443"/>
              </a:xfrm>
              <a:prstGeom prst="roundRect">
                <a:avLst>
                  <a:gd name="adj" fmla="val 50000"/>
                </a:avLst>
              </a:prstGeom>
              <a:solidFill>
                <a:srgbClr val="009FF6"/>
              </a:solidFill>
              <a:ln>
                <a:solidFill>
                  <a:schemeClr val="bg1"/>
                </a:solidFill>
              </a:ln>
              <a:effectLst>
                <a:outerShdw blurRad="63500" sx="101000" sy="101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solidFill>
                    <a:srgbClr val="00A3F8"/>
                  </a:solidFill>
                </a:endParaRPr>
              </a:p>
            </p:txBody>
          </p:sp>
          <p:sp>
            <p:nvSpPr>
              <p:cNvPr id="32" name="文本框 31"/>
              <p:cNvSpPr txBox="1"/>
              <p:nvPr/>
            </p:nvSpPr>
            <p:spPr>
              <a:xfrm>
                <a:off x="2786091" y="1027020"/>
                <a:ext cx="613141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32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造字工房朗倩（非商用）细体" pitchFamily="50" charset="-122"/>
                    <a:cs typeface="Times New Roman" panose="02020603050405020304" pitchFamily="18" charset="0"/>
                  </a:rPr>
                  <a:t>常见的</a:t>
                </a:r>
                <a:r>
                  <a:rPr lang="en-US" altLang="zh-CN" sz="32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造字工房朗倩（非商用）细体" pitchFamily="50" charset="-122"/>
                    <a:cs typeface="Times New Roman" panose="02020603050405020304" pitchFamily="18" charset="0"/>
                  </a:rPr>
                  <a:t>HTTP</a:t>
                </a:r>
                <a:r>
                  <a:rPr lang="zh-CN" altLang="en-US" sz="32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造字工房朗倩（非商用）细体" pitchFamily="50" charset="-122"/>
                    <a:cs typeface="Times New Roman" panose="02020603050405020304" pitchFamily="18" charset="0"/>
                  </a:rPr>
                  <a:t>响应状态码和短语</a:t>
                </a:r>
              </a:p>
            </p:txBody>
          </p:sp>
        </p:grpSp>
        <p:pic>
          <p:nvPicPr>
            <p:cNvPr id="30" name="图片 29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111"/>
            <a:stretch>
              <a:fillRect/>
            </a:stretch>
          </p:blipFill>
          <p:spPr>
            <a:xfrm>
              <a:off x="551030" y="-368704"/>
              <a:ext cx="1607162" cy="1428589"/>
            </a:xfrm>
            <a:prstGeom prst="rect">
              <a:avLst/>
            </a:prstGeom>
          </p:spPr>
        </p:pic>
      </p:grpSp>
      <p:grpSp>
        <p:nvGrpSpPr>
          <p:cNvPr id="3" name="组合 2"/>
          <p:cNvGrpSpPr/>
          <p:nvPr/>
        </p:nvGrpSpPr>
        <p:grpSpPr>
          <a:xfrm>
            <a:off x="818219" y="2936079"/>
            <a:ext cx="6314298" cy="2902856"/>
            <a:chOff x="201992" y="2574331"/>
            <a:chExt cx="6314298" cy="2902856"/>
          </a:xfrm>
        </p:grpSpPr>
        <p:sp>
          <p:nvSpPr>
            <p:cNvPr id="106" name="矩形 105"/>
            <p:cNvSpPr/>
            <p:nvPr/>
          </p:nvSpPr>
          <p:spPr>
            <a:xfrm>
              <a:off x="1494893" y="4502974"/>
              <a:ext cx="5017689" cy="974213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  <p:cxnSp>
          <p:nvCxnSpPr>
            <p:cNvPr id="107" name="直接连接符 106"/>
            <p:cNvCxnSpPr/>
            <p:nvPr/>
          </p:nvCxnSpPr>
          <p:spPr>
            <a:xfrm>
              <a:off x="1105456" y="2769642"/>
              <a:ext cx="385729" cy="0"/>
            </a:xfrm>
            <a:prstGeom prst="line">
              <a:avLst/>
            </a:prstGeom>
            <a:ln w="28575">
              <a:solidFill>
                <a:srgbClr val="009FF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接连接符 108"/>
            <p:cNvCxnSpPr/>
            <p:nvPr/>
          </p:nvCxnSpPr>
          <p:spPr>
            <a:xfrm>
              <a:off x="1105456" y="4312557"/>
              <a:ext cx="385729" cy="0"/>
            </a:xfrm>
            <a:prstGeom prst="line">
              <a:avLst/>
            </a:prstGeom>
            <a:ln w="28575">
              <a:solidFill>
                <a:srgbClr val="009FF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接连接符 109"/>
            <p:cNvCxnSpPr/>
            <p:nvPr/>
          </p:nvCxnSpPr>
          <p:spPr>
            <a:xfrm>
              <a:off x="1105456" y="5044453"/>
              <a:ext cx="385729" cy="0"/>
            </a:xfrm>
            <a:prstGeom prst="line">
              <a:avLst/>
            </a:prstGeom>
            <a:ln w="28575">
              <a:solidFill>
                <a:srgbClr val="009FF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1" name="组合 110"/>
            <p:cNvGrpSpPr/>
            <p:nvPr/>
          </p:nvGrpSpPr>
          <p:grpSpPr>
            <a:xfrm>
              <a:off x="1105456" y="3143651"/>
              <a:ext cx="385729" cy="801130"/>
              <a:chOff x="1661160" y="2864643"/>
              <a:chExt cx="495300" cy="1028701"/>
            </a:xfrm>
          </p:grpSpPr>
          <p:cxnSp>
            <p:nvCxnSpPr>
              <p:cNvPr id="112" name="直接连接符 111"/>
              <p:cNvCxnSpPr/>
              <p:nvPr/>
            </p:nvCxnSpPr>
            <p:spPr>
              <a:xfrm>
                <a:off x="1661160" y="3371850"/>
                <a:ext cx="269240" cy="0"/>
              </a:xfrm>
              <a:prstGeom prst="line">
                <a:avLst/>
              </a:prstGeom>
              <a:ln w="28575">
                <a:solidFill>
                  <a:srgbClr val="009FF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直接连接符 112"/>
              <p:cNvCxnSpPr/>
              <p:nvPr/>
            </p:nvCxnSpPr>
            <p:spPr>
              <a:xfrm>
                <a:off x="1924050" y="2864643"/>
                <a:ext cx="0" cy="1028701"/>
              </a:xfrm>
              <a:prstGeom prst="line">
                <a:avLst/>
              </a:prstGeom>
              <a:ln w="28575">
                <a:solidFill>
                  <a:srgbClr val="009FF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直接连接符 113"/>
              <p:cNvCxnSpPr/>
              <p:nvPr/>
            </p:nvCxnSpPr>
            <p:spPr>
              <a:xfrm>
                <a:off x="1924050" y="2879692"/>
                <a:ext cx="232410" cy="0"/>
              </a:xfrm>
              <a:prstGeom prst="line">
                <a:avLst/>
              </a:prstGeom>
              <a:ln w="28575">
                <a:solidFill>
                  <a:srgbClr val="009FF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直接连接符 115"/>
              <p:cNvCxnSpPr/>
              <p:nvPr/>
            </p:nvCxnSpPr>
            <p:spPr>
              <a:xfrm>
                <a:off x="1924050" y="3876642"/>
                <a:ext cx="232410" cy="0"/>
              </a:xfrm>
              <a:prstGeom prst="line">
                <a:avLst/>
              </a:prstGeom>
              <a:ln w="28575">
                <a:solidFill>
                  <a:srgbClr val="009FF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7" name="Text Box 79"/>
            <p:cNvSpPr txBox="1">
              <a:spLocks noChangeArrowheads="1"/>
            </p:cNvSpPr>
            <p:nvPr/>
          </p:nvSpPr>
          <p:spPr bwMode="auto">
            <a:xfrm>
              <a:off x="351466" y="2608313"/>
              <a:ext cx="845974" cy="3163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110000"/>
                </a:lnSpc>
              </a:pPr>
              <a:r>
                <a:rPr kumimoji="1" lang="zh-CN" altLang="en-US" sz="1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状态行</a:t>
              </a:r>
            </a:p>
          </p:txBody>
        </p:sp>
        <p:sp>
          <p:nvSpPr>
            <p:cNvPr id="118" name="Text Box 79"/>
            <p:cNvSpPr txBox="1">
              <a:spLocks noChangeArrowheads="1"/>
            </p:cNvSpPr>
            <p:nvPr/>
          </p:nvSpPr>
          <p:spPr bwMode="auto">
            <a:xfrm>
              <a:off x="391931" y="3367402"/>
              <a:ext cx="805509" cy="3101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110000"/>
                </a:lnSpc>
              </a:pPr>
              <a:r>
                <a:rPr kumimoji="1" lang="zh-CN" altLang="en-US" sz="1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首部行</a:t>
              </a:r>
            </a:p>
          </p:txBody>
        </p:sp>
        <p:sp>
          <p:nvSpPr>
            <p:cNvPr id="194" name="Text Box 79"/>
            <p:cNvSpPr txBox="1">
              <a:spLocks noChangeArrowheads="1"/>
            </p:cNvSpPr>
            <p:nvPr/>
          </p:nvSpPr>
          <p:spPr bwMode="auto">
            <a:xfrm>
              <a:off x="581785" y="4147958"/>
              <a:ext cx="615655" cy="3101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110000"/>
                </a:lnSpc>
              </a:pPr>
              <a:r>
                <a:rPr kumimoji="1" lang="zh-CN" altLang="en-US" sz="1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空行</a:t>
              </a:r>
            </a:p>
          </p:txBody>
        </p:sp>
        <p:sp>
          <p:nvSpPr>
            <p:cNvPr id="195" name="Text Box 79"/>
            <p:cNvSpPr txBox="1">
              <a:spLocks noChangeArrowheads="1"/>
            </p:cNvSpPr>
            <p:nvPr/>
          </p:nvSpPr>
          <p:spPr bwMode="auto">
            <a:xfrm>
              <a:off x="201992" y="4880416"/>
              <a:ext cx="995448" cy="3101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110000"/>
                </a:lnSpc>
              </a:pPr>
              <a:r>
                <a:rPr kumimoji="1" lang="zh-CN" altLang="en-US" sz="1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实体主体</a:t>
              </a:r>
            </a:p>
          </p:txBody>
        </p:sp>
        <p:grpSp>
          <p:nvGrpSpPr>
            <p:cNvPr id="196" name="组合 195"/>
            <p:cNvGrpSpPr/>
            <p:nvPr/>
          </p:nvGrpSpPr>
          <p:grpSpPr>
            <a:xfrm>
              <a:off x="1497860" y="2574331"/>
              <a:ext cx="5018430" cy="385729"/>
              <a:chOff x="1789262" y="2879131"/>
              <a:chExt cx="5018430" cy="385729"/>
            </a:xfrm>
          </p:grpSpPr>
          <p:grpSp>
            <p:nvGrpSpPr>
              <p:cNvPr id="197" name="组合 196"/>
              <p:cNvGrpSpPr/>
              <p:nvPr/>
            </p:nvGrpSpPr>
            <p:grpSpPr>
              <a:xfrm>
                <a:off x="1789262" y="2879131"/>
                <a:ext cx="954679" cy="385729"/>
                <a:chOff x="2165032" y="2133600"/>
                <a:chExt cx="1225868" cy="495300"/>
              </a:xfrm>
            </p:grpSpPr>
            <p:sp>
              <p:nvSpPr>
                <p:cNvPr id="216" name="矩形 215"/>
                <p:cNvSpPr/>
                <p:nvPr/>
              </p:nvSpPr>
              <p:spPr>
                <a:xfrm>
                  <a:off x="2165032" y="2133600"/>
                  <a:ext cx="1225868" cy="495300"/>
                </a:xfrm>
                <a:prstGeom prst="rect">
                  <a:avLst/>
                </a:prstGeom>
                <a:solidFill>
                  <a:srgbClr val="92D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217" name="Text Box 79"/>
                <p:cNvSpPr txBox="1">
                  <a:spLocks noChangeArrowheads="1"/>
                </p:cNvSpPr>
                <p:nvPr/>
              </p:nvSpPr>
              <p:spPr bwMode="auto">
                <a:xfrm>
                  <a:off x="2303329" y="2191986"/>
                  <a:ext cx="949273" cy="40615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>
                    <a:lnSpc>
                      <a:spcPct val="110000"/>
                    </a:lnSpc>
                  </a:pPr>
                  <a:r>
                    <a:rPr kumimoji="1" lang="zh-CN" altLang="en-US" sz="1400" dirty="0">
                      <a:latin typeface="Times New Roman" panose="02020603050405020304" pitchFamily="18" charset="0"/>
                      <a:ea typeface="思源黑体 CN Normal" panose="020B0400000000000000" pitchFamily="34" charset="-122"/>
                      <a:cs typeface="Times New Roman" panose="02020603050405020304" pitchFamily="18" charset="0"/>
                    </a:rPr>
                    <a:t>版本</a:t>
                  </a:r>
                </a:p>
              </p:txBody>
            </p:sp>
          </p:grpSp>
          <p:grpSp>
            <p:nvGrpSpPr>
              <p:cNvPr id="198" name="组合 197"/>
              <p:cNvGrpSpPr/>
              <p:nvPr/>
            </p:nvGrpSpPr>
            <p:grpSpPr>
              <a:xfrm>
                <a:off x="2738873" y="2879131"/>
                <a:ext cx="399575" cy="385729"/>
                <a:chOff x="3384391" y="2133600"/>
                <a:chExt cx="513080" cy="495300"/>
              </a:xfrm>
            </p:grpSpPr>
            <p:sp>
              <p:nvSpPr>
                <p:cNvPr id="214" name="矩形 213"/>
                <p:cNvSpPr/>
                <p:nvPr/>
              </p:nvSpPr>
              <p:spPr>
                <a:xfrm>
                  <a:off x="3390900" y="2133600"/>
                  <a:ext cx="500062" cy="4953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 dirty="0"/>
                </a:p>
              </p:txBody>
            </p:sp>
            <p:sp>
              <p:nvSpPr>
                <p:cNvPr id="215" name="Text Box 79"/>
                <p:cNvSpPr txBox="1">
                  <a:spLocks noChangeArrowheads="1"/>
                </p:cNvSpPr>
                <p:nvPr/>
              </p:nvSpPr>
              <p:spPr bwMode="auto">
                <a:xfrm>
                  <a:off x="3384391" y="2133600"/>
                  <a:ext cx="513080" cy="3930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>
                    <a:lnSpc>
                      <a:spcPct val="110000"/>
                    </a:lnSpc>
                  </a:pPr>
                  <a:r>
                    <a:rPr kumimoji="1" lang="en-US" altLang="zh-CN" sz="1400" dirty="0" err="1">
                      <a:latin typeface="Times New Roman" panose="02020603050405020304" pitchFamily="18" charset="0"/>
                      <a:ea typeface="思源黑体 CN Normal" panose="020B0400000000000000" pitchFamily="34" charset="-122"/>
                      <a:cs typeface="Times New Roman" panose="02020603050405020304" pitchFamily="18" charset="0"/>
                    </a:rPr>
                    <a:t>sp</a:t>
                  </a:r>
                  <a:endParaRPr kumimoji="1" lang="zh-CN" altLang="en-US" sz="1400" dirty="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99" name="组合 198"/>
              <p:cNvGrpSpPr/>
              <p:nvPr/>
            </p:nvGrpSpPr>
            <p:grpSpPr>
              <a:xfrm>
                <a:off x="3129668" y="2879131"/>
                <a:ext cx="1157187" cy="385729"/>
                <a:chOff x="3886198" y="2133600"/>
                <a:chExt cx="1485901" cy="495300"/>
              </a:xfrm>
            </p:grpSpPr>
            <p:sp>
              <p:nvSpPr>
                <p:cNvPr id="212" name="矩形 211"/>
                <p:cNvSpPr/>
                <p:nvPr/>
              </p:nvSpPr>
              <p:spPr>
                <a:xfrm>
                  <a:off x="3890962" y="2133600"/>
                  <a:ext cx="1481137" cy="495300"/>
                </a:xfrm>
                <a:prstGeom prst="rect">
                  <a:avLst/>
                </a:prstGeom>
                <a:solidFill>
                  <a:srgbClr val="92D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213" name="Text Box 79"/>
                <p:cNvSpPr txBox="1">
                  <a:spLocks noChangeArrowheads="1"/>
                </p:cNvSpPr>
                <p:nvPr/>
              </p:nvSpPr>
              <p:spPr bwMode="auto">
                <a:xfrm>
                  <a:off x="3886198" y="2191986"/>
                  <a:ext cx="1472881" cy="40615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>
                    <a:lnSpc>
                      <a:spcPct val="110000"/>
                    </a:lnSpc>
                  </a:pPr>
                  <a:r>
                    <a:rPr kumimoji="1" lang="zh-CN" altLang="en-US" sz="1400" dirty="0">
                      <a:latin typeface="Times New Roman" panose="02020603050405020304" pitchFamily="18" charset="0"/>
                      <a:ea typeface="思源黑体 CN Normal" panose="020B0400000000000000" pitchFamily="34" charset="-122"/>
                      <a:cs typeface="Times New Roman" panose="02020603050405020304" pitchFamily="18" charset="0"/>
                    </a:rPr>
                    <a:t>状态编码</a:t>
                  </a:r>
                </a:p>
              </p:txBody>
            </p:sp>
          </p:grpSp>
          <p:grpSp>
            <p:nvGrpSpPr>
              <p:cNvPr id="200" name="组合 199"/>
              <p:cNvGrpSpPr/>
              <p:nvPr/>
            </p:nvGrpSpPr>
            <p:grpSpPr>
              <a:xfrm>
                <a:off x="4281785" y="2879131"/>
                <a:ext cx="399575" cy="385729"/>
                <a:chOff x="5365589" y="2133600"/>
                <a:chExt cx="513080" cy="495300"/>
              </a:xfrm>
            </p:grpSpPr>
            <p:sp>
              <p:nvSpPr>
                <p:cNvPr id="210" name="矩形 209"/>
                <p:cNvSpPr/>
                <p:nvPr/>
              </p:nvSpPr>
              <p:spPr>
                <a:xfrm>
                  <a:off x="5372100" y="2133600"/>
                  <a:ext cx="500062" cy="4953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 dirty="0"/>
                </a:p>
              </p:txBody>
            </p:sp>
            <p:sp>
              <p:nvSpPr>
                <p:cNvPr id="211" name="Text Box 79"/>
                <p:cNvSpPr txBox="1">
                  <a:spLocks noChangeArrowheads="1"/>
                </p:cNvSpPr>
                <p:nvPr/>
              </p:nvSpPr>
              <p:spPr bwMode="auto">
                <a:xfrm>
                  <a:off x="5365589" y="2133600"/>
                  <a:ext cx="513080" cy="3930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>
                    <a:lnSpc>
                      <a:spcPct val="110000"/>
                    </a:lnSpc>
                  </a:pPr>
                  <a:r>
                    <a:rPr kumimoji="1" lang="en-US" altLang="zh-CN" sz="1400" dirty="0" err="1">
                      <a:latin typeface="Times New Roman" panose="02020603050405020304" pitchFamily="18" charset="0"/>
                      <a:ea typeface="思源黑体 CN Normal" panose="020B0400000000000000" pitchFamily="34" charset="-122"/>
                      <a:cs typeface="Times New Roman" panose="02020603050405020304" pitchFamily="18" charset="0"/>
                    </a:rPr>
                    <a:t>sp</a:t>
                  </a:r>
                  <a:endParaRPr kumimoji="1" lang="zh-CN" altLang="en-US" sz="1400" dirty="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01" name="组合 200"/>
              <p:cNvGrpSpPr/>
              <p:nvPr/>
            </p:nvGrpSpPr>
            <p:grpSpPr>
              <a:xfrm>
                <a:off x="4676293" y="2879131"/>
                <a:ext cx="1356234" cy="385729"/>
                <a:chOff x="5872161" y="2133600"/>
                <a:chExt cx="1741489" cy="495300"/>
              </a:xfrm>
            </p:grpSpPr>
            <p:sp>
              <p:nvSpPr>
                <p:cNvPr id="208" name="矩形 207"/>
                <p:cNvSpPr/>
                <p:nvPr/>
              </p:nvSpPr>
              <p:spPr>
                <a:xfrm>
                  <a:off x="5872161" y="2133600"/>
                  <a:ext cx="1741489" cy="495300"/>
                </a:xfrm>
                <a:prstGeom prst="rect">
                  <a:avLst/>
                </a:prstGeom>
                <a:solidFill>
                  <a:srgbClr val="92D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209" name="Text Box 79"/>
                <p:cNvSpPr txBox="1">
                  <a:spLocks noChangeArrowheads="1"/>
                </p:cNvSpPr>
                <p:nvPr/>
              </p:nvSpPr>
              <p:spPr bwMode="auto">
                <a:xfrm>
                  <a:off x="6264913" y="2191986"/>
                  <a:ext cx="949274" cy="40615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>
                    <a:lnSpc>
                      <a:spcPct val="110000"/>
                    </a:lnSpc>
                  </a:pPr>
                  <a:r>
                    <a:rPr kumimoji="1" lang="zh-CN" altLang="en-US" sz="1400" dirty="0">
                      <a:latin typeface="Times New Roman" panose="02020603050405020304" pitchFamily="18" charset="0"/>
                      <a:ea typeface="思源黑体 CN Normal" panose="020B0400000000000000" pitchFamily="34" charset="-122"/>
                      <a:cs typeface="Times New Roman" panose="02020603050405020304" pitchFamily="18" charset="0"/>
                    </a:rPr>
                    <a:t>短语</a:t>
                  </a:r>
                </a:p>
              </p:txBody>
            </p:sp>
          </p:grpSp>
          <p:grpSp>
            <p:nvGrpSpPr>
              <p:cNvPr id="202" name="组合 201"/>
              <p:cNvGrpSpPr/>
              <p:nvPr/>
            </p:nvGrpSpPr>
            <p:grpSpPr>
              <a:xfrm>
                <a:off x="6032526" y="2879131"/>
                <a:ext cx="389438" cy="385729"/>
                <a:chOff x="7613650" y="2133600"/>
                <a:chExt cx="500062" cy="495300"/>
              </a:xfrm>
            </p:grpSpPr>
            <p:sp>
              <p:nvSpPr>
                <p:cNvPr id="206" name="矩形 205"/>
                <p:cNvSpPr/>
                <p:nvPr/>
              </p:nvSpPr>
              <p:spPr>
                <a:xfrm>
                  <a:off x="7613650" y="2133600"/>
                  <a:ext cx="500062" cy="4953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207" name="Text Box 79"/>
                <p:cNvSpPr txBox="1">
                  <a:spLocks noChangeArrowheads="1"/>
                </p:cNvSpPr>
                <p:nvPr/>
              </p:nvSpPr>
              <p:spPr bwMode="auto">
                <a:xfrm>
                  <a:off x="7654357" y="2175136"/>
                  <a:ext cx="421456" cy="39302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>
                    <a:lnSpc>
                      <a:spcPct val="110000"/>
                    </a:lnSpc>
                  </a:pPr>
                  <a:r>
                    <a:rPr kumimoji="1" lang="en-US" altLang="zh-CN" sz="1400" dirty="0" err="1">
                      <a:latin typeface="Times New Roman" panose="02020603050405020304" pitchFamily="18" charset="0"/>
                      <a:ea typeface="思源黑体 CN Normal" panose="020B0400000000000000" pitchFamily="34" charset="-122"/>
                      <a:cs typeface="Times New Roman" panose="02020603050405020304" pitchFamily="18" charset="0"/>
                    </a:rPr>
                    <a:t>cr</a:t>
                  </a:r>
                  <a:endParaRPr kumimoji="1" lang="zh-CN" altLang="en-US" sz="1400" dirty="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03" name="组合 202"/>
              <p:cNvGrpSpPr/>
              <p:nvPr/>
            </p:nvGrpSpPr>
            <p:grpSpPr>
              <a:xfrm>
                <a:off x="6418254" y="2879131"/>
                <a:ext cx="389438" cy="385729"/>
                <a:chOff x="8108950" y="2133600"/>
                <a:chExt cx="500062" cy="495300"/>
              </a:xfrm>
            </p:grpSpPr>
            <p:sp>
              <p:nvSpPr>
                <p:cNvPr id="204" name="矩形 203"/>
                <p:cNvSpPr/>
                <p:nvPr/>
              </p:nvSpPr>
              <p:spPr>
                <a:xfrm>
                  <a:off x="8108950" y="2133600"/>
                  <a:ext cx="500062" cy="4953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205" name="Text Box 79"/>
                <p:cNvSpPr txBox="1">
                  <a:spLocks noChangeArrowheads="1"/>
                </p:cNvSpPr>
                <p:nvPr/>
              </p:nvSpPr>
              <p:spPr bwMode="auto">
                <a:xfrm>
                  <a:off x="8108950" y="2173792"/>
                  <a:ext cx="421456" cy="3930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>
                    <a:lnSpc>
                      <a:spcPct val="110000"/>
                    </a:lnSpc>
                  </a:pPr>
                  <a:r>
                    <a:rPr kumimoji="1" lang="en-US" altLang="zh-CN" sz="1400" dirty="0" err="1">
                      <a:latin typeface="Times New Roman" panose="02020603050405020304" pitchFamily="18" charset="0"/>
                      <a:ea typeface="思源黑体 CN Normal" panose="020B0400000000000000" pitchFamily="34" charset="-122"/>
                      <a:cs typeface="Times New Roman" panose="02020603050405020304" pitchFamily="18" charset="0"/>
                    </a:rPr>
                    <a:t>lf</a:t>
                  </a:r>
                  <a:endParaRPr kumimoji="1" lang="zh-CN" altLang="en-US" sz="1400" dirty="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218" name="组合 217"/>
            <p:cNvGrpSpPr/>
            <p:nvPr/>
          </p:nvGrpSpPr>
          <p:grpSpPr>
            <a:xfrm>
              <a:off x="1494893" y="3731518"/>
              <a:ext cx="3846904" cy="385729"/>
              <a:chOff x="1786295" y="4036318"/>
              <a:chExt cx="3846904" cy="385729"/>
            </a:xfrm>
          </p:grpSpPr>
          <p:grpSp>
            <p:nvGrpSpPr>
              <p:cNvPr id="219" name="组合 218"/>
              <p:cNvGrpSpPr/>
              <p:nvPr/>
            </p:nvGrpSpPr>
            <p:grpSpPr>
              <a:xfrm>
                <a:off x="3517852" y="4036318"/>
                <a:ext cx="399575" cy="385729"/>
                <a:chOff x="4384651" y="3619500"/>
                <a:chExt cx="513080" cy="495300"/>
              </a:xfrm>
            </p:grpSpPr>
            <p:sp>
              <p:nvSpPr>
                <p:cNvPr id="232" name="矩形 231"/>
                <p:cNvSpPr/>
                <p:nvPr/>
              </p:nvSpPr>
              <p:spPr>
                <a:xfrm>
                  <a:off x="4387850" y="3619500"/>
                  <a:ext cx="500062" cy="4953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233" name="Text Box 79"/>
                <p:cNvSpPr txBox="1">
                  <a:spLocks noChangeArrowheads="1"/>
                </p:cNvSpPr>
                <p:nvPr/>
              </p:nvSpPr>
              <p:spPr bwMode="auto">
                <a:xfrm>
                  <a:off x="4384651" y="3637798"/>
                  <a:ext cx="513080" cy="3930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>
                    <a:lnSpc>
                      <a:spcPct val="110000"/>
                    </a:lnSpc>
                  </a:pPr>
                  <a:r>
                    <a:rPr kumimoji="1" lang="en-US" altLang="zh-CN" sz="1400" dirty="0" err="1">
                      <a:latin typeface="Times New Roman" panose="02020603050405020304" pitchFamily="18" charset="0"/>
                      <a:ea typeface="思源黑体 CN Normal" panose="020B0400000000000000" pitchFamily="34" charset="-122"/>
                      <a:cs typeface="Times New Roman" panose="02020603050405020304" pitchFamily="18" charset="0"/>
                    </a:rPr>
                    <a:t>sp</a:t>
                  </a:r>
                  <a:endParaRPr kumimoji="1" lang="zh-CN" altLang="en-US" sz="1400" dirty="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20" name="组合 219"/>
              <p:cNvGrpSpPr/>
              <p:nvPr/>
            </p:nvGrpSpPr>
            <p:grpSpPr>
              <a:xfrm>
                <a:off x="4853952" y="4036318"/>
                <a:ext cx="399575" cy="385729"/>
                <a:chOff x="6100286" y="3619500"/>
                <a:chExt cx="513080" cy="495300"/>
              </a:xfrm>
            </p:grpSpPr>
            <p:sp>
              <p:nvSpPr>
                <p:cNvPr id="230" name="矩形 229"/>
                <p:cNvSpPr/>
                <p:nvPr/>
              </p:nvSpPr>
              <p:spPr>
                <a:xfrm>
                  <a:off x="6129338" y="3619500"/>
                  <a:ext cx="466724" cy="4953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231" name="Text Box 79"/>
                <p:cNvSpPr txBox="1">
                  <a:spLocks noChangeArrowheads="1"/>
                </p:cNvSpPr>
                <p:nvPr/>
              </p:nvSpPr>
              <p:spPr bwMode="auto">
                <a:xfrm>
                  <a:off x="6100286" y="3630665"/>
                  <a:ext cx="513080" cy="3930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>
                    <a:lnSpc>
                      <a:spcPct val="110000"/>
                    </a:lnSpc>
                  </a:pPr>
                  <a:r>
                    <a:rPr kumimoji="1" lang="en-US" altLang="zh-CN" sz="1400" dirty="0" err="1">
                      <a:latin typeface="Times New Roman" panose="02020603050405020304" pitchFamily="18" charset="0"/>
                      <a:ea typeface="思源黑体 CN Normal" panose="020B0400000000000000" pitchFamily="34" charset="-122"/>
                      <a:cs typeface="Times New Roman" panose="02020603050405020304" pitchFamily="18" charset="0"/>
                    </a:rPr>
                    <a:t>cr</a:t>
                  </a:r>
                  <a:endParaRPr kumimoji="1" lang="zh-CN" altLang="en-US" sz="1400" dirty="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21" name="组合 220"/>
              <p:cNvGrpSpPr/>
              <p:nvPr/>
            </p:nvGrpSpPr>
            <p:grpSpPr>
              <a:xfrm>
                <a:off x="5243761" y="4036318"/>
                <a:ext cx="389438" cy="385729"/>
                <a:chOff x="6600826" y="3619500"/>
                <a:chExt cx="500062" cy="495300"/>
              </a:xfrm>
            </p:grpSpPr>
            <p:sp>
              <p:nvSpPr>
                <p:cNvPr id="228" name="矩形 227"/>
                <p:cNvSpPr/>
                <p:nvPr/>
              </p:nvSpPr>
              <p:spPr>
                <a:xfrm>
                  <a:off x="6600826" y="3619500"/>
                  <a:ext cx="500062" cy="4953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229" name="Text Box 79"/>
                <p:cNvSpPr txBox="1">
                  <a:spLocks noChangeArrowheads="1"/>
                </p:cNvSpPr>
                <p:nvPr/>
              </p:nvSpPr>
              <p:spPr bwMode="auto">
                <a:xfrm>
                  <a:off x="6648066" y="3661518"/>
                  <a:ext cx="421456" cy="3930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>
                    <a:lnSpc>
                      <a:spcPct val="110000"/>
                    </a:lnSpc>
                  </a:pPr>
                  <a:r>
                    <a:rPr kumimoji="1" lang="en-US" altLang="zh-CN" sz="1400" dirty="0" err="1">
                      <a:latin typeface="Times New Roman" panose="02020603050405020304" pitchFamily="18" charset="0"/>
                      <a:ea typeface="思源黑体 CN Normal" panose="020B0400000000000000" pitchFamily="34" charset="-122"/>
                      <a:cs typeface="Times New Roman" panose="02020603050405020304" pitchFamily="18" charset="0"/>
                    </a:rPr>
                    <a:t>lf</a:t>
                  </a:r>
                  <a:endParaRPr kumimoji="1" lang="zh-CN" altLang="en-US" sz="1400" dirty="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22" name="组合 221"/>
              <p:cNvGrpSpPr/>
              <p:nvPr/>
            </p:nvGrpSpPr>
            <p:grpSpPr>
              <a:xfrm>
                <a:off x="3916457" y="4036318"/>
                <a:ext cx="960119" cy="385729"/>
                <a:chOff x="4896484" y="3619500"/>
                <a:chExt cx="1232854" cy="495300"/>
              </a:xfrm>
            </p:grpSpPr>
            <p:sp>
              <p:nvSpPr>
                <p:cNvPr id="226" name="矩形 225"/>
                <p:cNvSpPr/>
                <p:nvPr/>
              </p:nvSpPr>
              <p:spPr>
                <a:xfrm>
                  <a:off x="4896484" y="3619500"/>
                  <a:ext cx="1232854" cy="495300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227" name="Text Box 79"/>
                <p:cNvSpPr txBox="1">
                  <a:spLocks noChangeArrowheads="1"/>
                </p:cNvSpPr>
                <p:nvPr/>
              </p:nvSpPr>
              <p:spPr bwMode="auto">
                <a:xfrm>
                  <a:off x="5028298" y="3670369"/>
                  <a:ext cx="949274" cy="3981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>
                    <a:lnSpc>
                      <a:spcPct val="110000"/>
                    </a:lnSpc>
                  </a:pPr>
                  <a:r>
                    <a:rPr kumimoji="1" lang="zh-CN" altLang="en-US" sz="1400" dirty="0">
                      <a:latin typeface="Times New Roman" panose="02020603050405020304" pitchFamily="18" charset="0"/>
                      <a:ea typeface="思源黑体 CN Normal" panose="020B0400000000000000" pitchFamily="34" charset="-122"/>
                      <a:cs typeface="Times New Roman" panose="02020603050405020304" pitchFamily="18" charset="0"/>
                    </a:rPr>
                    <a:t>值</a:t>
                  </a:r>
                </a:p>
              </p:txBody>
            </p:sp>
          </p:grpSp>
          <p:grpSp>
            <p:nvGrpSpPr>
              <p:cNvPr id="223" name="组合 222"/>
              <p:cNvGrpSpPr/>
              <p:nvPr/>
            </p:nvGrpSpPr>
            <p:grpSpPr>
              <a:xfrm>
                <a:off x="1786295" y="4036318"/>
                <a:ext cx="1734049" cy="385729"/>
                <a:chOff x="2161222" y="3619500"/>
                <a:chExt cx="2226628" cy="495300"/>
              </a:xfrm>
            </p:grpSpPr>
            <p:sp>
              <p:nvSpPr>
                <p:cNvPr id="224" name="矩形 223"/>
                <p:cNvSpPr/>
                <p:nvPr/>
              </p:nvSpPr>
              <p:spPr>
                <a:xfrm>
                  <a:off x="2161222" y="3619500"/>
                  <a:ext cx="2226628" cy="495300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225" name="Text Box 79"/>
                <p:cNvSpPr txBox="1">
                  <a:spLocks noChangeArrowheads="1"/>
                </p:cNvSpPr>
                <p:nvPr/>
              </p:nvSpPr>
              <p:spPr bwMode="auto">
                <a:xfrm>
                  <a:off x="2502673" y="3670369"/>
                  <a:ext cx="1607161" cy="3981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>
                    <a:lnSpc>
                      <a:spcPct val="110000"/>
                    </a:lnSpc>
                  </a:pPr>
                  <a:r>
                    <a:rPr kumimoji="1" lang="zh-CN" altLang="en-US" sz="1400" dirty="0">
                      <a:latin typeface="Times New Roman" panose="02020603050405020304" pitchFamily="18" charset="0"/>
                      <a:ea typeface="思源黑体 CN Normal" panose="020B0400000000000000" pitchFamily="34" charset="-122"/>
                      <a:cs typeface="Times New Roman" panose="02020603050405020304" pitchFamily="18" charset="0"/>
                    </a:rPr>
                    <a:t>首部字段名：</a:t>
                  </a:r>
                </a:p>
              </p:txBody>
            </p:sp>
          </p:grpSp>
        </p:grpSp>
        <p:grpSp>
          <p:nvGrpSpPr>
            <p:cNvPr id="234" name="组合 233"/>
            <p:cNvGrpSpPr/>
            <p:nvPr/>
          </p:nvGrpSpPr>
          <p:grpSpPr>
            <a:xfrm>
              <a:off x="1494893" y="3278852"/>
              <a:ext cx="3846903" cy="485516"/>
              <a:chOff x="2161222" y="3038249"/>
              <a:chExt cx="4939666" cy="623433"/>
            </a:xfrm>
          </p:grpSpPr>
          <p:sp>
            <p:nvSpPr>
              <p:cNvPr id="235" name="矩形 234"/>
              <p:cNvSpPr/>
              <p:nvPr/>
            </p:nvSpPr>
            <p:spPr>
              <a:xfrm>
                <a:off x="2161222" y="3124200"/>
                <a:ext cx="4939666" cy="4953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  <p:sp>
            <p:nvSpPr>
              <p:cNvPr id="236" name="Text Box 79"/>
              <p:cNvSpPr txBox="1">
                <a:spLocks noChangeArrowheads="1"/>
              </p:cNvSpPr>
              <p:nvPr/>
            </p:nvSpPr>
            <p:spPr bwMode="auto">
              <a:xfrm rot="16200000" flipH="1">
                <a:off x="4250882" y="3153453"/>
                <a:ext cx="623433" cy="3930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lnSpc>
                    <a:spcPct val="110000"/>
                  </a:lnSpc>
                </a:pPr>
                <a:r>
                  <a:rPr kumimoji="1" lang="en-US" altLang="zh-CN" sz="1400" b="1" dirty="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…</a:t>
                </a:r>
                <a:endParaRPr kumimoji="1" lang="zh-CN" altLang="en-US" sz="1400" b="1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37" name="组合 236"/>
            <p:cNvGrpSpPr/>
            <p:nvPr/>
          </p:nvGrpSpPr>
          <p:grpSpPr>
            <a:xfrm>
              <a:off x="1487511" y="4117246"/>
              <a:ext cx="773153" cy="385729"/>
              <a:chOff x="1778913" y="4422046"/>
              <a:chExt cx="773153" cy="385729"/>
            </a:xfrm>
          </p:grpSpPr>
          <p:grpSp>
            <p:nvGrpSpPr>
              <p:cNvPr id="238" name="组合 237"/>
              <p:cNvGrpSpPr/>
              <p:nvPr/>
            </p:nvGrpSpPr>
            <p:grpSpPr>
              <a:xfrm>
                <a:off x="1778913" y="4422046"/>
                <a:ext cx="399575" cy="385729"/>
                <a:chOff x="2151743" y="4114800"/>
                <a:chExt cx="513080" cy="495300"/>
              </a:xfrm>
            </p:grpSpPr>
            <p:sp>
              <p:nvSpPr>
                <p:cNvPr id="242" name="矩形 241"/>
                <p:cNvSpPr/>
                <p:nvPr/>
              </p:nvSpPr>
              <p:spPr>
                <a:xfrm>
                  <a:off x="2161222" y="4114800"/>
                  <a:ext cx="478472" cy="4953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243" name="Text Box 79"/>
                <p:cNvSpPr txBox="1">
                  <a:spLocks noChangeArrowheads="1"/>
                </p:cNvSpPr>
                <p:nvPr/>
              </p:nvSpPr>
              <p:spPr bwMode="auto">
                <a:xfrm>
                  <a:off x="2151743" y="4128507"/>
                  <a:ext cx="513080" cy="3930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>
                    <a:lnSpc>
                      <a:spcPct val="110000"/>
                    </a:lnSpc>
                  </a:pPr>
                  <a:r>
                    <a:rPr kumimoji="1" lang="en-US" altLang="zh-CN" sz="1400" dirty="0" err="1">
                      <a:latin typeface="Times New Roman" panose="02020603050405020304" pitchFamily="18" charset="0"/>
                      <a:ea typeface="思源黑体 CN Normal" panose="020B0400000000000000" pitchFamily="34" charset="-122"/>
                      <a:cs typeface="Times New Roman" panose="02020603050405020304" pitchFamily="18" charset="0"/>
                    </a:rPr>
                    <a:t>cr</a:t>
                  </a:r>
                  <a:endParaRPr kumimoji="1" lang="zh-CN" altLang="en-US" sz="1400" dirty="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39" name="组合 238"/>
              <p:cNvGrpSpPr/>
              <p:nvPr/>
            </p:nvGrpSpPr>
            <p:grpSpPr>
              <a:xfrm>
                <a:off x="2162628" y="4422046"/>
                <a:ext cx="389438" cy="385729"/>
                <a:chOff x="2644458" y="4114800"/>
                <a:chExt cx="500062" cy="495300"/>
              </a:xfrm>
            </p:grpSpPr>
            <p:sp>
              <p:nvSpPr>
                <p:cNvPr id="240" name="矩形 239"/>
                <p:cNvSpPr/>
                <p:nvPr/>
              </p:nvSpPr>
              <p:spPr>
                <a:xfrm>
                  <a:off x="2644458" y="4114800"/>
                  <a:ext cx="500062" cy="4953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241" name="Text Box 79"/>
                <p:cNvSpPr txBox="1">
                  <a:spLocks noChangeArrowheads="1"/>
                </p:cNvSpPr>
                <p:nvPr/>
              </p:nvSpPr>
              <p:spPr bwMode="auto">
                <a:xfrm>
                  <a:off x="2699523" y="4135606"/>
                  <a:ext cx="421456" cy="3930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>
                    <a:lnSpc>
                      <a:spcPct val="110000"/>
                    </a:lnSpc>
                  </a:pPr>
                  <a:r>
                    <a:rPr kumimoji="1" lang="en-US" altLang="zh-CN" sz="1400" dirty="0" err="1">
                      <a:latin typeface="Times New Roman" panose="02020603050405020304" pitchFamily="18" charset="0"/>
                      <a:ea typeface="思源黑体 CN Normal" panose="020B0400000000000000" pitchFamily="34" charset="-122"/>
                      <a:cs typeface="Times New Roman" panose="02020603050405020304" pitchFamily="18" charset="0"/>
                    </a:rPr>
                    <a:t>lf</a:t>
                  </a:r>
                  <a:endParaRPr kumimoji="1" lang="zh-CN" altLang="en-US" sz="1400" dirty="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244" name="组合 243"/>
            <p:cNvGrpSpPr/>
            <p:nvPr/>
          </p:nvGrpSpPr>
          <p:grpSpPr>
            <a:xfrm>
              <a:off x="1494893" y="2960060"/>
              <a:ext cx="3846904" cy="385729"/>
              <a:chOff x="1786295" y="3264860"/>
              <a:chExt cx="3846904" cy="385729"/>
            </a:xfrm>
          </p:grpSpPr>
          <p:grpSp>
            <p:nvGrpSpPr>
              <p:cNvPr id="245" name="组合 244"/>
              <p:cNvGrpSpPr/>
              <p:nvPr/>
            </p:nvGrpSpPr>
            <p:grpSpPr>
              <a:xfrm>
                <a:off x="3517852" y="3264860"/>
                <a:ext cx="399575" cy="385729"/>
                <a:chOff x="4384651" y="2628900"/>
                <a:chExt cx="513080" cy="495300"/>
              </a:xfrm>
            </p:grpSpPr>
            <p:sp>
              <p:nvSpPr>
                <p:cNvPr id="258" name="矩形 257"/>
                <p:cNvSpPr/>
                <p:nvPr/>
              </p:nvSpPr>
              <p:spPr>
                <a:xfrm>
                  <a:off x="4387850" y="2628900"/>
                  <a:ext cx="500062" cy="4953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259" name="Text Box 79"/>
                <p:cNvSpPr txBox="1">
                  <a:spLocks noChangeArrowheads="1"/>
                </p:cNvSpPr>
                <p:nvPr/>
              </p:nvSpPr>
              <p:spPr bwMode="auto">
                <a:xfrm>
                  <a:off x="4384651" y="2646234"/>
                  <a:ext cx="513080" cy="3930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>
                    <a:lnSpc>
                      <a:spcPct val="110000"/>
                    </a:lnSpc>
                  </a:pPr>
                  <a:r>
                    <a:rPr kumimoji="1" lang="en-US" altLang="zh-CN" sz="1400" dirty="0" err="1">
                      <a:latin typeface="Times New Roman" panose="02020603050405020304" pitchFamily="18" charset="0"/>
                      <a:ea typeface="思源黑体 CN Normal" panose="020B0400000000000000" pitchFamily="34" charset="-122"/>
                      <a:cs typeface="Times New Roman" panose="02020603050405020304" pitchFamily="18" charset="0"/>
                    </a:rPr>
                    <a:t>sp</a:t>
                  </a:r>
                  <a:endParaRPr kumimoji="1" lang="zh-CN" altLang="en-US" sz="1400" dirty="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46" name="组合 245"/>
              <p:cNvGrpSpPr/>
              <p:nvPr/>
            </p:nvGrpSpPr>
            <p:grpSpPr>
              <a:xfrm>
                <a:off x="5243761" y="3264860"/>
                <a:ext cx="389438" cy="385729"/>
                <a:chOff x="6600826" y="2628900"/>
                <a:chExt cx="500062" cy="495300"/>
              </a:xfrm>
            </p:grpSpPr>
            <p:sp>
              <p:nvSpPr>
                <p:cNvPr id="256" name="矩形 255"/>
                <p:cNvSpPr/>
                <p:nvPr/>
              </p:nvSpPr>
              <p:spPr>
                <a:xfrm>
                  <a:off x="6600826" y="2628900"/>
                  <a:ext cx="500062" cy="4953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257" name="Text Box 79"/>
                <p:cNvSpPr txBox="1">
                  <a:spLocks noChangeArrowheads="1"/>
                </p:cNvSpPr>
                <p:nvPr/>
              </p:nvSpPr>
              <p:spPr bwMode="auto">
                <a:xfrm>
                  <a:off x="6648066" y="2669953"/>
                  <a:ext cx="421456" cy="3930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>
                    <a:lnSpc>
                      <a:spcPct val="110000"/>
                    </a:lnSpc>
                  </a:pPr>
                  <a:r>
                    <a:rPr kumimoji="1" lang="en-US" altLang="zh-CN" sz="1400" dirty="0" err="1">
                      <a:latin typeface="Times New Roman" panose="02020603050405020304" pitchFamily="18" charset="0"/>
                      <a:ea typeface="思源黑体 CN Normal" panose="020B0400000000000000" pitchFamily="34" charset="-122"/>
                      <a:cs typeface="Times New Roman" panose="02020603050405020304" pitchFamily="18" charset="0"/>
                    </a:rPr>
                    <a:t>lf</a:t>
                  </a:r>
                  <a:endParaRPr kumimoji="1" lang="zh-CN" altLang="en-US" sz="1400" dirty="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47" name="组合 246"/>
              <p:cNvGrpSpPr/>
              <p:nvPr/>
            </p:nvGrpSpPr>
            <p:grpSpPr>
              <a:xfrm>
                <a:off x="3916457" y="3264860"/>
                <a:ext cx="960119" cy="385729"/>
                <a:chOff x="4896484" y="2628900"/>
                <a:chExt cx="1232854" cy="495300"/>
              </a:xfrm>
            </p:grpSpPr>
            <p:sp>
              <p:nvSpPr>
                <p:cNvPr id="254" name="矩形 253"/>
                <p:cNvSpPr/>
                <p:nvPr/>
              </p:nvSpPr>
              <p:spPr>
                <a:xfrm>
                  <a:off x="4896484" y="2628900"/>
                  <a:ext cx="1232854" cy="495300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255" name="Text Box 79"/>
                <p:cNvSpPr txBox="1">
                  <a:spLocks noChangeArrowheads="1"/>
                </p:cNvSpPr>
                <p:nvPr/>
              </p:nvSpPr>
              <p:spPr bwMode="auto">
                <a:xfrm>
                  <a:off x="5028298" y="2678805"/>
                  <a:ext cx="949274" cy="3981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>
                    <a:lnSpc>
                      <a:spcPct val="110000"/>
                    </a:lnSpc>
                  </a:pPr>
                  <a:r>
                    <a:rPr kumimoji="1" lang="zh-CN" altLang="en-US" sz="1400" dirty="0">
                      <a:latin typeface="Times New Roman" panose="02020603050405020304" pitchFamily="18" charset="0"/>
                      <a:ea typeface="思源黑体 CN Normal" panose="020B0400000000000000" pitchFamily="34" charset="-122"/>
                      <a:cs typeface="Times New Roman" panose="02020603050405020304" pitchFamily="18" charset="0"/>
                    </a:rPr>
                    <a:t>值</a:t>
                  </a:r>
                </a:p>
              </p:txBody>
            </p:sp>
          </p:grpSp>
          <p:grpSp>
            <p:nvGrpSpPr>
              <p:cNvPr id="248" name="组合 247"/>
              <p:cNvGrpSpPr/>
              <p:nvPr/>
            </p:nvGrpSpPr>
            <p:grpSpPr>
              <a:xfrm>
                <a:off x="1786295" y="3264860"/>
                <a:ext cx="1734049" cy="385729"/>
                <a:chOff x="2161222" y="2628900"/>
                <a:chExt cx="2226628" cy="495300"/>
              </a:xfrm>
            </p:grpSpPr>
            <p:sp>
              <p:nvSpPr>
                <p:cNvPr id="252" name="矩形 251"/>
                <p:cNvSpPr/>
                <p:nvPr/>
              </p:nvSpPr>
              <p:spPr>
                <a:xfrm>
                  <a:off x="2161222" y="2628900"/>
                  <a:ext cx="2226628" cy="495300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253" name="Text Box 79"/>
                <p:cNvSpPr txBox="1">
                  <a:spLocks noChangeArrowheads="1"/>
                </p:cNvSpPr>
                <p:nvPr/>
              </p:nvSpPr>
              <p:spPr bwMode="auto">
                <a:xfrm>
                  <a:off x="2502673" y="2678805"/>
                  <a:ext cx="1607161" cy="3981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>
                    <a:lnSpc>
                      <a:spcPct val="110000"/>
                    </a:lnSpc>
                  </a:pPr>
                  <a:r>
                    <a:rPr kumimoji="1" lang="zh-CN" altLang="en-US" sz="1400" dirty="0">
                      <a:latin typeface="Times New Roman" panose="02020603050405020304" pitchFamily="18" charset="0"/>
                      <a:ea typeface="思源黑体 CN Normal" panose="020B0400000000000000" pitchFamily="34" charset="-122"/>
                      <a:cs typeface="Times New Roman" panose="02020603050405020304" pitchFamily="18" charset="0"/>
                    </a:rPr>
                    <a:t>首部字段名：</a:t>
                  </a:r>
                </a:p>
              </p:txBody>
            </p:sp>
          </p:grpSp>
          <p:grpSp>
            <p:nvGrpSpPr>
              <p:cNvPr id="249" name="组合 248"/>
              <p:cNvGrpSpPr/>
              <p:nvPr/>
            </p:nvGrpSpPr>
            <p:grpSpPr>
              <a:xfrm>
                <a:off x="4853952" y="3264860"/>
                <a:ext cx="399575" cy="385729"/>
                <a:chOff x="6100286" y="2628900"/>
                <a:chExt cx="513080" cy="495300"/>
              </a:xfrm>
            </p:grpSpPr>
            <p:sp>
              <p:nvSpPr>
                <p:cNvPr id="250" name="矩形 249"/>
                <p:cNvSpPr/>
                <p:nvPr/>
              </p:nvSpPr>
              <p:spPr>
                <a:xfrm>
                  <a:off x="6117590" y="2628900"/>
                  <a:ext cx="478472" cy="4953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251" name="Text Box 79"/>
                <p:cNvSpPr txBox="1">
                  <a:spLocks noChangeArrowheads="1"/>
                </p:cNvSpPr>
                <p:nvPr/>
              </p:nvSpPr>
              <p:spPr bwMode="auto">
                <a:xfrm>
                  <a:off x="6100286" y="2639099"/>
                  <a:ext cx="513080" cy="3930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>
                    <a:lnSpc>
                      <a:spcPct val="110000"/>
                    </a:lnSpc>
                  </a:pPr>
                  <a:r>
                    <a:rPr kumimoji="1" lang="en-US" altLang="zh-CN" sz="1400" dirty="0" err="1">
                      <a:latin typeface="Times New Roman" panose="02020603050405020304" pitchFamily="18" charset="0"/>
                      <a:ea typeface="思源黑体 CN Normal" panose="020B0400000000000000" pitchFamily="34" charset="-122"/>
                      <a:cs typeface="Times New Roman" panose="02020603050405020304" pitchFamily="18" charset="0"/>
                    </a:rPr>
                    <a:t>cr</a:t>
                  </a:r>
                  <a:endParaRPr kumimoji="1" lang="zh-CN" altLang="en-US" sz="1400" dirty="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endParaRPr>
                </a:p>
              </p:txBody>
            </p:sp>
          </p:grpSp>
        </p:grpSp>
      </p:grpSp>
      <p:sp>
        <p:nvSpPr>
          <p:cNvPr id="95" name="Rectangle 11"/>
          <p:cNvSpPr>
            <a:spLocks noChangeArrowheads="1"/>
          </p:cNvSpPr>
          <p:nvPr/>
        </p:nvSpPr>
        <p:spPr bwMode="auto">
          <a:xfrm>
            <a:off x="903604" y="1696382"/>
            <a:ext cx="1536743" cy="476221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 w="9525">
            <a:noFill/>
            <a:miter lim="800000"/>
          </a:ln>
          <a:effectLst>
            <a:outerShdw dist="35921" dir="2700000" algn="ctr" rotWithShape="0">
              <a:schemeClr val="accent4">
                <a:lumMod val="20000"/>
                <a:lumOff val="80000"/>
              </a:schemeClr>
            </a:outerShdw>
          </a:effec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kumimoji="1"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200 OK</a:t>
            </a:r>
          </a:p>
        </p:txBody>
      </p:sp>
      <p:sp>
        <p:nvSpPr>
          <p:cNvPr id="96" name="Text Box 16"/>
          <p:cNvSpPr txBox="1">
            <a:spLocks noChangeArrowheads="1"/>
          </p:cNvSpPr>
          <p:nvPr/>
        </p:nvSpPr>
        <p:spPr bwMode="auto">
          <a:xfrm>
            <a:off x="2695213" y="1710687"/>
            <a:ext cx="480978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Clr>
                <a:schemeClr val="accent2"/>
              </a:buClr>
              <a:buSzPct val="85000"/>
              <a:buFont typeface="ZapfDingbats" pitchFamily="82" charset="2"/>
              <a:buNone/>
            </a:pPr>
            <a:r>
              <a:rPr lang="zh-CN" altLang="en-US" sz="2400" b="1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请求成功</a:t>
            </a:r>
            <a:r>
              <a:rPr lang="en-US" altLang="zh-CN" sz="2400" b="1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, </a:t>
            </a:r>
            <a:r>
              <a:rPr lang="zh-CN" altLang="en-US" sz="2400" b="1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被请求的对象在报文中</a:t>
            </a:r>
          </a:p>
        </p:txBody>
      </p:sp>
      <p:sp>
        <p:nvSpPr>
          <p:cNvPr id="98" name="Rectangle 11"/>
          <p:cNvSpPr>
            <a:spLocks noChangeArrowheads="1"/>
          </p:cNvSpPr>
          <p:nvPr/>
        </p:nvSpPr>
        <p:spPr bwMode="auto">
          <a:xfrm>
            <a:off x="903604" y="2583312"/>
            <a:ext cx="3553604" cy="476221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 w="9525">
            <a:noFill/>
            <a:miter lim="800000"/>
          </a:ln>
          <a:effectLst>
            <a:outerShdw dist="35921" dir="2700000" algn="ctr" rotWithShape="0">
              <a:schemeClr val="accent4">
                <a:lumMod val="20000"/>
                <a:lumOff val="80000"/>
              </a:schemeClr>
            </a:outerShdw>
          </a:effec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kumimoji="1"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301 Moved Permanently</a:t>
            </a:r>
          </a:p>
        </p:txBody>
      </p:sp>
      <p:sp>
        <p:nvSpPr>
          <p:cNvPr id="99" name="Text Box 16"/>
          <p:cNvSpPr txBox="1">
            <a:spLocks noChangeArrowheads="1"/>
          </p:cNvSpPr>
          <p:nvPr/>
        </p:nvSpPr>
        <p:spPr bwMode="auto">
          <a:xfrm>
            <a:off x="4456271" y="2499533"/>
            <a:ext cx="7395533" cy="11339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buClr>
                <a:schemeClr val="accent2"/>
              </a:buClr>
              <a:buSzPct val="85000"/>
              <a:buFont typeface="ZapfDingbats" pitchFamily="82" charset="2"/>
              <a:buNone/>
            </a:pPr>
            <a:r>
              <a:rPr lang="zh-CN" altLang="en-US" sz="2400" b="1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被请求的对象被移动过</a:t>
            </a:r>
            <a:r>
              <a:rPr lang="en-US" altLang="zh-CN" sz="2400" b="1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, </a:t>
            </a:r>
            <a:r>
              <a:rPr lang="zh-CN" altLang="en-US" sz="2400" b="1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新的位置在报文中有说明 </a:t>
            </a:r>
            <a:r>
              <a:rPr lang="en-US" altLang="zh-CN" sz="2400" b="1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(Location:)</a:t>
            </a:r>
          </a:p>
        </p:txBody>
      </p:sp>
      <p:sp>
        <p:nvSpPr>
          <p:cNvPr id="100" name="Rectangle 11"/>
          <p:cNvSpPr>
            <a:spLocks noChangeArrowheads="1"/>
          </p:cNvSpPr>
          <p:nvPr/>
        </p:nvSpPr>
        <p:spPr bwMode="auto">
          <a:xfrm>
            <a:off x="888865" y="3794430"/>
            <a:ext cx="2797466" cy="476221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 w="9525">
            <a:noFill/>
            <a:miter lim="800000"/>
          </a:ln>
          <a:effectLst>
            <a:outerShdw dist="35921" dir="2700000" algn="ctr" rotWithShape="0">
              <a:schemeClr val="accent4">
                <a:lumMod val="20000"/>
                <a:lumOff val="80000"/>
              </a:schemeClr>
            </a:outerShdw>
          </a:effec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kumimoji="1"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400 Bad Request</a:t>
            </a:r>
          </a:p>
        </p:txBody>
      </p:sp>
      <p:sp>
        <p:nvSpPr>
          <p:cNvPr id="101" name="Text Box 16"/>
          <p:cNvSpPr txBox="1">
            <a:spLocks noChangeArrowheads="1"/>
          </p:cNvSpPr>
          <p:nvPr/>
        </p:nvSpPr>
        <p:spPr bwMode="auto">
          <a:xfrm>
            <a:off x="3805624" y="3666820"/>
            <a:ext cx="3718974" cy="587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buClr>
                <a:schemeClr val="accent2"/>
              </a:buClr>
              <a:buSzPct val="85000"/>
              <a:buFont typeface="ZapfDingbats" pitchFamily="82" charset="2"/>
              <a:buNone/>
            </a:pPr>
            <a:r>
              <a:rPr lang="zh-CN" altLang="en-US" sz="2400" b="1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服务器不懂请求报文</a:t>
            </a:r>
          </a:p>
        </p:txBody>
      </p:sp>
      <p:sp>
        <p:nvSpPr>
          <p:cNvPr id="102" name="Rectangle 11"/>
          <p:cNvSpPr>
            <a:spLocks noChangeArrowheads="1"/>
          </p:cNvSpPr>
          <p:nvPr/>
        </p:nvSpPr>
        <p:spPr bwMode="auto">
          <a:xfrm>
            <a:off x="890681" y="4457251"/>
            <a:ext cx="2797466" cy="476221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 w="9525">
            <a:noFill/>
            <a:miter lim="800000"/>
          </a:ln>
          <a:effectLst>
            <a:outerShdw dist="35921" dir="2700000" algn="ctr" rotWithShape="0">
              <a:schemeClr val="accent4">
                <a:lumMod val="20000"/>
                <a:lumOff val="80000"/>
              </a:schemeClr>
            </a:outerShdw>
          </a:effec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en-US" altLang="zh-CN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  404 </a:t>
            </a:r>
            <a:r>
              <a:rPr kumimoji="1"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Not Found</a:t>
            </a:r>
          </a:p>
        </p:txBody>
      </p:sp>
      <p:sp>
        <p:nvSpPr>
          <p:cNvPr id="103" name="Text Box 16"/>
          <p:cNvSpPr txBox="1">
            <a:spLocks noChangeArrowheads="1"/>
          </p:cNvSpPr>
          <p:nvPr/>
        </p:nvSpPr>
        <p:spPr bwMode="auto">
          <a:xfrm>
            <a:off x="3805624" y="4306529"/>
            <a:ext cx="428029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buClr>
                <a:schemeClr val="accent2"/>
              </a:buClr>
              <a:buSzPct val="85000"/>
              <a:buFont typeface="ZapfDingbats" pitchFamily="82" charset="2"/>
              <a:buNone/>
            </a:pPr>
            <a:r>
              <a:rPr lang="zh-CN" altLang="en-US" sz="2400" b="1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服务器上找不到请求的对象</a:t>
            </a:r>
          </a:p>
        </p:txBody>
      </p:sp>
      <p:sp>
        <p:nvSpPr>
          <p:cNvPr id="104" name="Rectangle 11"/>
          <p:cNvSpPr>
            <a:spLocks noChangeArrowheads="1"/>
          </p:cNvSpPr>
          <p:nvPr/>
        </p:nvSpPr>
        <p:spPr bwMode="auto">
          <a:xfrm>
            <a:off x="854512" y="5069959"/>
            <a:ext cx="3045046" cy="842521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 w="9525">
            <a:noFill/>
            <a:miter lim="800000"/>
          </a:ln>
          <a:effectLst>
            <a:outerShdw dist="35921" dir="2700000" algn="ctr" rotWithShape="0">
              <a:schemeClr val="accent4">
                <a:lumMod val="20000"/>
                <a:lumOff val="80000"/>
              </a:schemeClr>
            </a:outerShdw>
          </a:effec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kumimoji="1"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505 HTTP Version </a:t>
            </a:r>
          </a:p>
          <a:p>
            <a:pPr algn="ctr"/>
            <a:r>
              <a:rPr kumimoji="1"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Not Supported</a:t>
            </a:r>
          </a:p>
        </p:txBody>
      </p:sp>
      <p:sp>
        <p:nvSpPr>
          <p:cNvPr id="105" name="Text Box 16"/>
          <p:cNvSpPr txBox="1">
            <a:spLocks noChangeArrowheads="1"/>
          </p:cNvSpPr>
          <p:nvPr/>
        </p:nvSpPr>
        <p:spPr bwMode="auto">
          <a:xfrm>
            <a:off x="3933151" y="5152026"/>
            <a:ext cx="6986221" cy="5808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buClr>
                <a:schemeClr val="accent2"/>
              </a:buClr>
              <a:buSzPct val="85000"/>
              <a:buFont typeface="ZapfDingbats" pitchFamily="82" charset="2"/>
              <a:buNone/>
            </a:pPr>
            <a:r>
              <a:rPr lang="zh-CN" altLang="en-US" sz="2400" b="1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服务器不支持请求报文使用的</a:t>
            </a:r>
            <a:r>
              <a:rPr lang="en-US" altLang="zh-CN" sz="2400" b="1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HTTP</a:t>
            </a:r>
            <a:r>
              <a:rPr lang="zh-CN" altLang="en-US" sz="2400" b="1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协议版本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6" presetClass="emph" presetSubtype="0" repeatCount="2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 tmFilter="0, 0; .2, .5; .8, .5; 1, 0"/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" dur="250" autoRev="1" fill="hold"/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6" presetClass="emph" presetSubtype="0" repeatCount="2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 tmFilter="0, 0; .2, .5; .8, .5; 1, 0"/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8" dur="250" autoRev="1" fill="hold"/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500"/>
                            </p:stCondLst>
                            <p:childTnLst>
                              <p:par>
                                <p:cTn id="4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000"/>
                            </p:stCondLst>
                            <p:childTnLst>
                              <p:par>
                                <p:cTn id="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6" presetClass="emph" presetSubtype="0" repeatCount="2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 tmFilter="0, 0; .2, .5; .8, .5; 1, 0"/>
                                        <p:tgtEl>
                                          <p:spTgt spid="1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9" dur="250" autoRev="1" fill="hold"/>
                                        <p:tgtEl>
                                          <p:spTgt spid="1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500"/>
                            </p:stCondLst>
                            <p:childTnLst>
                              <p:par>
                                <p:cTn id="5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3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3000"/>
                            </p:stCondLst>
                            <p:childTnLst>
                              <p:par>
                                <p:cTn id="5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6" presetClass="emph" presetSubtype="0" repeatCount="2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 tmFilter="0, 0; .2, .5; .8, .5; 1, 0"/>
                                        <p:tgtEl>
                                          <p:spTgt spid="1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0" dur="250" autoRev="1" fill="hold"/>
                                        <p:tgtEl>
                                          <p:spTgt spid="1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3500"/>
                            </p:stCondLst>
                            <p:childTnLst>
                              <p:par>
                                <p:cTn id="6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4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4000"/>
                            </p:stCondLst>
                            <p:childTnLst>
                              <p:par>
                                <p:cTn id="6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1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6" presetClass="emph" presetSubtype="0" repeatCount="2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 tmFilter="0, 0; .2, .5; .8, .5; 1, 0"/>
                                        <p:tgtEl>
                                          <p:spTgt spid="1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1" dur="250" autoRev="1" fill="hold"/>
                                        <p:tgtEl>
                                          <p:spTgt spid="1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" grpId="0" animBg="1"/>
      <p:bldP spid="96" grpId="0" uiExpand="1" build="p"/>
      <p:bldP spid="96" grpId="1" uiExpand="1" build="allAtOnce"/>
      <p:bldP spid="98" grpId="0" animBg="1"/>
      <p:bldP spid="99" grpId="0" uiExpand="1" build="p"/>
      <p:bldP spid="99" grpId="1" uiExpand="1" build="allAtOnce"/>
      <p:bldP spid="100" grpId="0" animBg="1"/>
      <p:bldP spid="101" grpId="0" uiExpand="1" build="p"/>
      <p:bldP spid="101" grpId="1" uiExpand="1" build="allAtOnce"/>
      <p:bldP spid="102" grpId="0" animBg="1"/>
      <p:bldP spid="103" grpId="0" uiExpand="1" build="p"/>
      <p:bldP spid="103" grpId="1" uiExpand="1" build="allAtOnce"/>
      <p:bldP spid="104" grpId="0" animBg="1"/>
      <p:bldP spid="105" grpId="0" uiExpand="1" build="p"/>
      <p:bldP spid="105" grpId="1" uiExpand="1" build="allAtOnce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组合 90"/>
          <p:cNvGrpSpPr/>
          <p:nvPr/>
        </p:nvGrpSpPr>
        <p:grpSpPr>
          <a:xfrm>
            <a:off x="430213" y="0"/>
            <a:ext cx="7429500" cy="1428589"/>
            <a:chOff x="551030" y="-368704"/>
            <a:chExt cx="7429500" cy="1428589"/>
          </a:xfrm>
        </p:grpSpPr>
        <p:grpSp>
          <p:nvGrpSpPr>
            <p:cNvPr id="98" name="组合 97"/>
            <p:cNvGrpSpPr/>
            <p:nvPr/>
          </p:nvGrpSpPr>
          <p:grpSpPr>
            <a:xfrm>
              <a:off x="1201633" y="303925"/>
              <a:ext cx="6778897" cy="687997"/>
              <a:chOff x="1839060" y="967769"/>
              <a:chExt cx="6778897" cy="687997"/>
            </a:xfrm>
          </p:grpSpPr>
          <p:sp>
            <p:nvSpPr>
              <p:cNvPr id="100" name="矩形: 圆角 99"/>
              <p:cNvSpPr/>
              <p:nvPr/>
            </p:nvSpPr>
            <p:spPr>
              <a:xfrm>
                <a:off x="1839060" y="967769"/>
                <a:ext cx="6778897" cy="675443"/>
              </a:xfrm>
              <a:prstGeom prst="roundRect">
                <a:avLst>
                  <a:gd name="adj" fmla="val 50000"/>
                </a:avLst>
              </a:prstGeom>
              <a:solidFill>
                <a:srgbClr val="009FF6"/>
              </a:solidFill>
              <a:ln>
                <a:solidFill>
                  <a:schemeClr val="bg1"/>
                </a:solidFill>
              </a:ln>
              <a:effectLst>
                <a:outerShdw blurRad="63500" sx="101000" sy="101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solidFill>
                    <a:srgbClr val="00A3F8"/>
                  </a:solidFill>
                </a:endParaRPr>
              </a:p>
            </p:txBody>
          </p:sp>
          <p:sp>
            <p:nvSpPr>
              <p:cNvPr id="101" name="文本框 100"/>
              <p:cNvSpPr txBox="1"/>
              <p:nvPr/>
            </p:nvSpPr>
            <p:spPr>
              <a:xfrm>
                <a:off x="2786092" y="1009435"/>
                <a:ext cx="559215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3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造字工房朗倩（非商用）细体" pitchFamily="50" charset="-122"/>
                    <a:cs typeface="Times New Roman" panose="02020603050405020304" pitchFamily="18" charset="0"/>
                  </a:rPr>
                  <a:t>用户</a:t>
                </a:r>
                <a:r>
                  <a:rPr lang="en-US" altLang="zh-CN" sz="3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造字工房朗倩（非商用）细体" pitchFamily="50" charset="-122"/>
                    <a:cs typeface="Times New Roman" panose="02020603050405020304" pitchFamily="18" charset="0"/>
                  </a:rPr>
                  <a:t>-</a:t>
                </a:r>
                <a:r>
                  <a:rPr lang="zh-CN" altLang="en-US" sz="3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造字工房朗倩（非商用）细体" pitchFamily="50" charset="-122"/>
                    <a:cs typeface="Times New Roman" panose="02020603050405020304" pitchFamily="18" charset="0"/>
                  </a:rPr>
                  <a:t>服务器交互：</a:t>
                </a:r>
                <a:r>
                  <a:rPr lang="en-US" altLang="zh-CN" sz="3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造字工房朗倩（非商用）细体" pitchFamily="50" charset="-122"/>
                    <a:cs typeface="Times New Roman" panose="02020603050405020304" pitchFamily="18" charset="0"/>
                  </a:rPr>
                  <a:t>Cookie</a:t>
                </a:r>
              </a:p>
            </p:txBody>
          </p:sp>
        </p:grpSp>
        <p:pic>
          <p:nvPicPr>
            <p:cNvPr id="99" name="图片 9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111"/>
            <a:stretch>
              <a:fillRect/>
            </a:stretch>
          </p:blipFill>
          <p:spPr>
            <a:xfrm>
              <a:off x="551030" y="-368704"/>
              <a:ext cx="1607162" cy="1428589"/>
            </a:xfrm>
            <a:prstGeom prst="rect">
              <a:avLst/>
            </a:prstGeom>
          </p:spPr>
        </p:pic>
      </p:grpSp>
      <p:grpSp>
        <p:nvGrpSpPr>
          <p:cNvPr id="119" name="组合 118"/>
          <p:cNvGrpSpPr/>
          <p:nvPr/>
        </p:nvGrpSpPr>
        <p:grpSpPr>
          <a:xfrm>
            <a:off x="827379" y="1624997"/>
            <a:ext cx="4691067" cy="476221"/>
            <a:chOff x="1403750" y="3593123"/>
            <a:chExt cx="4691067" cy="476221"/>
          </a:xfrm>
        </p:grpSpPr>
        <p:grpSp>
          <p:nvGrpSpPr>
            <p:cNvPr id="120" name="组合 119"/>
            <p:cNvGrpSpPr/>
            <p:nvPr/>
          </p:nvGrpSpPr>
          <p:grpSpPr>
            <a:xfrm>
              <a:off x="1403750" y="3593123"/>
              <a:ext cx="490436" cy="476221"/>
              <a:chOff x="1403750" y="3593123"/>
              <a:chExt cx="808892" cy="785446"/>
            </a:xfrm>
          </p:grpSpPr>
          <p:sp>
            <p:nvSpPr>
              <p:cNvPr id="122" name="对话气泡: 椭圆形 121"/>
              <p:cNvSpPr/>
              <p:nvPr/>
            </p:nvSpPr>
            <p:spPr>
              <a:xfrm>
                <a:off x="1403750" y="3593123"/>
                <a:ext cx="808892" cy="785446"/>
              </a:xfrm>
              <a:prstGeom prst="wedgeEllipseCallout">
                <a:avLst>
                  <a:gd name="adj1" fmla="val 66124"/>
                  <a:gd name="adj2" fmla="val 2799"/>
                </a:avLst>
              </a:prstGeom>
              <a:solidFill>
                <a:srgbClr val="009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23" name="round-web-cam_17861"/>
              <p:cNvSpPr>
                <a:spLocks noChangeAspect="1"/>
              </p:cNvSpPr>
              <p:nvPr/>
            </p:nvSpPr>
            <p:spPr bwMode="auto">
              <a:xfrm>
                <a:off x="1567764" y="3705353"/>
                <a:ext cx="480863" cy="560986"/>
              </a:xfrm>
              <a:custGeom>
                <a:avLst/>
                <a:gdLst>
                  <a:gd name="connsiteX0" fmla="*/ 382866 w 517527"/>
                  <a:gd name="connsiteY0" fmla="*/ 485037 h 603758"/>
                  <a:gd name="connsiteX1" fmla="*/ 258763 w 517527"/>
                  <a:gd name="connsiteY1" fmla="*/ 516800 h 603758"/>
                  <a:gd name="connsiteX2" fmla="*/ 136617 w 517527"/>
                  <a:gd name="connsiteY2" fmla="*/ 486079 h 603758"/>
                  <a:gd name="connsiteX3" fmla="*/ 81214 w 517527"/>
                  <a:gd name="connsiteY3" fmla="*/ 525522 h 603758"/>
                  <a:gd name="connsiteX4" fmla="*/ 261371 w 517527"/>
                  <a:gd name="connsiteY4" fmla="*/ 581888 h 603758"/>
                  <a:gd name="connsiteX5" fmla="*/ 441658 w 517527"/>
                  <a:gd name="connsiteY5" fmla="*/ 525522 h 603758"/>
                  <a:gd name="connsiteX6" fmla="*/ 382866 w 517527"/>
                  <a:gd name="connsiteY6" fmla="*/ 485037 h 603758"/>
                  <a:gd name="connsiteX7" fmla="*/ 258870 w 517527"/>
                  <a:gd name="connsiteY7" fmla="*/ 184740 h 603758"/>
                  <a:gd name="connsiteX8" fmla="*/ 332717 w 517527"/>
                  <a:gd name="connsiteY8" fmla="*/ 258481 h 603758"/>
                  <a:gd name="connsiteX9" fmla="*/ 258870 w 517527"/>
                  <a:gd name="connsiteY9" fmla="*/ 332222 h 603758"/>
                  <a:gd name="connsiteX10" fmla="*/ 185023 w 517527"/>
                  <a:gd name="connsiteY10" fmla="*/ 258481 h 603758"/>
                  <a:gd name="connsiteX11" fmla="*/ 258870 w 517527"/>
                  <a:gd name="connsiteY11" fmla="*/ 184740 h 603758"/>
                  <a:gd name="connsiteX12" fmla="*/ 258763 w 517527"/>
                  <a:gd name="connsiteY12" fmla="*/ 147620 h 603758"/>
                  <a:gd name="connsiteX13" fmla="*/ 147697 w 517527"/>
                  <a:gd name="connsiteY13" fmla="*/ 258400 h 603758"/>
                  <a:gd name="connsiteX14" fmla="*/ 258763 w 517527"/>
                  <a:gd name="connsiteY14" fmla="*/ 369310 h 603758"/>
                  <a:gd name="connsiteX15" fmla="*/ 369830 w 517527"/>
                  <a:gd name="connsiteY15" fmla="*/ 258400 h 603758"/>
                  <a:gd name="connsiteX16" fmla="*/ 258763 w 517527"/>
                  <a:gd name="connsiteY16" fmla="*/ 147620 h 603758"/>
                  <a:gd name="connsiteX17" fmla="*/ 258112 w 517527"/>
                  <a:gd name="connsiteY17" fmla="*/ 80189 h 603758"/>
                  <a:gd name="connsiteX18" fmla="*/ 236342 w 517527"/>
                  <a:gd name="connsiteY18" fmla="*/ 102058 h 603758"/>
                  <a:gd name="connsiteX19" fmla="*/ 258112 w 517527"/>
                  <a:gd name="connsiteY19" fmla="*/ 123798 h 603758"/>
                  <a:gd name="connsiteX20" fmla="*/ 280012 w 517527"/>
                  <a:gd name="connsiteY20" fmla="*/ 102058 h 603758"/>
                  <a:gd name="connsiteX21" fmla="*/ 258112 w 517527"/>
                  <a:gd name="connsiteY21" fmla="*/ 80189 h 603758"/>
                  <a:gd name="connsiteX22" fmla="*/ 258763 w 517527"/>
                  <a:gd name="connsiteY22" fmla="*/ 0 h 603758"/>
                  <a:gd name="connsiteX23" fmla="*/ 517527 w 517527"/>
                  <a:gd name="connsiteY23" fmla="*/ 258400 h 603758"/>
                  <a:gd name="connsiteX24" fmla="*/ 406852 w 517527"/>
                  <a:gd name="connsiteY24" fmla="*/ 470197 h 603758"/>
                  <a:gd name="connsiteX25" fmla="*/ 463428 w 517527"/>
                  <a:gd name="connsiteY25" fmla="*/ 525522 h 603758"/>
                  <a:gd name="connsiteX26" fmla="*/ 261371 w 517527"/>
                  <a:gd name="connsiteY26" fmla="*/ 603758 h 603758"/>
                  <a:gd name="connsiteX27" fmla="*/ 59314 w 517527"/>
                  <a:gd name="connsiteY27" fmla="*/ 525522 h 603758"/>
                  <a:gd name="connsiteX28" fmla="*/ 112631 w 517527"/>
                  <a:gd name="connsiteY28" fmla="*/ 471499 h 603758"/>
                  <a:gd name="connsiteX29" fmla="*/ 0 w 517527"/>
                  <a:gd name="connsiteY29" fmla="*/ 258400 h 603758"/>
                  <a:gd name="connsiteX30" fmla="*/ 258763 w 517527"/>
                  <a:gd name="connsiteY30" fmla="*/ 0 h 603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517527" h="603758">
                    <a:moveTo>
                      <a:pt x="382866" y="485037"/>
                    </a:moveTo>
                    <a:cubicBezTo>
                      <a:pt x="345974" y="505345"/>
                      <a:pt x="303737" y="516800"/>
                      <a:pt x="258763" y="516800"/>
                    </a:cubicBezTo>
                    <a:cubicBezTo>
                      <a:pt x="214572" y="516800"/>
                      <a:pt x="172987" y="505735"/>
                      <a:pt x="136617" y="486079"/>
                    </a:cubicBezTo>
                    <a:cubicBezTo>
                      <a:pt x="102463" y="497013"/>
                      <a:pt x="81214" y="511984"/>
                      <a:pt x="81214" y="525522"/>
                    </a:cubicBezTo>
                    <a:cubicBezTo>
                      <a:pt x="81214" y="549084"/>
                      <a:pt x="149783" y="581888"/>
                      <a:pt x="261371" y="581888"/>
                    </a:cubicBezTo>
                    <a:cubicBezTo>
                      <a:pt x="373089" y="581888"/>
                      <a:pt x="441658" y="549084"/>
                      <a:pt x="441658" y="525522"/>
                    </a:cubicBezTo>
                    <a:cubicBezTo>
                      <a:pt x="441658" y="511593"/>
                      <a:pt x="418584" y="495972"/>
                      <a:pt x="382866" y="485037"/>
                    </a:cubicBezTo>
                    <a:close/>
                    <a:moveTo>
                      <a:pt x="258870" y="184740"/>
                    </a:moveTo>
                    <a:cubicBezTo>
                      <a:pt x="299655" y="184740"/>
                      <a:pt x="332717" y="217755"/>
                      <a:pt x="332717" y="258481"/>
                    </a:cubicBezTo>
                    <a:cubicBezTo>
                      <a:pt x="332717" y="299207"/>
                      <a:pt x="299655" y="332222"/>
                      <a:pt x="258870" y="332222"/>
                    </a:cubicBezTo>
                    <a:cubicBezTo>
                      <a:pt x="218085" y="332222"/>
                      <a:pt x="185023" y="299207"/>
                      <a:pt x="185023" y="258481"/>
                    </a:cubicBezTo>
                    <a:cubicBezTo>
                      <a:pt x="185023" y="217755"/>
                      <a:pt x="218085" y="184740"/>
                      <a:pt x="258870" y="184740"/>
                    </a:cubicBezTo>
                    <a:close/>
                    <a:moveTo>
                      <a:pt x="258763" y="147620"/>
                    </a:moveTo>
                    <a:cubicBezTo>
                      <a:pt x="197495" y="147620"/>
                      <a:pt x="147697" y="197347"/>
                      <a:pt x="147697" y="258400"/>
                    </a:cubicBezTo>
                    <a:cubicBezTo>
                      <a:pt x="147697" y="319583"/>
                      <a:pt x="197495" y="369310"/>
                      <a:pt x="258763" y="369310"/>
                    </a:cubicBezTo>
                    <a:cubicBezTo>
                      <a:pt x="320032" y="369310"/>
                      <a:pt x="369830" y="319453"/>
                      <a:pt x="369830" y="258400"/>
                    </a:cubicBezTo>
                    <a:cubicBezTo>
                      <a:pt x="369830" y="197347"/>
                      <a:pt x="320032" y="147620"/>
                      <a:pt x="258763" y="147620"/>
                    </a:cubicBezTo>
                    <a:close/>
                    <a:moveTo>
                      <a:pt x="258112" y="80189"/>
                    </a:moveTo>
                    <a:cubicBezTo>
                      <a:pt x="246119" y="80189"/>
                      <a:pt x="236342" y="89952"/>
                      <a:pt x="236342" y="102058"/>
                    </a:cubicBezTo>
                    <a:cubicBezTo>
                      <a:pt x="236342" y="114034"/>
                      <a:pt x="246119" y="123798"/>
                      <a:pt x="258112" y="123798"/>
                    </a:cubicBezTo>
                    <a:cubicBezTo>
                      <a:pt x="270235" y="123798"/>
                      <a:pt x="280012" y="114034"/>
                      <a:pt x="280012" y="102058"/>
                    </a:cubicBezTo>
                    <a:cubicBezTo>
                      <a:pt x="280012" y="89952"/>
                      <a:pt x="270235" y="80189"/>
                      <a:pt x="258112" y="80189"/>
                    </a:cubicBezTo>
                    <a:close/>
                    <a:moveTo>
                      <a:pt x="258763" y="0"/>
                    </a:moveTo>
                    <a:cubicBezTo>
                      <a:pt x="401507" y="0"/>
                      <a:pt x="517527" y="115857"/>
                      <a:pt x="517527" y="258400"/>
                    </a:cubicBezTo>
                    <a:cubicBezTo>
                      <a:pt x="517527" y="346009"/>
                      <a:pt x="473726" y="423464"/>
                      <a:pt x="406852" y="470197"/>
                    </a:cubicBezTo>
                    <a:cubicBezTo>
                      <a:pt x="443483" y="484386"/>
                      <a:pt x="463428" y="503652"/>
                      <a:pt x="463428" y="525522"/>
                    </a:cubicBezTo>
                    <a:cubicBezTo>
                      <a:pt x="463428" y="576291"/>
                      <a:pt x="359401" y="603758"/>
                      <a:pt x="261371" y="603758"/>
                    </a:cubicBezTo>
                    <a:cubicBezTo>
                      <a:pt x="163471" y="603758"/>
                      <a:pt x="59314" y="576291"/>
                      <a:pt x="59314" y="525522"/>
                    </a:cubicBezTo>
                    <a:cubicBezTo>
                      <a:pt x="59314" y="504434"/>
                      <a:pt x="78085" y="485688"/>
                      <a:pt x="112631" y="471499"/>
                    </a:cubicBezTo>
                    <a:cubicBezTo>
                      <a:pt x="44713" y="424896"/>
                      <a:pt x="0" y="346790"/>
                      <a:pt x="0" y="258400"/>
                    </a:cubicBezTo>
                    <a:cubicBezTo>
                      <a:pt x="0" y="115857"/>
                      <a:pt x="116020" y="0"/>
                      <a:pt x="25876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</p:sp>
        </p:grpSp>
        <p:sp>
          <p:nvSpPr>
            <p:cNvPr id="121" name="Text Box 79"/>
            <p:cNvSpPr txBox="1">
              <a:spLocks noChangeArrowheads="1"/>
            </p:cNvSpPr>
            <p:nvPr/>
          </p:nvSpPr>
          <p:spPr bwMode="auto">
            <a:xfrm>
              <a:off x="1985931" y="3593123"/>
              <a:ext cx="4108886" cy="47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10000"/>
                </a:lnSpc>
              </a:pPr>
              <a:r>
                <a:rPr kumimoji="1" lang="en-US" altLang="zh-CN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WEB</a:t>
              </a:r>
              <a:r>
                <a:rPr kumimoji="1"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站点使用</a:t>
              </a:r>
              <a:r>
                <a:rPr kumimoji="1" lang="en-US" altLang="zh-CN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Cookie</a:t>
              </a:r>
              <a:r>
                <a:rPr kumimoji="1"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的目的</a:t>
              </a:r>
            </a:p>
          </p:txBody>
        </p:sp>
      </p:grpSp>
      <p:grpSp>
        <p:nvGrpSpPr>
          <p:cNvPr id="124" name="组合 123"/>
          <p:cNvGrpSpPr/>
          <p:nvPr/>
        </p:nvGrpSpPr>
        <p:grpSpPr>
          <a:xfrm>
            <a:off x="827379" y="3527259"/>
            <a:ext cx="4691067" cy="476221"/>
            <a:chOff x="1403750" y="3593123"/>
            <a:chExt cx="4691067" cy="476221"/>
          </a:xfrm>
        </p:grpSpPr>
        <p:grpSp>
          <p:nvGrpSpPr>
            <p:cNvPr id="125" name="组合 124"/>
            <p:cNvGrpSpPr/>
            <p:nvPr/>
          </p:nvGrpSpPr>
          <p:grpSpPr>
            <a:xfrm>
              <a:off x="1403750" y="3593123"/>
              <a:ext cx="490436" cy="476221"/>
              <a:chOff x="1403750" y="3593123"/>
              <a:chExt cx="808892" cy="785446"/>
            </a:xfrm>
          </p:grpSpPr>
          <p:sp>
            <p:nvSpPr>
              <p:cNvPr id="127" name="对话气泡: 椭圆形 126"/>
              <p:cNvSpPr/>
              <p:nvPr/>
            </p:nvSpPr>
            <p:spPr>
              <a:xfrm>
                <a:off x="1403750" y="3593123"/>
                <a:ext cx="808892" cy="785446"/>
              </a:xfrm>
              <a:prstGeom prst="wedgeEllipseCallout">
                <a:avLst>
                  <a:gd name="adj1" fmla="val 66124"/>
                  <a:gd name="adj2" fmla="val 2799"/>
                </a:avLst>
              </a:prstGeom>
              <a:solidFill>
                <a:srgbClr val="009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28" name="round-web-cam_17861"/>
              <p:cNvSpPr>
                <a:spLocks noChangeAspect="1"/>
              </p:cNvSpPr>
              <p:nvPr/>
            </p:nvSpPr>
            <p:spPr bwMode="auto">
              <a:xfrm>
                <a:off x="1567764" y="3705353"/>
                <a:ext cx="480863" cy="560986"/>
              </a:xfrm>
              <a:custGeom>
                <a:avLst/>
                <a:gdLst>
                  <a:gd name="connsiteX0" fmla="*/ 382866 w 517527"/>
                  <a:gd name="connsiteY0" fmla="*/ 485037 h 603758"/>
                  <a:gd name="connsiteX1" fmla="*/ 258763 w 517527"/>
                  <a:gd name="connsiteY1" fmla="*/ 516800 h 603758"/>
                  <a:gd name="connsiteX2" fmla="*/ 136617 w 517527"/>
                  <a:gd name="connsiteY2" fmla="*/ 486079 h 603758"/>
                  <a:gd name="connsiteX3" fmla="*/ 81214 w 517527"/>
                  <a:gd name="connsiteY3" fmla="*/ 525522 h 603758"/>
                  <a:gd name="connsiteX4" fmla="*/ 261371 w 517527"/>
                  <a:gd name="connsiteY4" fmla="*/ 581888 h 603758"/>
                  <a:gd name="connsiteX5" fmla="*/ 441658 w 517527"/>
                  <a:gd name="connsiteY5" fmla="*/ 525522 h 603758"/>
                  <a:gd name="connsiteX6" fmla="*/ 382866 w 517527"/>
                  <a:gd name="connsiteY6" fmla="*/ 485037 h 603758"/>
                  <a:gd name="connsiteX7" fmla="*/ 258870 w 517527"/>
                  <a:gd name="connsiteY7" fmla="*/ 184740 h 603758"/>
                  <a:gd name="connsiteX8" fmla="*/ 332717 w 517527"/>
                  <a:gd name="connsiteY8" fmla="*/ 258481 h 603758"/>
                  <a:gd name="connsiteX9" fmla="*/ 258870 w 517527"/>
                  <a:gd name="connsiteY9" fmla="*/ 332222 h 603758"/>
                  <a:gd name="connsiteX10" fmla="*/ 185023 w 517527"/>
                  <a:gd name="connsiteY10" fmla="*/ 258481 h 603758"/>
                  <a:gd name="connsiteX11" fmla="*/ 258870 w 517527"/>
                  <a:gd name="connsiteY11" fmla="*/ 184740 h 603758"/>
                  <a:gd name="connsiteX12" fmla="*/ 258763 w 517527"/>
                  <a:gd name="connsiteY12" fmla="*/ 147620 h 603758"/>
                  <a:gd name="connsiteX13" fmla="*/ 147697 w 517527"/>
                  <a:gd name="connsiteY13" fmla="*/ 258400 h 603758"/>
                  <a:gd name="connsiteX14" fmla="*/ 258763 w 517527"/>
                  <a:gd name="connsiteY14" fmla="*/ 369310 h 603758"/>
                  <a:gd name="connsiteX15" fmla="*/ 369830 w 517527"/>
                  <a:gd name="connsiteY15" fmla="*/ 258400 h 603758"/>
                  <a:gd name="connsiteX16" fmla="*/ 258763 w 517527"/>
                  <a:gd name="connsiteY16" fmla="*/ 147620 h 603758"/>
                  <a:gd name="connsiteX17" fmla="*/ 258112 w 517527"/>
                  <a:gd name="connsiteY17" fmla="*/ 80189 h 603758"/>
                  <a:gd name="connsiteX18" fmla="*/ 236342 w 517527"/>
                  <a:gd name="connsiteY18" fmla="*/ 102058 h 603758"/>
                  <a:gd name="connsiteX19" fmla="*/ 258112 w 517527"/>
                  <a:gd name="connsiteY19" fmla="*/ 123798 h 603758"/>
                  <a:gd name="connsiteX20" fmla="*/ 280012 w 517527"/>
                  <a:gd name="connsiteY20" fmla="*/ 102058 h 603758"/>
                  <a:gd name="connsiteX21" fmla="*/ 258112 w 517527"/>
                  <a:gd name="connsiteY21" fmla="*/ 80189 h 603758"/>
                  <a:gd name="connsiteX22" fmla="*/ 258763 w 517527"/>
                  <a:gd name="connsiteY22" fmla="*/ 0 h 603758"/>
                  <a:gd name="connsiteX23" fmla="*/ 517527 w 517527"/>
                  <a:gd name="connsiteY23" fmla="*/ 258400 h 603758"/>
                  <a:gd name="connsiteX24" fmla="*/ 406852 w 517527"/>
                  <a:gd name="connsiteY24" fmla="*/ 470197 h 603758"/>
                  <a:gd name="connsiteX25" fmla="*/ 463428 w 517527"/>
                  <a:gd name="connsiteY25" fmla="*/ 525522 h 603758"/>
                  <a:gd name="connsiteX26" fmla="*/ 261371 w 517527"/>
                  <a:gd name="connsiteY26" fmla="*/ 603758 h 603758"/>
                  <a:gd name="connsiteX27" fmla="*/ 59314 w 517527"/>
                  <a:gd name="connsiteY27" fmla="*/ 525522 h 603758"/>
                  <a:gd name="connsiteX28" fmla="*/ 112631 w 517527"/>
                  <a:gd name="connsiteY28" fmla="*/ 471499 h 603758"/>
                  <a:gd name="connsiteX29" fmla="*/ 0 w 517527"/>
                  <a:gd name="connsiteY29" fmla="*/ 258400 h 603758"/>
                  <a:gd name="connsiteX30" fmla="*/ 258763 w 517527"/>
                  <a:gd name="connsiteY30" fmla="*/ 0 h 603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517527" h="603758">
                    <a:moveTo>
                      <a:pt x="382866" y="485037"/>
                    </a:moveTo>
                    <a:cubicBezTo>
                      <a:pt x="345974" y="505345"/>
                      <a:pt x="303737" y="516800"/>
                      <a:pt x="258763" y="516800"/>
                    </a:cubicBezTo>
                    <a:cubicBezTo>
                      <a:pt x="214572" y="516800"/>
                      <a:pt x="172987" y="505735"/>
                      <a:pt x="136617" y="486079"/>
                    </a:cubicBezTo>
                    <a:cubicBezTo>
                      <a:pt x="102463" y="497013"/>
                      <a:pt x="81214" y="511984"/>
                      <a:pt x="81214" y="525522"/>
                    </a:cubicBezTo>
                    <a:cubicBezTo>
                      <a:pt x="81214" y="549084"/>
                      <a:pt x="149783" y="581888"/>
                      <a:pt x="261371" y="581888"/>
                    </a:cubicBezTo>
                    <a:cubicBezTo>
                      <a:pt x="373089" y="581888"/>
                      <a:pt x="441658" y="549084"/>
                      <a:pt x="441658" y="525522"/>
                    </a:cubicBezTo>
                    <a:cubicBezTo>
                      <a:pt x="441658" y="511593"/>
                      <a:pt x="418584" y="495972"/>
                      <a:pt x="382866" y="485037"/>
                    </a:cubicBezTo>
                    <a:close/>
                    <a:moveTo>
                      <a:pt x="258870" y="184740"/>
                    </a:moveTo>
                    <a:cubicBezTo>
                      <a:pt x="299655" y="184740"/>
                      <a:pt x="332717" y="217755"/>
                      <a:pt x="332717" y="258481"/>
                    </a:cubicBezTo>
                    <a:cubicBezTo>
                      <a:pt x="332717" y="299207"/>
                      <a:pt x="299655" y="332222"/>
                      <a:pt x="258870" y="332222"/>
                    </a:cubicBezTo>
                    <a:cubicBezTo>
                      <a:pt x="218085" y="332222"/>
                      <a:pt x="185023" y="299207"/>
                      <a:pt x="185023" y="258481"/>
                    </a:cubicBezTo>
                    <a:cubicBezTo>
                      <a:pt x="185023" y="217755"/>
                      <a:pt x="218085" y="184740"/>
                      <a:pt x="258870" y="184740"/>
                    </a:cubicBezTo>
                    <a:close/>
                    <a:moveTo>
                      <a:pt x="258763" y="147620"/>
                    </a:moveTo>
                    <a:cubicBezTo>
                      <a:pt x="197495" y="147620"/>
                      <a:pt x="147697" y="197347"/>
                      <a:pt x="147697" y="258400"/>
                    </a:cubicBezTo>
                    <a:cubicBezTo>
                      <a:pt x="147697" y="319583"/>
                      <a:pt x="197495" y="369310"/>
                      <a:pt x="258763" y="369310"/>
                    </a:cubicBezTo>
                    <a:cubicBezTo>
                      <a:pt x="320032" y="369310"/>
                      <a:pt x="369830" y="319453"/>
                      <a:pt x="369830" y="258400"/>
                    </a:cubicBezTo>
                    <a:cubicBezTo>
                      <a:pt x="369830" y="197347"/>
                      <a:pt x="320032" y="147620"/>
                      <a:pt x="258763" y="147620"/>
                    </a:cubicBezTo>
                    <a:close/>
                    <a:moveTo>
                      <a:pt x="258112" y="80189"/>
                    </a:moveTo>
                    <a:cubicBezTo>
                      <a:pt x="246119" y="80189"/>
                      <a:pt x="236342" y="89952"/>
                      <a:pt x="236342" y="102058"/>
                    </a:cubicBezTo>
                    <a:cubicBezTo>
                      <a:pt x="236342" y="114034"/>
                      <a:pt x="246119" y="123798"/>
                      <a:pt x="258112" y="123798"/>
                    </a:cubicBezTo>
                    <a:cubicBezTo>
                      <a:pt x="270235" y="123798"/>
                      <a:pt x="280012" y="114034"/>
                      <a:pt x="280012" y="102058"/>
                    </a:cubicBezTo>
                    <a:cubicBezTo>
                      <a:pt x="280012" y="89952"/>
                      <a:pt x="270235" y="80189"/>
                      <a:pt x="258112" y="80189"/>
                    </a:cubicBezTo>
                    <a:close/>
                    <a:moveTo>
                      <a:pt x="258763" y="0"/>
                    </a:moveTo>
                    <a:cubicBezTo>
                      <a:pt x="401507" y="0"/>
                      <a:pt x="517527" y="115857"/>
                      <a:pt x="517527" y="258400"/>
                    </a:cubicBezTo>
                    <a:cubicBezTo>
                      <a:pt x="517527" y="346009"/>
                      <a:pt x="473726" y="423464"/>
                      <a:pt x="406852" y="470197"/>
                    </a:cubicBezTo>
                    <a:cubicBezTo>
                      <a:pt x="443483" y="484386"/>
                      <a:pt x="463428" y="503652"/>
                      <a:pt x="463428" y="525522"/>
                    </a:cubicBezTo>
                    <a:cubicBezTo>
                      <a:pt x="463428" y="576291"/>
                      <a:pt x="359401" y="603758"/>
                      <a:pt x="261371" y="603758"/>
                    </a:cubicBezTo>
                    <a:cubicBezTo>
                      <a:pt x="163471" y="603758"/>
                      <a:pt x="59314" y="576291"/>
                      <a:pt x="59314" y="525522"/>
                    </a:cubicBezTo>
                    <a:cubicBezTo>
                      <a:pt x="59314" y="504434"/>
                      <a:pt x="78085" y="485688"/>
                      <a:pt x="112631" y="471499"/>
                    </a:cubicBezTo>
                    <a:cubicBezTo>
                      <a:pt x="44713" y="424896"/>
                      <a:pt x="0" y="346790"/>
                      <a:pt x="0" y="258400"/>
                    </a:cubicBezTo>
                    <a:cubicBezTo>
                      <a:pt x="0" y="115857"/>
                      <a:pt x="116020" y="0"/>
                      <a:pt x="25876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</p:sp>
        </p:grpSp>
        <p:sp>
          <p:nvSpPr>
            <p:cNvPr id="126" name="Text Box 79"/>
            <p:cNvSpPr txBox="1">
              <a:spLocks noChangeArrowheads="1"/>
            </p:cNvSpPr>
            <p:nvPr/>
          </p:nvSpPr>
          <p:spPr bwMode="auto">
            <a:xfrm>
              <a:off x="1985931" y="3593123"/>
              <a:ext cx="4108886" cy="47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10000"/>
                </a:lnSpc>
              </a:pPr>
              <a:r>
                <a:rPr kumimoji="1" lang="en-US" altLang="zh-CN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Cookie</a:t>
              </a:r>
              <a:r>
                <a:rPr kumimoji="1"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技术的组成部分</a:t>
              </a:r>
            </a:p>
          </p:txBody>
        </p:sp>
      </p:grpSp>
      <p:sp>
        <p:nvSpPr>
          <p:cNvPr id="155" name="Text Box 79"/>
          <p:cNvSpPr txBox="1">
            <a:spLocks noChangeArrowheads="1"/>
          </p:cNvSpPr>
          <p:nvPr/>
        </p:nvSpPr>
        <p:spPr bwMode="auto">
          <a:xfrm>
            <a:off x="1028209" y="2107589"/>
            <a:ext cx="4490237" cy="1134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>
              <a:lnSpc>
                <a:spcPct val="150000"/>
              </a:lnSpc>
              <a:buClr>
                <a:srgbClr val="009FF6"/>
              </a:buClr>
              <a:buFont typeface="Wingdings" panose="05000000000000000000" pitchFamily="2" charset="2"/>
              <a:buChar char="p"/>
            </a:pP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限制用户的访问</a:t>
            </a:r>
          </a:p>
          <a:p>
            <a:pPr marL="342900" indent="-342900">
              <a:lnSpc>
                <a:spcPct val="150000"/>
              </a:lnSpc>
              <a:buClr>
                <a:srgbClr val="009FF6"/>
              </a:buClr>
              <a:buFont typeface="Wingdings" panose="05000000000000000000" pitchFamily="2" charset="2"/>
              <a:buChar char="p"/>
            </a:pP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把内容和用户身份关联起来</a:t>
            </a:r>
          </a:p>
        </p:txBody>
      </p:sp>
      <p:sp>
        <p:nvSpPr>
          <p:cNvPr id="156" name="Text Box 79"/>
          <p:cNvSpPr txBox="1">
            <a:spLocks noChangeArrowheads="1"/>
          </p:cNvSpPr>
          <p:nvPr/>
        </p:nvSpPr>
        <p:spPr bwMode="auto">
          <a:xfrm>
            <a:off x="1028208" y="4014523"/>
            <a:ext cx="10074378" cy="22428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>
              <a:lnSpc>
                <a:spcPct val="150000"/>
              </a:lnSpc>
              <a:buClr>
                <a:srgbClr val="009FF6"/>
              </a:buClr>
              <a:buFont typeface="Wingdings" panose="05000000000000000000" pitchFamily="2" charset="2"/>
              <a:buChar char="p"/>
            </a:pP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在</a:t>
            </a:r>
            <a:r>
              <a:rPr kumimoji="1" lang="en-US" altLang="zh-CN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HTTP</a:t>
            </a: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响应报文中有一个</a:t>
            </a:r>
            <a:r>
              <a:rPr kumimoji="1" lang="en-US" altLang="zh-CN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Cookie</a:t>
            </a: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首部行</a:t>
            </a:r>
          </a:p>
          <a:p>
            <a:pPr marL="342900" indent="-342900">
              <a:lnSpc>
                <a:spcPct val="150000"/>
              </a:lnSpc>
              <a:buClr>
                <a:srgbClr val="009FF6"/>
              </a:buClr>
              <a:buFont typeface="Wingdings" panose="05000000000000000000" pitchFamily="2" charset="2"/>
              <a:buChar char="p"/>
            </a:pP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在</a:t>
            </a:r>
            <a:r>
              <a:rPr kumimoji="1" lang="en-US" altLang="zh-CN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HTTP</a:t>
            </a: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请求报文中也有一个</a:t>
            </a:r>
            <a:r>
              <a:rPr kumimoji="1" lang="en-US" altLang="zh-CN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Cookie</a:t>
            </a: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首部行</a:t>
            </a:r>
          </a:p>
          <a:p>
            <a:pPr marL="342900" indent="-342900">
              <a:lnSpc>
                <a:spcPct val="150000"/>
              </a:lnSpc>
              <a:buClr>
                <a:srgbClr val="009FF6"/>
              </a:buClr>
              <a:buFont typeface="Wingdings" panose="05000000000000000000" pitchFamily="2" charset="2"/>
              <a:buChar char="p"/>
            </a:pP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在用户的端系统中保留了一个</a:t>
            </a:r>
            <a:r>
              <a:rPr kumimoji="1" lang="en-US" altLang="zh-CN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Cookie</a:t>
            </a: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文件，由用户浏览器负责管理</a:t>
            </a:r>
          </a:p>
          <a:p>
            <a:pPr marL="342900" indent="-342900">
              <a:lnSpc>
                <a:spcPct val="150000"/>
              </a:lnSpc>
              <a:buClr>
                <a:srgbClr val="009FF6"/>
              </a:buClr>
              <a:buFont typeface="Wingdings" panose="05000000000000000000" pitchFamily="2" charset="2"/>
              <a:buChar char="p"/>
            </a:pP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在</a:t>
            </a:r>
            <a:r>
              <a:rPr kumimoji="1" lang="en-US" altLang="zh-CN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Web</a:t>
            </a: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站点有一个后端数据库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5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5" grpId="0" build="p"/>
      <p:bldP spid="156" grpId="0" uiExpand="1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组合 90"/>
          <p:cNvGrpSpPr/>
          <p:nvPr/>
        </p:nvGrpSpPr>
        <p:grpSpPr>
          <a:xfrm>
            <a:off x="430213" y="0"/>
            <a:ext cx="7429500" cy="1428589"/>
            <a:chOff x="551030" y="-368704"/>
            <a:chExt cx="7429500" cy="1428589"/>
          </a:xfrm>
        </p:grpSpPr>
        <p:grpSp>
          <p:nvGrpSpPr>
            <p:cNvPr id="98" name="组合 97"/>
            <p:cNvGrpSpPr/>
            <p:nvPr/>
          </p:nvGrpSpPr>
          <p:grpSpPr>
            <a:xfrm>
              <a:off x="1201633" y="303925"/>
              <a:ext cx="6778897" cy="687997"/>
              <a:chOff x="1839060" y="967769"/>
              <a:chExt cx="6778897" cy="687997"/>
            </a:xfrm>
          </p:grpSpPr>
          <p:sp>
            <p:nvSpPr>
              <p:cNvPr id="100" name="矩形: 圆角 99"/>
              <p:cNvSpPr/>
              <p:nvPr/>
            </p:nvSpPr>
            <p:spPr>
              <a:xfrm>
                <a:off x="1839060" y="967769"/>
                <a:ext cx="6778897" cy="675443"/>
              </a:xfrm>
              <a:prstGeom prst="roundRect">
                <a:avLst>
                  <a:gd name="adj" fmla="val 50000"/>
                </a:avLst>
              </a:prstGeom>
              <a:solidFill>
                <a:srgbClr val="009FF6"/>
              </a:solidFill>
              <a:ln>
                <a:solidFill>
                  <a:schemeClr val="bg1"/>
                </a:solidFill>
              </a:ln>
              <a:effectLst>
                <a:outerShdw blurRad="63500" sx="101000" sy="101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solidFill>
                    <a:srgbClr val="00A3F8"/>
                  </a:solidFill>
                </a:endParaRPr>
              </a:p>
            </p:txBody>
          </p:sp>
          <p:sp>
            <p:nvSpPr>
              <p:cNvPr id="101" name="文本框 100"/>
              <p:cNvSpPr txBox="1"/>
              <p:nvPr/>
            </p:nvSpPr>
            <p:spPr>
              <a:xfrm>
                <a:off x="2786092" y="1009435"/>
                <a:ext cx="559215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造字工房朗倩（非商用）细体" pitchFamily="50" charset="-122"/>
                    <a:cs typeface="Times New Roman" panose="02020603050405020304" pitchFamily="18" charset="0"/>
                  </a:rPr>
                  <a:t>Cookie</a:t>
                </a:r>
                <a:r>
                  <a:rPr lang="zh-CN" altLang="en-US" sz="3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造字工房朗倩（非商用）细体" pitchFamily="50" charset="-122"/>
                    <a:cs typeface="Times New Roman" panose="02020603050405020304" pitchFamily="18" charset="0"/>
                  </a:rPr>
                  <a:t>工作流程</a:t>
                </a:r>
                <a:endParaRPr lang="en-US" altLang="zh-CN" sz="3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造字工房朗倩（非商用）细体" pitchFamily="50" charset="-122"/>
                  <a:cs typeface="Times New Roman" panose="02020603050405020304" pitchFamily="18" charset="0"/>
                </a:endParaRPr>
              </a:p>
            </p:txBody>
          </p:sp>
        </p:grpSp>
        <p:pic>
          <p:nvPicPr>
            <p:cNvPr id="99" name="图片 9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111"/>
            <a:stretch>
              <a:fillRect/>
            </a:stretch>
          </p:blipFill>
          <p:spPr>
            <a:xfrm>
              <a:off x="551030" y="-368704"/>
              <a:ext cx="1607162" cy="1428589"/>
            </a:xfrm>
            <a:prstGeom prst="rect">
              <a:avLst/>
            </a:prstGeom>
          </p:spPr>
        </p:pic>
      </p:grpSp>
      <p:sp>
        <p:nvSpPr>
          <p:cNvPr id="22" name="Line 4"/>
          <p:cNvSpPr>
            <a:spLocks noChangeShapeType="1"/>
          </p:cNvSpPr>
          <p:nvPr/>
        </p:nvSpPr>
        <p:spPr bwMode="auto">
          <a:xfrm>
            <a:off x="4154351" y="2079855"/>
            <a:ext cx="3305175" cy="381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3" name="Text Box 5"/>
          <p:cNvSpPr txBox="1">
            <a:spLocks noChangeArrowheads="1"/>
          </p:cNvSpPr>
          <p:nvPr/>
        </p:nvSpPr>
        <p:spPr bwMode="auto">
          <a:xfrm>
            <a:off x="3519351" y="1470255"/>
            <a:ext cx="11033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2400" b="1" u="sng">
                <a:ea typeface="楷体" panose="02010609060101010101" pitchFamily="49" charset="-122"/>
                <a:cs typeface="Arial" panose="020B0604020202020204" pitchFamily="34" charset="0"/>
              </a:rPr>
              <a:t>客户端</a:t>
            </a:r>
            <a:endParaRPr lang="zh-CN" altLang="en-US" sz="2400" b="1">
              <a:ea typeface="楷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24" name="Text Box 6"/>
          <p:cNvSpPr txBox="1">
            <a:spLocks noChangeArrowheads="1"/>
          </p:cNvSpPr>
          <p:nvPr/>
        </p:nvSpPr>
        <p:spPr bwMode="auto">
          <a:xfrm>
            <a:off x="7210289" y="1490893"/>
            <a:ext cx="11033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2400" b="1" u="sng">
                <a:ea typeface="楷体" panose="02010609060101010101" pitchFamily="49" charset="-122"/>
                <a:cs typeface="Arial" panose="020B0604020202020204" pitchFamily="34" charset="0"/>
              </a:rPr>
              <a:t>服务器</a:t>
            </a:r>
            <a:endParaRPr lang="zh-CN" altLang="en-US" sz="2400" b="1">
              <a:ea typeface="楷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25" name="Text Box 7"/>
          <p:cNvSpPr txBox="1">
            <a:spLocks noChangeArrowheads="1"/>
          </p:cNvSpPr>
          <p:nvPr/>
        </p:nvSpPr>
        <p:spPr bwMode="auto">
          <a:xfrm>
            <a:off x="4438514" y="1998893"/>
            <a:ext cx="2681287" cy="46196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>
                <a:ea typeface="楷体" panose="02010609060101010101" pitchFamily="49" charset="-122"/>
                <a:cs typeface="Arial" panose="020B0604020202020204" pitchFamily="34" charset="0"/>
              </a:rPr>
              <a:t>http</a:t>
            </a:r>
            <a:r>
              <a:rPr lang="zh-CN" altLang="en-US">
                <a:ea typeface="楷体" panose="02010609060101010101" pitchFamily="49" charset="-122"/>
                <a:cs typeface="Arial" panose="020B0604020202020204" pitchFamily="34" charset="0"/>
              </a:rPr>
              <a:t>请求报文</a:t>
            </a:r>
            <a:endParaRPr lang="zh-CN" altLang="en-US" sz="2400">
              <a:ea typeface="楷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26" name="Line 8"/>
          <p:cNvSpPr>
            <a:spLocks noChangeShapeType="1"/>
          </p:cNvSpPr>
          <p:nvPr/>
        </p:nvSpPr>
        <p:spPr bwMode="auto">
          <a:xfrm flipH="1">
            <a:off x="4182926" y="2527530"/>
            <a:ext cx="3305175" cy="381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7" name="Text Box 9"/>
          <p:cNvSpPr txBox="1">
            <a:spLocks noChangeArrowheads="1"/>
          </p:cNvSpPr>
          <p:nvPr/>
        </p:nvSpPr>
        <p:spPr bwMode="auto">
          <a:xfrm>
            <a:off x="4463914" y="2516418"/>
            <a:ext cx="2643187" cy="6810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>
                <a:ea typeface="楷体" panose="02010609060101010101" pitchFamily="49" charset="-122"/>
                <a:cs typeface="Arial" panose="020B0604020202020204" pitchFamily="34" charset="0"/>
              </a:rPr>
              <a:t>http</a:t>
            </a:r>
            <a:r>
              <a:rPr lang="zh-CN" altLang="en-US">
                <a:ea typeface="楷体" panose="02010609060101010101" pitchFamily="49" charset="-122"/>
                <a:cs typeface="Arial" panose="020B0604020202020204" pitchFamily="34" charset="0"/>
              </a:rPr>
              <a:t>响应报文 </a:t>
            </a:r>
            <a:r>
              <a:rPr lang="en-US" altLang="zh-CN">
                <a:ea typeface="楷体" panose="02010609060101010101" pitchFamily="49" charset="-122"/>
                <a:cs typeface="Arial" panose="020B0604020202020204" pitchFamily="34" charset="0"/>
              </a:rPr>
              <a:t>+</a:t>
            </a:r>
          </a:p>
          <a:p>
            <a:pPr algn="ctr"/>
            <a:r>
              <a:rPr lang="en-US" altLang="zh-CN" sz="2000" b="1">
                <a:ea typeface="楷体" panose="02010609060101010101" pitchFamily="49" charset="-122"/>
                <a:cs typeface="Arial" panose="020B0604020202020204" pitchFamily="34" charset="0"/>
              </a:rPr>
              <a:t>Set-cookie: 1678 </a:t>
            </a:r>
          </a:p>
        </p:txBody>
      </p:sp>
      <p:sp>
        <p:nvSpPr>
          <p:cNvPr id="28" name="Line 10"/>
          <p:cNvSpPr>
            <a:spLocks noChangeShapeType="1"/>
          </p:cNvSpPr>
          <p:nvPr/>
        </p:nvSpPr>
        <p:spPr bwMode="auto">
          <a:xfrm>
            <a:off x="4163876" y="3670530"/>
            <a:ext cx="3305175" cy="381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29" name="Group 11"/>
          <p:cNvGrpSpPr/>
          <p:nvPr/>
        </p:nvGrpSpPr>
        <p:grpSpPr bwMode="auto">
          <a:xfrm>
            <a:off x="4427401" y="3473680"/>
            <a:ext cx="2681288" cy="681038"/>
            <a:chOff x="3124" y="2762"/>
            <a:chExt cx="1689" cy="429"/>
          </a:xfrm>
        </p:grpSpPr>
        <p:sp>
          <p:nvSpPr>
            <p:cNvPr id="30" name="Rectangle 12"/>
            <p:cNvSpPr>
              <a:spLocks noChangeArrowheads="1"/>
            </p:cNvSpPr>
            <p:nvPr/>
          </p:nvSpPr>
          <p:spPr bwMode="auto">
            <a:xfrm>
              <a:off x="3186" y="2791"/>
              <a:ext cx="1578" cy="35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ea typeface="楷体" panose="02010609060101010101" pitchFamily="49" charset="-122"/>
                <a:cs typeface="Arial" panose="020B0604020202020204" pitchFamily="34" charset="0"/>
              </a:endParaRPr>
            </a:p>
          </p:txBody>
        </p:sp>
        <p:sp>
          <p:nvSpPr>
            <p:cNvPr id="31" name="Text Box 13"/>
            <p:cNvSpPr txBox="1">
              <a:spLocks noChangeArrowheads="1"/>
            </p:cNvSpPr>
            <p:nvPr/>
          </p:nvSpPr>
          <p:spPr bwMode="auto">
            <a:xfrm>
              <a:off x="3124" y="2762"/>
              <a:ext cx="1689" cy="42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>
                  <a:ea typeface="楷体" panose="02010609060101010101" pitchFamily="49" charset="-122"/>
                  <a:cs typeface="Arial" panose="020B0604020202020204" pitchFamily="34" charset="0"/>
                </a:rPr>
                <a:t>http</a:t>
              </a:r>
              <a:r>
                <a:rPr lang="zh-CN" altLang="en-US">
                  <a:ea typeface="楷体" panose="02010609060101010101" pitchFamily="49" charset="-122"/>
                  <a:cs typeface="Arial" panose="020B0604020202020204" pitchFamily="34" charset="0"/>
                </a:rPr>
                <a:t>请求报文</a:t>
              </a:r>
            </a:p>
            <a:p>
              <a:pPr algn="ctr"/>
              <a:r>
                <a:rPr lang="en-US" altLang="zh-CN" sz="2000" b="1">
                  <a:ea typeface="楷体" panose="02010609060101010101" pitchFamily="49" charset="-122"/>
                  <a:cs typeface="Arial" panose="020B0604020202020204" pitchFamily="34" charset="0"/>
                </a:rPr>
                <a:t>cookie: 1678</a:t>
              </a:r>
            </a:p>
          </p:txBody>
        </p:sp>
      </p:grpSp>
      <p:sp>
        <p:nvSpPr>
          <p:cNvPr id="32" name="Line 14"/>
          <p:cNvSpPr>
            <a:spLocks noChangeShapeType="1"/>
          </p:cNvSpPr>
          <p:nvPr/>
        </p:nvSpPr>
        <p:spPr bwMode="auto">
          <a:xfrm flipH="1">
            <a:off x="4154351" y="4156305"/>
            <a:ext cx="3305175" cy="381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33" name="Group 15"/>
          <p:cNvGrpSpPr/>
          <p:nvPr/>
        </p:nvGrpSpPr>
        <p:grpSpPr bwMode="auto">
          <a:xfrm>
            <a:off x="4370251" y="4188055"/>
            <a:ext cx="2767013" cy="461963"/>
            <a:chOff x="3268" y="2846"/>
            <a:chExt cx="1743" cy="291"/>
          </a:xfrm>
        </p:grpSpPr>
        <p:sp>
          <p:nvSpPr>
            <p:cNvPr id="34" name="Rectangle 16"/>
            <p:cNvSpPr>
              <a:spLocks noChangeArrowheads="1"/>
            </p:cNvSpPr>
            <p:nvPr/>
          </p:nvSpPr>
          <p:spPr bwMode="auto">
            <a:xfrm>
              <a:off x="3282" y="2856"/>
              <a:ext cx="1692" cy="19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ea typeface="楷体" panose="02010609060101010101" pitchFamily="49" charset="-122"/>
                <a:cs typeface="Arial" panose="020B0604020202020204" pitchFamily="34" charset="0"/>
              </a:endParaRPr>
            </a:p>
          </p:txBody>
        </p:sp>
        <p:sp>
          <p:nvSpPr>
            <p:cNvPr id="35" name="Text Box 17"/>
            <p:cNvSpPr txBox="1">
              <a:spLocks noChangeArrowheads="1"/>
            </p:cNvSpPr>
            <p:nvPr/>
          </p:nvSpPr>
          <p:spPr bwMode="auto">
            <a:xfrm>
              <a:off x="3268" y="2846"/>
              <a:ext cx="1743" cy="29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>
                  <a:ea typeface="楷体" panose="02010609060101010101" pitchFamily="49" charset="-122"/>
                  <a:cs typeface="Arial" panose="020B0604020202020204" pitchFamily="34" charset="0"/>
                </a:rPr>
                <a:t>http</a:t>
              </a:r>
              <a:r>
                <a:rPr lang="zh-CN" altLang="en-US">
                  <a:ea typeface="楷体" panose="02010609060101010101" pitchFamily="49" charset="-122"/>
                  <a:cs typeface="Arial" panose="020B0604020202020204" pitchFamily="34" charset="0"/>
                </a:rPr>
                <a:t>响应报文</a:t>
              </a:r>
              <a:endParaRPr lang="zh-CN" altLang="en-US" sz="2400">
                <a:ea typeface="楷体" panose="02010609060101010101" pitchFamily="49" charset="-122"/>
                <a:cs typeface="Arial" panose="020B0604020202020204" pitchFamily="34" charset="0"/>
              </a:endParaRPr>
            </a:p>
          </p:txBody>
        </p:sp>
      </p:grpSp>
      <p:sp>
        <p:nvSpPr>
          <p:cNvPr id="36" name="Line 18"/>
          <p:cNvSpPr>
            <a:spLocks noChangeShapeType="1"/>
          </p:cNvSpPr>
          <p:nvPr/>
        </p:nvSpPr>
        <p:spPr bwMode="auto">
          <a:xfrm>
            <a:off x="4135301" y="5156430"/>
            <a:ext cx="3305175" cy="381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37" name="Group 19"/>
          <p:cNvGrpSpPr/>
          <p:nvPr/>
        </p:nvGrpSpPr>
        <p:grpSpPr bwMode="auto">
          <a:xfrm>
            <a:off x="4408351" y="4978630"/>
            <a:ext cx="2681288" cy="681038"/>
            <a:chOff x="3124" y="2762"/>
            <a:chExt cx="1689" cy="429"/>
          </a:xfrm>
        </p:grpSpPr>
        <p:sp>
          <p:nvSpPr>
            <p:cNvPr id="38" name="Rectangle 20"/>
            <p:cNvSpPr>
              <a:spLocks noChangeArrowheads="1"/>
            </p:cNvSpPr>
            <p:nvPr/>
          </p:nvSpPr>
          <p:spPr bwMode="auto">
            <a:xfrm>
              <a:off x="3186" y="2791"/>
              <a:ext cx="1578" cy="35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ea typeface="楷体" panose="02010609060101010101" pitchFamily="49" charset="-122"/>
                <a:cs typeface="Arial" panose="020B0604020202020204" pitchFamily="34" charset="0"/>
              </a:endParaRPr>
            </a:p>
          </p:txBody>
        </p:sp>
        <p:sp>
          <p:nvSpPr>
            <p:cNvPr id="39" name="Text Box 21"/>
            <p:cNvSpPr txBox="1">
              <a:spLocks noChangeArrowheads="1"/>
            </p:cNvSpPr>
            <p:nvPr/>
          </p:nvSpPr>
          <p:spPr bwMode="auto">
            <a:xfrm>
              <a:off x="3124" y="2762"/>
              <a:ext cx="1689" cy="42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>
                  <a:ea typeface="楷体" panose="02010609060101010101" pitchFamily="49" charset="-122"/>
                  <a:cs typeface="Arial" panose="020B0604020202020204" pitchFamily="34" charset="0"/>
                </a:rPr>
                <a:t>http</a:t>
              </a:r>
              <a:r>
                <a:rPr lang="zh-CN" altLang="en-US">
                  <a:ea typeface="楷体" panose="02010609060101010101" pitchFamily="49" charset="-122"/>
                  <a:cs typeface="Arial" panose="020B0604020202020204" pitchFamily="34" charset="0"/>
                </a:rPr>
                <a:t>请求报文</a:t>
              </a:r>
            </a:p>
            <a:p>
              <a:pPr algn="ctr"/>
              <a:r>
                <a:rPr lang="en-US" altLang="zh-CN" sz="2000" b="1">
                  <a:ea typeface="楷体" panose="02010609060101010101" pitchFamily="49" charset="-122"/>
                  <a:cs typeface="Arial" panose="020B0604020202020204" pitchFamily="34" charset="0"/>
                </a:rPr>
                <a:t>cookie: 1678</a:t>
              </a:r>
            </a:p>
          </p:txBody>
        </p:sp>
      </p:grpSp>
      <p:sp>
        <p:nvSpPr>
          <p:cNvPr id="40" name="Line 22"/>
          <p:cNvSpPr>
            <a:spLocks noChangeShapeType="1"/>
          </p:cNvSpPr>
          <p:nvPr/>
        </p:nvSpPr>
        <p:spPr bwMode="auto">
          <a:xfrm flipH="1">
            <a:off x="4163876" y="5651730"/>
            <a:ext cx="3305175" cy="381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41" name="Group 23"/>
          <p:cNvGrpSpPr/>
          <p:nvPr/>
        </p:nvGrpSpPr>
        <p:grpSpPr bwMode="auto">
          <a:xfrm>
            <a:off x="4379776" y="5683480"/>
            <a:ext cx="2767013" cy="461963"/>
            <a:chOff x="3268" y="2846"/>
            <a:chExt cx="1743" cy="291"/>
          </a:xfrm>
        </p:grpSpPr>
        <p:sp>
          <p:nvSpPr>
            <p:cNvPr id="42" name="Rectangle 24"/>
            <p:cNvSpPr>
              <a:spLocks noChangeArrowheads="1"/>
            </p:cNvSpPr>
            <p:nvPr/>
          </p:nvSpPr>
          <p:spPr bwMode="auto">
            <a:xfrm>
              <a:off x="3282" y="2856"/>
              <a:ext cx="1692" cy="19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ea typeface="楷体" panose="02010609060101010101" pitchFamily="49" charset="-122"/>
                <a:cs typeface="Arial" panose="020B0604020202020204" pitchFamily="34" charset="0"/>
              </a:endParaRPr>
            </a:p>
          </p:txBody>
        </p:sp>
        <p:sp>
          <p:nvSpPr>
            <p:cNvPr id="43" name="Text Box 25"/>
            <p:cNvSpPr txBox="1">
              <a:spLocks noChangeArrowheads="1"/>
            </p:cNvSpPr>
            <p:nvPr/>
          </p:nvSpPr>
          <p:spPr bwMode="auto">
            <a:xfrm>
              <a:off x="3268" y="2846"/>
              <a:ext cx="1743" cy="29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>
                  <a:ea typeface="楷体" panose="02010609060101010101" pitchFamily="49" charset="-122"/>
                  <a:cs typeface="Arial" panose="020B0604020202020204" pitchFamily="34" charset="0"/>
                </a:rPr>
                <a:t>http</a:t>
              </a:r>
              <a:r>
                <a:rPr lang="zh-CN" altLang="en-US">
                  <a:ea typeface="楷体" panose="02010609060101010101" pitchFamily="49" charset="-122"/>
                  <a:cs typeface="Arial" panose="020B0604020202020204" pitchFamily="34" charset="0"/>
                </a:rPr>
                <a:t>响应报文</a:t>
              </a:r>
              <a:endParaRPr lang="zh-CN" altLang="en-US" sz="2400">
                <a:ea typeface="楷体" panose="02010609060101010101" pitchFamily="49" charset="-122"/>
                <a:cs typeface="Arial" panose="020B0604020202020204" pitchFamily="34" charset="0"/>
              </a:endParaRPr>
            </a:p>
          </p:txBody>
        </p:sp>
      </p:grpSp>
      <p:sp>
        <p:nvSpPr>
          <p:cNvPr id="44" name="Text Box 26"/>
          <p:cNvSpPr txBox="1">
            <a:spLocks noChangeArrowheads="1"/>
          </p:cNvSpPr>
          <p:nvPr/>
        </p:nvSpPr>
        <p:spPr bwMode="auto">
          <a:xfrm>
            <a:off x="7410314" y="3654655"/>
            <a:ext cx="13271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>
                <a:solidFill>
                  <a:schemeClr val="accent2"/>
                </a:solidFill>
                <a:ea typeface="楷体" panose="02010609060101010101" pitchFamily="49" charset="-122"/>
                <a:cs typeface="Arial" panose="020B0604020202020204" pitchFamily="34" charset="0"/>
              </a:rPr>
              <a:t>Cookie</a:t>
            </a:r>
          </a:p>
          <a:p>
            <a:pPr algn="ctr"/>
            <a:r>
              <a:rPr lang="zh-CN" altLang="en-US">
                <a:solidFill>
                  <a:schemeClr val="accent2"/>
                </a:solidFill>
                <a:ea typeface="楷体" panose="02010609060101010101" pitchFamily="49" charset="-122"/>
                <a:cs typeface="Arial" panose="020B0604020202020204" pitchFamily="34" charset="0"/>
              </a:rPr>
              <a:t>标明的动作</a:t>
            </a:r>
            <a:endParaRPr lang="zh-CN" altLang="en-US">
              <a:ea typeface="楷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45" name="Text Box 27"/>
          <p:cNvSpPr txBox="1">
            <a:spLocks noChangeArrowheads="1"/>
          </p:cNvSpPr>
          <p:nvPr/>
        </p:nvSpPr>
        <p:spPr bwMode="auto">
          <a:xfrm>
            <a:off x="7459526" y="5131030"/>
            <a:ext cx="13271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>
                <a:solidFill>
                  <a:schemeClr val="accent2"/>
                </a:solidFill>
                <a:ea typeface="楷体" panose="02010609060101010101" pitchFamily="49" charset="-122"/>
                <a:cs typeface="Arial" panose="020B0604020202020204" pitchFamily="34" charset="0"/>
              </a:rPr>
              <a:t>Cookie</a:t>
            </a:r>
          </a:p>
          <a:p>
            <a:pPr algn="ctr"/>
            <a:r>
              <a:rPr lang="zh-CN" altLang="en-US">
                <a:solidFill>
                  <a:schemeClr val="accent2"/>
                </a:solidFill>
                <a:ea typeface="楷体" panose="02010609060101010101" pitchFamily="49" charset="-122"/>
                <a:cs typeface="Arial" panose="020B0604020202020204" pitchFamily="34" charset="0"/>
              </a:rPr>
              <a:t>标明的动作</a:t>
            </a:r>
            <a:endParaRPr lang="zh-CN" altLang="en-US">
              <a:ea typeface="楷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46" name="Text Box 28"/>
          <p:cNvSpPr txBox="1">
            <a:spLocks noChangeArrowheads="1"/>
          </p:cNvSpPr>
          <p:nvPr/>
        </p:nvSpPr>
        <p:spPr bwMode="auto">
          <a:xfrm>
            <a:off x="7418251" y="2168755"/>
            <a:ext cx="1457325" cy="91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>
                <a:solidFill>
                  <a:schemeClr val="accent2"/>
                </a:solidFill>
                <a:ea typeface="楷体" panose="02010609060101010101" pitchFamily="49" charset="-122"/>
                <a:cs typeface="Arial" panose="020B0604020202020204" pitchFamily="34" charset="0"/>
              </a:rPr>
              <a:t>服务器为</a:t>
            </a:r>
          </a:p>
          <a:p>
            <a:pPr algn="ctr"/>
            <a:r>
              <a:rPr lang="zh-CN" altLang="en-US">
                <a:solidFill>
                  <a:schemeClr val="accent2"/>
                </a:solidFill>
                <a:ea typeface="楷体" panose="02010609060101010101" pitchFamily="49" charset="-122"/>
                <a:cs typeface="Arial" panose="020B0604020202020204" pitchFamily="34" charset="0"/>
              </a:rPr>
              <a:t>用户创建</a:t>
            </a:r>
            <a:r>
              <a:rPr lang="en-US" altLang="zh-CN">
                <a:solidFill>
                  <a:schemeClr val="accent2"/>
                </a:solidFill>
                <a:ea typeface="楷体" panose="02010609060101010101" pitchFamily="49" charset="-122"/>
                <a:cs typeface="Arial" panose="020B0604020202020204" pitchFamily="34" charset="0"/>
              </a:rPr>
              <a:t>ID:</a:t>
            </a:r>
          </a:p>
          <a:p>
            <a:pPr algn="ctr"/>
            <a:r>
              <a:rPr lang="en-US" altLang="zh-CN">
                <a:solidFill>
                  <a:schemeClr val="accent2"/>
                </a:solidFill>
                <a:ea typeface="楷体" panose="02010609060101010101" pitchFamily="49" charset="-122"/>
                <a:cs typeface="Arial" panose="020B0604020202020204" pitchFamily="34" charset="0"/>
              </a:rPr>
              <a:t>1678</a:t>
            </a:r>
            <a:endParaRPr lang="en-US" altLang="zh-CN">
              <a:ea typeface="楷体" panose="02010609060101010101" pitchFamily="49" charset="-122"/>
              <a:cs typeface="Arial" panose="020B0604020202020204" pitchFamily="34" charset="0"/>
            </a:endParaRPr>
          </a:p>
        </p:txBody>
      </p:sp>
      <p:grpSp>
        <p:nvGrpSpPr>
          <p:cNvPr id="47" name="Group 29"/>
          <p:cNvGrpSpPr/>
          <p:nvPr/>
        </p:nvGrpSpPr>
        <p:grpSpPr bwMode="auto">
          <a:xfrm>
            <a:off x="9999526" y="3419705"/>
            <a:ext cx="293688" cy="395288"/>
            <a:chOff x="5115" y="1292"/>
            <a:chExt cx="185" cy="249"/>
          </a:xfrm>
        </p:grpSpPr>
        <p:sp>
          <p:nvSpPr>
            <p:cNvPr id="48" name="Oval 30"/>
            <p:cNvSpPr>
              <a:spLocks noChangeArrowheads="1"/>
            </p:cNvSpPr>
            <p:nvPr/>
          </p:nvSpPr>
          <p:spPr bwMode="auto">
            <a:xfrm>
              <a:off x="5115" y="1292"/>
              <a:ext cx="177" cy="69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ea typeface="楷体" panose="02010609060101010101" pitchFamily="49" charset="-122"/>
                <a:cs typeface="Arial" panose="020B0604020202020204" pitchFamily="34" charset="0"/>
              </a:endParaRPr>
            </a:p>
          </p:txBody>
        </p:sp>
        <p:sp>
          <p:nvSpPr>
            <p:cNvPr id="49" name="Oval 31"/>
            <p:cNvSpPr>
              <a:spLocks noChangeArrowheads="1"/>
            </p:cNvSpPr>
            <p:nvPr/>
          </p:nvSpPr>
          <p:spPr bwMode="auto">
            <a:xfrm>
              <a:off x="5119" y="1472"/>
              <a:ext cx="177" cy="69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ea typeface="楷体" panose="02010609060101010101" pitchFamily="49" charset="-122"/>
                <a:cs typeface="Arial" panose="020B0604020202020204" pitchFamily="34" charset="0"/>
              </a:endParaRPr>
            </a:p>
          </p:txBody>
        </p:sp>
        <p:sp>
          <p:nvSpPr>
            <p:cNvPr id="50" name="Line 32"/>
            <p:cNvSpPr>
              <a:spLocks noChangeShapeType="1"/>
            </p:cNvSpPr>
            <p:nvPr/>
          </p:nvSpPr>
          <p:spPr bwMode="auto">
            <a:xfrm>
              <a:off x="5300" y="1315"/>
              <a:ext cx="0" cy="19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1" name="Line 33"/>
            <p:cNvSpPr>
              <a:spLocks noChangeShapeType="1"/>
            </p:cNvSpPr>
            <p:nvPr/>
          </p:nvSpPr>
          <p:spPr bwMode="auto">
            <a:xfrm>
              <a:off x="5115" y="1331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52" name="Line 34"/>
          <p:cNvSpPr>
            <a:spLocks noChangeShapeType="1"/>
          </p:cNvSpPr>
          <p:nvPr/>
        </p:nvSpPr>
        <p:spPr bwMode="auto">
          <a:xfrm>
            <a:off x="9096239" y="2786293"/>
            <a:ext cx="866775" cy="574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3" name="Text Box 35"/>
          <p:cNvSpPr txBox="1">
            <a:spLocks noChangeArrowheads="1"/>
          </p:cNvSpPr>
          <p:nvPr/>
        </p:nvSpPr>
        <p:spPr bwMode="auto">
          <a:xfrm rot="2225390">
            <a:off x="8927964" y="2360843"/>
            <a:ext cx="120015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1600">
                <a:ea typeface="楷体" panose="02010609060101010101" pitchFamily="49" charset="-122"/>
                <a:cs typeface="Arial" panose="020B0604020202020204" pitchFamily="34" charset="0"/>
              </a:rPr>
              <a:t>后端数据库</a:t>
            </a:r>
          </a:p>
          <a:p>
            <a:pPr algn="ctr"/>
            <a:r>
              <a:rPr lang="zh-CN" altLang="en-US" sz="1600">
                <a:ea typeface="楷体" panose="02010609060101010101" pitchFamily="49" charset="-122"/>
                <a:cs typeface="Arial" panose="020B0604020202020204" pitchFamily="34" charset="0"/>
              </a:rPr>
              <a:t>的记录</a:t>
            </a:r>
          </a:p>
        </p:txBody>
      </p:sp>
      <p:sp>
        <p:nvSpPr>
          <p:cNvPr id="54" name="Line 36"/>
          <p:cNvSpPr>
            <a:spLocks noChangeShapeType="1"/>
          </p:cNvSpPr>
          <p:nvPr/>
        </p:nvSpPr>
        <p:spPr bwMode="auto">
          <a:xfrm flipV="1">
            <a:off x="8718414" y="3714980"/>
            <a:ext cx="1098550" cy="4270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5" name="Text Box 37"/>
          <p:cNvSpPr txBox="1">
            <a:spLocks noChangeArrowheads="1"/>
          </p:cNvSpPr>
          <p:nvPr/>
        </p:nvSpPr>
        <p:spPr bwMode="auto">
          <a:xfrm rot="20455586">
            <a:off x="9015276" y="3878493"/>
            <a:ext cx="5905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600">
                <a:ea typeface="楷体" panose="02010609060101010101" pitchFamily="49" charset="-122"/>
                <a:cs typeface="Arial" panose="020B0604020202020204" pitchFamily="34" charset="0"/>
              </a:rPr>
              <a:t>访问</a:t>
            </a:r>
          </a:p>
        </p:txBody>
      </p:sp>
      <p:sp>
        <p:nvSpPr>
          <p:cNvPr id="56" name="Line 38"/>
          <p:cNvSpPr>
            <a:spLocks noChangeShapeType="1"/>
          </p:cNvSpPr>
          <p:nvPr/>
        </p:nvSpPr>
        <p:spPr bwMode="auto">
          <a:xfrm flipV="1">
            <a:off x="8840651" y="3970568"/>
            <a:ext cx="1195388" cy="1282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7" name="Text Box 39"/>
          <p:cNvSpPr txBox="1">
            <a:spLocks noChangeArrowheads="1"/>
          </p:cNvSpPr>
          <p:nvPr/>
        </p:nvSpPr>
        <p:spPr bwMode="auto">
          <a:xfrm rot="18871725">
            <a:off x="9286739" y="4592868"/>
            <a:ext cx="5905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600">
                <a:ea typeface="楷体" panose="02010609060101010101" pitchFamily="49" charset="-122"/>
                <a:cs typeface="Arial" panose="020B0604020202020204" pitchFamily="34" charset="0"/>
              </a:rPr>
              <a:t>访问</a:t>
            </a:r>
          </a:p>
        </p:txBody>
      </p:sp>
      <p:grpSp>
        <p:nvGrpSpPr>
          <p:cNvPr id="58" name="Group 40"/>
          <p:cNvGrpSpPr/>
          <p:nvPr/>
        </p:nvGrpSpPr>
        <p:grpSpPr bwMode="auto">
          <a:xfrm>
            <a:off x="1831839" y="3410180"/>
            <a:ext cx="1787525" cy="936625"/>
            <a:chOff x="654" y="1693"/>
            <a:chExt cx="1126" cy="590"/>
          </a:xfrm>
        </p:grpSpPr>
        <p:sp>
          <p:nvSpPr>
            <p:cNvPr id="59" name="AutoShape 41"/>
            <p:cNvSpPr>
              <a:spLocks noChangeArrowheads="1"/>
            </p:cNvSpPr>
            <p:nvPr/>
          </p:nvSpPr>
          <p:spPr bwMode="auto">
            <a:xfrm>
              <a:off x="654" y="1700"/>
              <a:ext cx="1126" cy="576"/>
            </a:xfrm>
            <a:prstGeom prst="parallelogram">
              <a:avLst>
                <a:gd name="adj" fmla="val 48872"/>
              </a:avLst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endParaRPr lang="zh-CN" altLang="zh-CN" sz="1600">
                <a:ea typeface="楷体" panose="02010609060101010101" pitchFamily="49" charset="-122"/>
                <a:cs typeface="Arial" panose="020B0604020202020204" pitchFamily="34" charset="0"/>
              </a:endParaRPr>
            </a:p>
          </p:txBody>
        </p:sp>
        <p:grpSp>
          <p:nvGrpSpPr>
            <p:cNvPr id="60" name="Group 42"/>
            <p:cNvGrpSpPr/>
            <p:nvPr/>
          </p:nvGrpSpPr>
          <p:grpSpPr bwMode="auto">
            <a:xfrm>
              <a:off x="765" y="1693"/>
              <a:ext cx="986" cy="590"/>
              <a:chOff x="765" y="1693"/>
              <a:chExt cx="986" cy="590"/>
            </a:xfrm>
          </p:grpSpPr>
          <p:sp>
            <p:nvSpPr>
              <p:cNvPr id="61" name="Text Box 43"/>
              <p:cNvSpPr txBox="1">
                <a:spLocks noChangeArrowheads="1"/>
              </p:cNvSpPr>
              <p:nvPr/>
            </p:nvSpPr>
            <p:spPr bwMode="auto">
              <a:xfrm>
                <a:off x="980" y="1693"/>
                <a:ext cx="771" cy="2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en-US" altLang="zh-CN" sz="1600" b="1">
                    <a:ea typeface="楷体" panose="02010609060101010101" pitchFamily="49" charset="-122"/>
                    <a:cs typeface="Arial" panose="020B0604020202020204" pitchFamily="34" charset="0"/>
                  </a:rPr>
                  <a:t>Cookie file</a:t>
                </a:r>
                <a:endParaRPr lang="en-US" altLang="zh-CN" sz="1600">
                  <a:ea typeface="楷体" panose="02010609060101010101" pitchFamily="49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62" name="Text Box 44"/>
              <p:cNvSpPr txBox="1">
                <a:spLocks noChangeArrowheads="1"/>
              </p:cNvSpPr>
              <p:nvPr/>
            </p:nvSpPr>
            <p:spPr bwMode="auto">
              <a:xfrm>
                <a:off x="765" y="1915"/>
                <a:ext cx="935" cy="3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en-US" altLang="zh-CN" sz="1600">
                    <a:ea typeface="楷体" panose="02010609060101010101" pitchFamily="49" charset="-122"/>
                    <a:cs typeface="Arial" panose="020B0604020202020204" pitchFamily="34" charset="0"/>
                  </a:rPr>
                  <a:t>amazon: 1678</a:t>
                </a:r>
              </a:p>
              <a:p>
                <a:r>
                  <a:rPr lang="en-US" altLang="zh-CN" sz="1600">
                    <a:ea typeface="楷体" panose="02010609060101010101" pitchFamily="49" charset="-122"/>
                    <a:cs typeface="Arial" panose="020B0604020202020204" pitchFamily="34" charset="0"/>
                  </a:rPr>
                  <a:t>ebay: 8734</a:t>
                </a:r>
              </a:p>
            </p:txBody>
          </p:sp>
        </p:grpSp>
      </p:grpSp>
      <p:sp>
        <p:nvSpPr>
          <p:cNvPr id="63" name="AutoShape 45"/>
          <p:cNvSpPr>
            <a:spLocks noChangeArrowheads="1"/>
          </p:cNvSpPr>
          <p:nvPr/>
        </p:nvSpPr>
        <p:spPr bwMode="auto">
          <a:xfrm>
            <a:off x="1898514" y="2157643"/>
            <a:ext cx="1787525" cy="914400"/>
          </a:xfrm>
          <a:prstGeom prst="parallelogram">
            <a:avLst>
              <a:gd name="adj" fmla="val 48872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zh-CN" sz="1600">
              <a:ea typeface="楷体" panose="02010609060101010101" pitchFamily="49" charset="-122"/>
              <a:cs typeface="Arial" panose="020B0604020202020204" pitchFamily="34" charset="0"/>
            </a:endParaRPr>
          </a:p>
        </p:txBody>
      </p:sp>
      <p:grpSp>
        <p:nvGrpSpPr>
          <p:cNvPr id="64" name="Group 46"/>
          <p:cNvGrpSpPr/>
          <p:nvPr/>
        </p:nvGrpSpPr>
        <p:grpSpPr bwMode="auto">
          <a:xfrm>
            <a:off x="2074726" y="2133830"/>
            <a:ext cx="1565275" cy="936625"/>
            <a:chOff x="765" y="1693"/>
            <a:chExt cx="986" cy="590"/>
          </a:xfrm>
        </p:grpSpPr>
        <p:sp>
          <p:nvSpPr>
            <p:cNvPr id="65" name="Text Box 47"/>
            <p:cNvSpPr txBox="1">
              <a:spLocks noChangeArrowheads="1"/>
            </p:cNvSpPr>
            <p:nvPr/>
          </p:nvSpPr>
          <p:spPr bwMode="auto">
            <a:xfrm>
              <a:off x="980" y="1693"/>
              <a:ext cx="771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CN" sz="1600" b="1">
                  <a:ea typeface="楷体" panose="02010609060101010101" pitchFamily="49" charset="-122"/>
                  <a:cs typeface="Arial" panose="020B0604020202020204" pitchFamily="34" charset="0"/>
                </a:rPr>
                <a:t>Cookie file</a:t>
              </a:r>
              <a:endParaRPr lang="en-US" altLang="zh-CN" sz="1600">
                <a:ea typeface="楷体" panose="02010609060101010101" pitchFamily="49" charset="-122"/>
                <a:cs typeface="Arial" panose="020B0604020202020204" pitchFamily="34" charset="0"/>
              </a:endParaRPr>
            </a:p>
          </p:txBody>
        </p:sp>
        <p:sp>
          <p:nvSpPr>
            <p:cNvPr id="66" name="Text Box 48"/>
            <p:cNvSpPr txBox="1">
              <a:spLocks noChangeArrowheads="1"/>
            </p:cNvSpPr>
            <p:nvPr/>
          </p:nvSpPr>
          <p:spPr bwMode="auto">
            <a:xfrm>
              <a:off x="765" y="1915"/>
              <a:ext cx="763" cy="3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en-US" altLang="zh-CN" sz="1600">
                <a:ea typeface="楷体" panose="02010609060101010101" pitchFamily="49" charset="-122"/>
                <a:cs typeface="Arial" panose="020B0604020202020204" pitchFamily="34" charset="0"/>
              </a:endParaRPr>
            </a:p>
            <a:p>
              <a:r>
                <a:rPr lang="en-US" altLang="zh-CN" sz="1600">
                  <a:ea typeface="楷体" panose="02010609060101010101" pitchFamily="49" charset="-122"/>
                  <a:cs typeface="Arial" panose="020B0604020202020204" pitchFamily="34" charset="0"/>
                </a:rPr>
                <a:t>ebay: 8734</a:t>
              </a:r>
            </a:p>
          </p:txBody>
        </p:sp>
      </p:grpSp>
      <p:grpSp>
        <p:nvGrpSpPr>
          <p:cNvPr id="67" name="Group 49"/>
          <p:cNvGrpSpPr/>
          <p:nvPr/>
        </p:nvGrpSpPr>
        <p:grpSpPr bwMode="auto">
          <a:xfrm>
            <a:off x="1873114" y="5089755"/>
            <a:ext cx="1787525" cy="936625"/>
            <a:chOff x="654" y="1693"/>
            <a:chExt cx="1126" cy="590"/>
          </a:xfrm>
        </p:grpSpPr>
        <p:sp>
          <p:nvSpPr>
            <p:cNvPr id="68" name="AutoShape 50"/>
            <p:cNvSpPr>
              <a:spLocks noChangeArrowheads="1"/>
            </p:cNvSpPr>
            <p:nvPr/>
          </p:nvSpPr>
          <p:spPr bwMode="auto">
            <a:xfrm>
              <a:off x="654" y="1700"/>
              <a:ext cx="1126" cy="576"/>
            </a:xfrm>
            <a:prstGeom prst="parallelogram">
              <a:avLst>
                <a:gd name="adj" fmla="val 48872"/>
              </a:avLst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endParaRPr lang="zh-CN" altLang="zh-CN" sz="1600">
                <a:ea typeface="楷体" panose="02010609060101010101" pitchFamily="49" charset="-122"/>
                <a:cs typeface="Arial" panose="020B0604020202020204" pitchFamily="34" charset="0"/>
              </a:endParaRPr>
            </a:p>
          </p:txBody>
        </p:sp>
        <p:grpSp>
          <p:nvGrpSpPr>
            <p:cNvPr id="69" name="Group 51"/>
            <p:cNvGrpSpPr/>
            <p:nvPr/>
          </p:nvGrpSpPr>
          <p:grpSpPr bwMode="auto">
            <a:xfrm>
              <a:off x="765" y="1693"/>
              <a:ext cx="986" cy="590"/>
              <a:chOff x="765" y="1693"/>
              <a:chExt cx="986" cy="590"/>
            </a:xfrm>
          </p:grpSpPr>
          <p:sp>
            <p:nvSpPr>
              <p:cNvPr id="70" name="Text Box 52"/>
              <p:cNvSpPr txBox="1">
                <a:spLocks noChangeArrowheads="1"/>
              </p:cNvSpPr>
              <p:nvPr/>
            </p:nvSpPr>
            <p:spPr bwMode="auto">
              <a:xfrm>
                <a:off x="980" y="1693"/>
                <a:ext cx="771" cy="2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en-US" altLang="zh-CN" sz="1600" b="1">
                    <a:ea typeface="楷体" panose="02010609060101010101" pitchFamily="49" charset="-122"/>
                    <a:cs typeface="Arial" panose="020B0604020202020204" pitchFamily="34" charset="0"/>
                  </a:rPr>
                  <a:t>Cookie file</a:t>
                </a:r>
                <a:endParaRPr lang="en-US" altLang="zh-CN" sz="1600">
                  <a:ea typeface="楷体" panose="02010609060101010101" pitchFamily="49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71" name="Text Box 53"/>
              <p:cNvSpPr txBox="1">
                <a:spLocks noChangeArrowheads="1"/>
              </p:cNvSpPr>
              <p:nvPr/>
            </p:nvSpPr>
            <p:spPr bwMode="auto">
              <a:xfrm>
                <a:off x="765" y="1915"/>
                <a:ext cx="935" cy="3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en-US" altLang="zh-CN" sz="1600">
                    <a:ea typeface="楷体" panose="02010609060101010101" pitchFamily="49" charset="-122"/>
                    <a:cs typeface="Arial" panose="020B0604020202020204" pitchFamily="34" charset="0"/>
                  </a:rPr>
                  <a:t>amazon: 1678</a:t>
                </a:r>
              </a:p>
              <a:p>
                <a:r>
                  <a:rPr lang="en-US" altLang="zh-CN" sz="1600">
                    <a:ea typeface="楷体" panose="02010609060101010101" pitchFamily="49" charset="-122"/>
                    <a:cs typeface="Arial" panose="020B0604020202020204" pitchFamily="34" charset="0"/>
                  </a:rPr>
                  <a:t>ebay: 8734</a:t>
                </a:r>
              </a:p>
            </p:txBody>
          </p:sp>
        </p:grpSp>
      </p:grpSp>
      <p:sp>
        <p:nvSpPr>
          <p:cNvPr id="72" name="Text Box 54"/>
          <p:cNvSpPr txBox="1">
            <a:spLocks noChangeArrowheads="1"/>
          </p:cNvSpPr>
          <p:nvPr/>
        </p:nvSpPr>
        <p:spPr bwMode="auto">
          <a:xfrm>
            <a:off x="1811201" y="4584930"/>
            <a:ext cx="11715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>
                <a:ea typeface="楷体" panose="02010609060101010101" pitchFamily="49" charset="-122"/>
                <a:cs typeface="Arial" panose="020B0604020202020204" pitchFamily="34" charset="0"/>
              </a:rPr>
              <a:t>一周以后</a:t>
            </a:r>
            <a:r>
              <a:rPr lang="en-US" altLang="zh-CN">
                <a:ea typeface="楷体" panose="02010609060101010101" pitchFamily="49" charset="-122"/>
                <a:cs typeface="Arial" panose="020B0604020202020204" pitchFamily="34" charset="0"/>
              </a:rPr>
              <a:t>: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2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500"/>
                            </p:stCondLst>
                            <p:childTnLst>
                              <p:par>
                                <p:cTn id="44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500"/>
                            </p:stCondLst>
                            <p:childTnLst>
                              <p:par>
                                <p:cTn id="51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6500"/>
                            </p:stCondLst>
                            <p:childTnLst>
                              <p:par>
                                <p:cTn id="5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7500"/>
                            </p:stCondLst>
                            <p:childTnLst>
                              <p:par>
                                <p:cTn id="62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4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500"/>
                            </p:stCondLst>
                            <p:childTnLst>
                              <p:par>
                                <p:cTn id="6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1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9500"/>
                            </p:stCondLst>
                            <p:childTnLst>
                              <p:par>
                                <p:cTn id="7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0500"/>
                            </p:stCondLst>
                            <p:childTnLst>
                              <p:par>
                                <p:cTn id="77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9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1500"/>
                            </p:stCondLst>
                            <p:childTnLst>
                              <p:par>
                                <p:cTn id="84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6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12500"/>
                            </p:stCondLst>
                            <p:childTnLst>
                              <p:par>
                                <p:cTn id="88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0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3500"/>
                            </p:stCondLst>
                            <p:childTnLst>
                              <p:par>
                                <p:cTn id="9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7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7" grpId="0" animBg="1"/>
      <p:bldP spid="44" grpId="0"/>
      <p:bldP spid="45" grpId="0"/>
      <p:bldP spid="46" grpId="0"/>
      <p:bldP spid="53" grpId="0"/>
      <p:bldP spid="55" grpId="0"/>
      <p:bldP spid="57" grpId="0"/>
      <p:bldP spid="63" grpId="0" animBg="1"/>
      <p:bldP spid="72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组合 90"/>
          <p:cNvGrpSpPr/>
          <p:nvPr/>
        </p:nvGrpSpPr>
        <p:grpSpPr>
          <a:xfrm>
            <a:off x="430213" y="0"/>
            <a:ext cx="7429500" cy="1428589"/>
            <a:chOff x="551030" y="-368704"/>
            <a:chExt cx="7429500" cy="1428589"/>
          </a:xfrm>
        </p:grpSpPr>
        <p:grpSp>
          <p:nvGrpSpPr>
            <p:cNvPr id="98" name="组合 97"/>
            <p:cNvGrpSpPr/>
            <p:nvPr/>
          </p:nvGrpSpPr>
          <p:grpSpPr>
            <a:xfrm>
              <a:off x="1201633" y="303925"/>
              <a:ext cx="6778897" cy="687997"/>
              <a:chOff x="1839060" y="967769"/>
              <a:chExt cx="6778897" cy="687997"/>
            </a:xfrm>
          </p:grpSpPr>
          <p:sp>
            <p:nvSpPr>
              <p:cNvPr id="100" name="矩形: 圆角 99"/>
              <p:cNvSpPr/>
              <p:nvPr/>
            </p:nvSpPr>
            <p:spPr>
              <a:xfrm>
                <a:off x="1839060" y="967769"/>
                <a:ext cx="6778897" cy="675443"/>
              </a:xfrm>
              <a:prstGeom prst="roundRect">
                <a:avLst>
                  <a:gd name="adj" fmla="val 50000"/>
                </a:avLst>
              </a:prstGeom>
              <a:solidFill>
                <a:srgbClr val="009FF6"/>
              </a:solidFill>
              <a:ln>
                <a:solidFill>
                  <a:schemeClr val="bg1"/>
                </a:solidFill>
              </a:ln>
              <a:effectLst>
                <a:outerShdw blurRad="63500" sx="101000" sy="101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solidFill>
                    <a:srgbClr val="00A3F8"/>
                  </a:solidFill>
                </a:endParaRPr>
              </a:p>
            </p:txBody>
          </p:sp>
          <p:sp>
            <p:nvSpPr>
              <p:cNvPr id="101" name="文本框 100"/>
              <p:cNvSpPr txBox="1"/>
              <p:nvPr/>
            </p:nvSpPr>
            <p:spPr>
              <a:xfrm>
                <a:off x="2786092" y="1009435"/>
                <a:ext cx="559215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3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造字工房朗倩（非商用）细体" pitchFamily="50" charset="-122"/>
                    <a:cs typeface="Times New Roman" panose="02020603050405020304" pitchFamily="18" charset="0"/>
                  </a:rPr>
                  <a:t>用户</a:t>
                </a:r>
                <a:r>
                  <a:rPr lang="en-US" altLang="zh-CN" sz="3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造字工房朗倩（非商用）细体" pitchFamily="50" charset="-122"/>
                    <a:cs typeface="Times New Roman" panose="02020603050405020304" pitchFamily="18" charset="0"/>
                  </a:rPr>
                  <a:t>-</a:t>
                </a:r>
                <a:r>
                  <a:rPr lang="zh-CN" altLang="en-US" sz="3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造字工房朗倩（非商用）细体" pitchFamily="50" charset="-122"/>
                    <a:cs typeface="Times New Roman" panose="02020603050405020304" pitchFamily="18" charset="0"/>
                  </a:rPr>
                  <a:t>服务器交互：</a:t>
                </a:r>
                <a:r>
                  <a:rPr lang="en-US" altLang="zh-CN" sz="3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造字工房朗倩（非商用）细体" pitchFamily="50" charset="-122"/>
                    <a:cs typeface="Times New Roman" panose="02020603050405020304" pitchFamily="18" charset="0"/>
                  </a:rPr>
                  <a:t>Cookie</a:t>
                </a:r>
              </a:p>
            </p:txBody>
          </p:sp>
        </p:grpSp>
        <p:pic>
          <p:nvPicPr>
            <p:cNvPr id="99" name="图片 9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111"/>
            <a:stretch>
              <a:fillRect/>
            </a:stretch>
          </p:blipFill>
          <p:spPr>
            <a:xfrm>
              <a:off x="551030" y="-368704"/>
              <a:ext cx="1607162" cy="1428589"/>
            </a:xfrm>
            <a:prstGeom prst="rect">
              <a:avLst/>
            </a:prstGeom>
          </p:spPr>
        </p:pic>
      </p:grpSp>
      <p:grpSp>
        <p:nvGrpSpPr>
          <p:cNvPr id="119" name="组合 118"/>
          <p:cNvGrpSpPr/>
          <p:nvPr/>
        </p:nvGrpSpPr>
        <p:grpSpPr>
          <a:xfrm>
            <a:off x="689825" y="1631316"/>
            <a:ext cx="5640637" cy="476221"/>
            <a:chOff x="1403750" y="3593123"/>
            <a:chExt cx="5640637" cy="476221"/>
          </a:xfrm>
        </p:grpSpPr>
        <p:grpSp>
          <p:nvGrpSpPr>
            <p:cNvPr id="120" name="组合 119"/>
            <p:cNvGrpSpPr/>
            <p:nvPr/>
          </p:nvGrpSpPr>
          <p:grpSpPr>
            <a:xfrm>
              <a:off x="1403750" y="3593123"/>
              <a:ext cx="490436" cy="476221"/>
              <a:chOff x="1403750" y="3593123"/>
              <a:chExt cx="808892" cy="785446"/>
            </a:xfrm>
          </p:grpSpPr>
          <p:sp>
            <p:nvSpPr>
              <p:cNvPr id="122" name="对话气泡: 椭圆形 121"/>
              <p:cNvSpPr/>
              <p:nvPr/>
            </p:nvSpPr>
            <p:spPr>
              <a:xfrm>
                <a:off x="1403750" y="3593123"/>
                <a:ext cx="808892" cy="785446"/>
              </a:xfrm>
              <a:prstGeom prst="wedgeEllipseCallout">
                <a:avLst>
                  <a:gd name="adj1" fmla="val 66124"/>
                  <a:gd name="adj2" fmla="val 2799"/>
                </a:avLst>
              </a:prstGeom>
              <a:solidFill>
                <a:srgbClr val="009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23" name="round-web-cam_17861"/>
              <p:cNvSpPr>
                <a:spLocks noChangeAspect="1"/>
              </p:cNvSpPr>
              <p:nvPr/>
            </p:nvSpPr>
            <p:spPr bwMode="auto">
              <a:xfrm>
                <a:off x="1567764" y="3705353"/>
                <a:ext cx="480863" cy="560986"/>
              </a:xfrm>
              <a:custGeom>
                <a:avLst/>
                <a:gdLst>
                  <a:gd name="connsiteX0" fmla="*/ 382866 w 517527"/>
                  <a:gd name="connsiteY0" fmla="*/ 485037 h 603758"/>
                  <a:gd name="connsiteX1" fmla="*/ 258763 w 517527"/>
                  <a:gd name="connsiteY1" fmla="*/ 516800 h 603758"/>
                  <a:gd name="connsiteX2" fmla="*/ 136617 w 517527"/>
                  <a:gd name="connsiteY2" fmla="*/ 486079 h 603758"/>
                  <a:gd name="connsiteX3" fmla="*/ 81214 w 517527"/>
                  <a:gd name="connsiteY3" fmla="*/ 525522 h 603758"/>
                  <a:gd name="connsiteX4" fmla="*/ 261371 w 517527"/>
                  <a:gd name="connsiteY4" fmla="*/ 581888 h 603758"/>
                  <a:gd name="connsiteX5" fmla="*/ 441658 w 517527"/>
                  <a:gd name="connsiteY5" fmla="*/ 525522 h 603758"/>
                  <a:gd name="connsiteX6" fmla="*/ 382866 w 517527"/>
                  <a:gd name="connsiteY6" fmla="*/ 485037 h 603758"/>
                  <a:gd name="connsiteX7" fmla="*/ 258870 w 517527"/>
                  <a:gd name="connsiteY7" fmla="*/ 184740 h 603758"/>
                  <a:gd name="connsiteX8" fmla="*/ 332717 w 517527"/>
                  <a:gd name="connsiteY8" fmla="*/ 258481 h 603758"/>
                  <a:gd name="connsiteX9" fmla="*/ 258870 w 517527"/>
                  <a:gd name="connsiteY9" fmla="*/ 332222 h 603758"/>
                  <a:gd name="connsiteX10" fmla="*/ 185023 w 517527"/>
                  <a:gd name="connsiteY10" fmla="*/ 258481 h 603758"/>
                  <a:gd name="connsiteX11" fmla="*/ 258870 w 517527"/>
                  <a:gd name="connsiteY11" fmla="*/ 184740 h 603758"/>
                  <a:gd name="connsiteX12" fmla="*/ 258763 w 517527"/>
                  <a:gd name="connsiteY12" fmla="*/ 147620 h 603758"/>
                  <a:gd name="connsiteX13" fmla="*/ 147697 w 517527"/>
                  <a:gd name="connsiteY13" fmla="*/ 258400 h 603758"/>
                  <a:gd name="connsiteX14" fmla="*/ 258763 w 517527"/>
                  <a:gd name="connsiteY14" fmla="*/ 369310 h 603758"/>
                  <a:gd name="connsiteX15" fmla="*/ 369830 w 517527"/>
                  <a:gd name="connsiteY15" fmla="*/ 258400 h 603758"/>
                  <a:gd name="connsiteX16" fmla="*/ 258763 w 517527"/>
                  <a:gd name="connsiteY16" fmla="*/ 147620 h 603758"/>
                  <a:gd name="connsiteX17" fmla="*/ 258112 w 517527"/>
                  <a:gd name="connsiteY17" fmla="*/ 80189 h 603758"/>
                  <a:gd name="connsiteX18" fmla="*/ 236342 w 517527"/>
                  <a:gd name="connsiteY18" fmla="*/ 102058 h 603758"/>
                  <a:gd name="connsiteX19" fmla="*/ 258112 w 517527"/>
                  <a:gd name="connsiteY19" fmla="*/ 123798 h 603758"/>
                  <a:gd name="connsiteX20" fmla="*/ 280012 w 517527"/>
                  <a:gd name="connsiteY20" fmla="*/ 102058 h 603758"/>
                  <a:gd name="connsiteX21" fmla="*/ 258112 w 517527"/>
                  <a:gd name="connsiteY21" fmla="*/ 80189 h 603758"/>
                  <a:gd name="connsiteX22" fmla="*/ 258763 w 517527"/>
                  <a:gd name="connsiteY22" fmla="*/ 0 h 603758"/>
                  <a:gd name="connsiteX23" fmla="*/ 517527 w 517527"/>
                  <a:gd name="connsiteY23" fmla="*/ 258400 h 603758"/>
                  <a:gd name="connsiteX24" fmla="*/ 406852 w 517527"/>
                  <a:gd name="connsiteY24" fmla="*/ 470197 h 603758"/>
                  <a:gd name="connsiteX25" fmla="*/ 463428 w 517527"/>
                  <a:gd name="connsiteY25" fmla="*/ 525522 h 603758"/>
                  <a:gd name="connsiteX26" fmla="*/ 261371 w 517527"/>
                  <a:gd name="connsiteY26" fmla="*/ 603758 h 603758"/>
                  <a:gd name="connsiteX27" fmla="*/ 59314 w 517527"/>
                  <a:gd name="connsiteY27" fmla="*/ 525522 h 603758"/>
                  <a:gd name="connsiteX28" fmla="*/ 112631 w 517527"/>
                  <a:gd name="connsiteY28" fmla="*/ 471499 h 603758"/>
                  <a:gd name="connsiteX29" fmla="*/ 0 w 517527"/>
                  <a:gd name="connsiteY29" fmla="*/ 258400 h 603758"/>
                  <a:gd name="connsiteX30" fmla="*/ 258763 w 517527"/>
                  <a:gd name="connsiteY30" fmla="*/ 0 h 603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517527" h="603758">
                    <a:moveTo>
                      <a:pt x="382866" y="485037"/>
                    </a:moveTo>
                    <a:cubicBezTo>
                      <a:pt x="345974" y="505345"/>
                      <a:pt x="303737" y="516800"/>
                      <a:pt x="258763" y="516800"/>
                    </a:cubicBezTo>
                    <a:cubicBezTo>
                      <a:pt x="214572" y="516800"/>
                      <a:pt x="172987" y="505735"/>
                      <a:pt x="136617" y="486079"/>
                    </a:cubicBezTo>
                    <a:cubicBezTo>
                      <a:pt x="102463" y="497013"/>
                      <a:pt x="81214" y="511984"/>
                      <a:pt x="81214" y="525522"/>
                    </a:cubicBezTo>
                    <a:cubicBezTo>
                      <a:pt x="81214" y="549084"/>
                      <a:pt x="149783" y="581888"/>
                      <a:pt x="261371" y="581888"/>
                    </a:cubicBezTo>
                    <a:cubicBezTo>
                      <a:pt x="373089" y="581888"/>
                      <a:pt x="441658" y="549084"/>
                      <a:pt x="441658" y="525522"/>
                    </a:cubicBezTo>
                    <a:cubicBezTo>
                      <a:pt x="441658" y="511593"/>
                      <a:pt x="418584" y="495972"/>
                      <a:pt x="382866" y="485037"/>
                    </a:cubicBezTo>
                    <a:close/>
                    <a:moveTo>
                      <a:pt x="258870" y="184740"/>
                    </a:moveTo>
                    <a:cubicBezTo>
                      <a:pt x="299655" y="184740"/>
                      <a:pt x="332717" y="217755"/>
                      <a:pt x="332717" y="258481"/>
                    </a:cubicBezTo>
                    <a:cubicBezTo>
                      <a:pt x="332717" y="299207"/>
                      <a:pt x="299655" y="332222"/>
                      <a:pt x="258870" y="332222"/>
                    </a:cubicBezTo>
                    <a:cubicBezTo>
                      <a:pt x="218085" y="332222"/>
                      <a:pt x="185023" y="299207"/>
                      <a:pt x="185023" y="258481"/>
                    </a:cubicBezTo>
                    <a:cubicBezTo>
                      <a:pt x="185023" y="217755"/>
                      <a:pt x="218085" y="184740"/>
                      <a:pt x="258870" y="184740"/>
                    </a:cubicBezTo>
                    <a:close/>
                    <a:moveTo>
                      <a:pt x="258763" y="147620"/>
                    </a:moveTo>
                    <a:cubicBezTo>
                      <a:pt x="197495" y="147620"/>
                      <a:pt x="147697" y="197347"/>
                      <a:pt x="147697" y="258400"/>
                    </a:cubicBezTo>
                    <a:cubicBezTo>
                      <a:pt x="147697" y="319583"/>
                      <a:pt x="197495" y="369310"/>
                      <a:pt x="258763" y="369310"/>
                    </a:cubicBezTo>
                    <a:cubicBezTo>
                      <a:pt x="320032" y="369310"/>
                      <a:pt x="369830" y="319453"/>
                      <a:pt x="369830" y="258400"/>
                    </a:cubicBezTo>
                    <a:cubicBezTo>
                      <a:pt x="369830" y="197347"/>
                      <a:pt x="320032" y="147620"/>
                      <a:pt x="258763" y="147620"/>
                    </a:cubicBezTo>
                    <a:close/>
                    <a:moveTo>
                      <a:pt x="258112" y="80189"/>
                    </a:moveTo>
                    <a:cubicBezTo>
                      <a:pt x="246119" y="80189"/>
                      <a:pt x="236342" y="89952"/>
                      <a:pt x="236342" y="102058"/>
                    </a:cubicBezTo>
                    <a:cubicBezTo>
                      <a:pt x="236342" y="114034"/>
                      <a:pt x="246119" y="123798"/>
                      <a:pt x="258112" y="123798"/>
                    </a:cubicBezTo>
                    <a:cubicBezTo>
                      <a:pt x="270235" y="123798"/>
                      <a:pt x="280012" y="114034"/>
                      <a:pt x="280012" y="102058"/>
                    </a:cubicBezTo>
                    <a:cubicBezTo>
                      <a:pt x="280012" y="89952"/>
                      <a:pt x="270235" y="80189"/>
                      <a:pt x="258112" y="80189"/>
                    </a:cubicBezTo>
                    <a:close/>
                    <a:moveTo>
                      <a:pt x="258763" y="0"/>
                    </a:moveTo>
                    <a:cubicBezTo>
                      <a:pt x="401507" y="0"/>
                      <a:pt x="517527" y="115857"/>
                      <a:pt x="517527" y="258400"/>
                    </a:cubicBezTo>
                    <a:cubicBezTo>
                      <a:pt x="517527" y="346009"/>
                      <a:pt x="473726" y="423464"/>
                      <a:pt x="406852" y="470197"/>
                    </a:cubicBezTo>
                    <a:cubicBezTo>
                      <a:pt x="443483" y="484386"/>
                      <a:pt x="463428" y="503652"/>
                      <a:pt x="463428" y="525522"/>
                    </a:cubicBezTo>
                    <a:cubicBezTo>
                      <a:pt x="463428" y="576291"/>
                      <a:pt x="359401" y="603758"/>
                      <a:pt x="261371" y="603758"/>
                    </a:cubicBezTo>
                    <a:cubicBezTo>
                      <a:pt x="163471" y="603758"/>
                      <a:pt x="59314" y="576291"/>
                      <a:pt x="59314" y="525522"/>
                    </a:cubicBezTo>
                    <a:cubicBezTo>
                      <a:pt x="59314" y="504434"/>
                      <a:pt x="78085" y="485688"/>
                      <a:pt x="112631" y="471499"/>
                    </a:cubicBezTo>
                    <a:cubicBezTo>
                      <a:pt x="44713" y="424896"/>
                      <a:pt x="0" y="346790"/>
                      <a:pt x="0" y="258400"/>
                    </a:cubicBezTo>
                    <a:cubicBezTo>
                      <a:pt x="0" y="115857"/>
                      <a:pt x="116020" y="0"/>
                      <a:pt x="25876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</p:sp>
        </p:grpSp>
        <p:sp>
          <p:nvSpPr>
            <p:cNvPr id="121" name="Text Box 79"/>
            <p:cNvSpPr txBox="1">
              <a:spLocks noChangeArrowheads="1"/>
            </p:cNvSpPr>
            <p:nvPr/>
          </p:nvSpPr>
          <p:spPr bwMode="auto">
            <a:xfrm>
              <a:off x="1985931" y="3593123"/>
              <a:ext cx="5058456" cy="47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10000"/>
                </a:lnSpc>
              </a:pPr>
              <a:r>
                <a:rPr kumimoji="1" lang="en-US" altLang="zh-CN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Cookies</a:t>
              </a:r>
              <a:r>
                <a:rPr kumimoji="1"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能为我们带来什么好处呢？</a:t>
              </a:r>
            </a:p>
          </p:txBody>
        </p:sp>
      </p:grpSp>
      <p:sp>
        <p:nvSpPr>
          <p:cNvPr id="24" name="Rectangle 4"/>
          <p:cNvSpPr>
            <a:spLocks noChangeArrowheads="1"/>
          </p:cNvSpPr>
          <p:nvPr/>
        </p:nvSpPr>
        <p:spPr bwMode="auto">
          <a:xfrm>
            <a:off x="1080816" y="3707931"/>
            <a:ext cx="9832990" cy="2524327"/>
          </a:xfrm>
          <a:prstGeom prst="rect">
            <a:avLst/>
          </a:prstGeom>
          <a:noFill/>
          <a:ln w="19050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20000"/>
              </a:spcBef>
              <a:buClr>
                <a:srgbClr val="009FF6"/>
              </a:buClr>
              <a:buSzPct val="65000"/>
              <a:buFont typeface="Wingdings" panose="05000000000000000000" pitchFamily="2" charset="2"/>
              <a:buChar char="p"/>
            </a:pPr>
            <a:r>
              <a:rPr lang="en-US" altLang="zh-CN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Cookies</a:t>
            </a:r>
            <a:r>
              <a:rPr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允许网站获得相当多的用户的信息</a:t>
            </a:r>
          </a:p>
          <a:p>
            <a:pPr eaLnBrk="1" hangingPunct="1">
              <a:lnSpc>
                <a:spcPct val="150000"/>
              </a:lnSpc>
              <a:spcBef>
                <a:spcPct val="20000"/>
              </a:spcBef>
              <a:buClr>
                <a:srgbClr val="009FF6"/>
              </a:buClr>
              <a:buSzPct val="65000"/>
              <a:buFont typeface="Wingdings" panose="05000000000000000000" pitchFamily="2" charset="2"/>
              <a:buChar char="p"/>
            </a:pPr>
            <a:r>
              <a:rPr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你可能会向网站提供你的姓名和</a:t>
            </a:r>
            <a:r>
              <a:rPr lang="en-US" altLang="zh-CN" sz="2400" dirty="0" err="1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E_Mail</a:t>
            </a:r>
            <a:r>
              <a:rPr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地址</a:t>
            </a:r>
          </a:p>
          <a:p>
            <a:pPr eaLnBrk="1" hangingPunct="1">
              <a:lnSpc>
                <a:spcPct val="150000"/>
              </a:lnSpc>
              <a:spcBef>
                <a:spcPct val="20000"/>
              </a:spcBef>
              <a:buClr>
                <a:srgbClr val="009FF6"/>
              </a:buClr>
              <a:buSzPct val="65000"/>
              <a:buFont typeface="Wingdings" panose="05000000000000000000" pitchFamily="2" charset="2"/>
              <a:buChar char="p"/>
            </a:pPr>
            <a:r>
              <a:rPr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搜索引擎也可以使用</a:t>
            </a:r>
            <a:r>
              <a:rPr lang="en-US" altLang="zh-CN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cookie</a:t>
            </a:r>
            <a:r>
              <a:rPr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和重定向技术获得很多的信息</a:t>
            </a:r>
          </a:p>
          <a:p>
            <a:pPr eaLnBrk="1" hangingPunct="1">
              <a:lnSpc>
                <a:spcPct val="150000"/>
              </a:lnSpc>
              <a:spcBef>
                <a:spcPct val="20000"/>
              </a:spcBef>
              <a:buClr>
                <a:srgbClr val="009FF6"/>
              </a:buClr>
              <a:buSzPct val="65000"/>
              <a:buFont typeface="Wingdings" panose="05000000000000000000" pitchFamily="2" charset="2"/>
              <a:buChar char="p"/>
            </a:pPr>
            <a:r>
              <a:rPr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广告公司也可以通过用户访问过的网站来获得用户的相关信息</a:t>
            </a:r>
          </a:p>
        </p:txBody>
      </p:sp>
      <p:sp>
        <p:nvSpPr>
          <p:cNvPr id="25" name="Text Box 79"/>
          <p:cNvSpPr txBox="1">
            <a:spLocks noChangeArrowheads="1"/>
          </p:cNvSpPr>
          <p:nvPr/>
        </p:nvSpPr>
        <p:spPr bwMode="auto">
          <a:xfrm>
            <a:off x="2981901" y="2314760"/>
            <a:ext cx="800219" cy="47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10000"/>
              </a:lnSpc>
              <a:buClr>
                <a:srgbClr val="009FF6"/>
              </a:buClr>
            </a:pPr>
            <a:r>
              <a:rPr kumimoji="1" lang="zh-CN" altLang="en-US" sz="240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认证</a:t>
            </a:r>
            <a:endParaRPr kumimoji="1" lang="en-US" altLang="zh-CN" sz="2400" dirty="0"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26" name="Text Box 79"/>
          <p:cNvSpPr txBox="1">
            <a:spLocks noChangeArrowheads="1"/>
          </p:cNvSpPr>
          <p:nvPr/>
        </p:nvSpPr>
        <p:spPr bwMode="auto">
          <a:xfrm>
            <a:off x="3854381" y="2317684"/>
            <a:ext cx="1723549" cy="47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10000"/>
              </a:lnSpc>
              <a:buClr>
                <a:srgbClr val="009FF6"/>
              </a:buClr>
            </a:pP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“购物车”</a:t>
            </a:r>
            <a:endParaRPr kumimoji="1" lang="en-US" altLang="zh-CN" sz="2400" dirty="0"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27" name="Text Box 79"/>
          <p:cNvSpPr txBox="1">
            <a:spLocks noChangeArrowheads="1"/>
          </p:cNvSpPr>
          <p:nvPr/>
        </p:nvSpPr>
        <p:spPr bwMode="auto">
          <a:xfrm>
            <a:off x="5650191" y="2317683"/>
            <a:ext cx="1415772" cy="47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10000"/>
              </a:lnSpc>
              <a:buClr>
                <a:srgbClr val="009FF6"/>
              </a:buClr>
            </a:pP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“推荐”</a:t>
            </a:r>
            <a:endParaRPr kumimoji="1" lang="en-US" altLang="zh-CN" sz="2400" dirty="0"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28" name="Text Box 79"/>
          <p:cNvSpPr txBox="1">
            <a:spLocks noChangeArrowheads="1"/>
          </p:cNvSpPr>
          <p:nvPr/>
        </p:nvSpPr>
        <p:spPr bwMode="auto">
          <a:xfrm>
            <a:off x="7138225" y="2310264"/>
            <a:ext cx="2108269" cy="875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10000"/>
              </a:lnSpc>
              <a:buClr>
                <a:srgbClr val="009FF6"/>
              </a:buClr>
            </a:pPr>
            <a:r>
              <a:rPr kumimoji="1" lang="zh-CN" altLang="en-US" sz="2400" dirty="0">
                <a:solidFill>
                  <a:prstClr val="black"/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用户会话状态 </a:t>
            </a:r>
            <a:endParaRPr kumimoji="1" lang="en-US" altLang="zh-CN" sz="2400" dirty="0">
              <a:solidFill>
                <a:prstClr val="black"/>
              </a:solidFill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  <a:p>
            <a:pPr algn="ctr">
              <a:lnSpc>
                <a:spcPct val="110000"/>
              </a:lnSpc>
              <a:buClr>
                <a:srgbClr val="009FF6"/>
              </a:buClr>
            </a:pPr>
            <a:r>
              <a:rPr kumimoji="1" lang="en-US" altLang="zh-CN" sz="2400" dirty="0">
                <a:solidFill>
                  <a:prstClr val="black"/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(Web e-mail)</a:t>
            </a:r>
            <a:endParaRPr kumimoji="1" lang="en-US" altLang="zh-CN" sz="2400" dirty="0"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29" name="Rectangle 11"/>
          <p:cNvSpPr>
            <a:spLocks noChangeArrowheads="1"/>
          </p:cNvSpPr>
          <p:nvPr/>
        </p:nvSpPr>
        <p:spPr bwMode="auto">
          <a:xfrm>
            <a:off x="710414" y="3097029"/>
            <a:ext cx="2557887" cy="402789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 w="9525">
            <a:noFill/>
            <a:miter lim="800000"/>
          </a:ln>
          <a:effectLst>
            <a:outerShdw dist="35921" dir="2700000" algn="ctr" rotWithShape="0">
              <a:schemeClr val="accent4">
                <a:lumMod val="20000"/>
                <a:lumOff val="80000"/>
              </a:schemeClr>
            </a:outerShdw>
          </a:effec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kumimoji="1"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Cookies</a:t>
            </a:r>
            <a:r>
              <a:rPr kumimoji="1"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和私密性</a:t>
            </a:r>
            <a:endParaRPr kumimoji="1"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5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000"/>
                            </p:stCondLst>
                            <p:childTnLst>
                              <p:par>
                                <p:cTn id="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uiExpand="1" build="p"/>
      <p:bldP spid="25" grpId="0"/>
      <p:bldP spid="26" grpId="0"/>
      <p:bldP spid="27" grpId="0"/>
      <p:bldP spid="28" grpId="0"/>
      <p:bldP spid="29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6">
            <a:extLst>
              <a:ext uri="{FF2B5EF4-FFF2-40B4-BE49-F238E27FC236}">
                <a16:creationId xmlns:a16="http://schemas.microsoft.com/office/drawing/2014/main" id="{E2FC0143-51AC-4948-80E8-9BC500126F3B}"/>
              </a:ext>
            </a:extLst>
          </p:cNvPr>
          <p:cNvSpPr/>
          <p:nvPr/>
        </p:nvSpPr>
        <p:spPr>
          <a:xfrm>
            <a:off x="1154174" y="1371153"/>
            <a:ext cx="3563489" cy="3563489"/>
          </a:xfrm>
          <a:prstGeom prst="ellipse">
            <a:avLst/>
          </a:prstGeom>
          <a:solidFill>
            <a:schemeClr val="bg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400" dirty="0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B92D39A8-AB88-49CB-9F6C-292F75EFDE9A}"/>
              </a:ext>
            </a:extLst>
          </p:cNvPr>
          <p:cNvGrpSpPr/>
          <p:nvPr/>
        </p:nvGrpSpPr>
        <p:grpSpPr>
          <a:xfrm>
            <a:off x="2504218" y="2122348"/>
            <a:ext cx="7802137" cy="2392134"/>
            <a:chOff x="2387558" y="2350356"/>
            <a:chExt cx="7802137" cy="2392134"/>
          </a:xfrm>
        </p:grpSpPr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F55A1D8A-4D59-4C3E-9792-84427F80460F}"/>
                </a:ext>
              </a:extLst>
            </p:cNvPr>
            <p:cNvGrpSpPr/>
            <p:nvPr/>
          </p:nvGrpSpPr>
          <p:grpSpPr>
            <a:xfrm>
              <a:off x="2387558" y="2350356"/>
              <a:ext cx="7802137" cy="1971975"/>
              <a:chOff x="1790670" y="1762766"/>
              <a:chExt cx="5851609" cy="1478981"/>
            </a:xfrm>
          </p:grpSpPr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A805C810-6795-4D6E-898A-AF23AF458D1E}"/>
                  </a:ext>
                </a:extLst>
              </p:cNvPr>
              <p:cNvSpPr/>
              <p:nvPr/>
            </p:nvSpPr>
            <p:spPr>
              <a:xfrm>
                <a:off x="1790670" y="1762766"/>
                <a:ext cx="5851609" cy="84874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lnSpc>
                    <a:spcPct val="110000"/>
                  </a:lnSpc>
                </a:pPr>
                <a:r>
                  <a:rPr lang="zh-CN" altLang="en-US" sz="6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造字工房朗倩（非商用）常规体" pitchFamily="50" charset="-122"/>
                    <a:ea typeface="造字工房朗倩（非商用）常规体" pitchFamily="50" charset="-122"/>
                  </a:rPr>
                  <a:t>因特网中的电子邮件</a:t>
                </a:r>
              </a:p>
            </p:txBody>
          </p:sp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CAE3ADA4-6A7B-4810-A6BF-06EC6E884194}"/>
                  </a:ext>
                </a:extLst>
              </p:cNvPr>
              <p:cNvSpPr/>
              <p:nvPr/>
            </p:nvSpPr>
            <p:spPr>
              <a:xfrm>
                <a:off x="3193352" y="2618499"/>
                <a:ext cx="4424534" cy="6232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4800" spc="300" dirty="0">
                    <a:gradFill>
                      <a:gsLst>
                        <a:gs pos="100000">
                          <a:srgbClr val="2E95D1"/>
                        </a:gs>
                        <a:gs pos="0">
                          <a:srgbClr val="8296EF"/>
                        </a:gs>
                      </a:gsLst>
                      <a:lin ang="10800000" scaled="0"/>
                    </a:gra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-mail in the Internet</a:t>
                </a:r>
                <a:endParaRPr lang="zh-CN" altLang="en-US" sz="4800" spc="300" baseline="-25000" dirty="0">
                  <a:gradFill>
                    <a:gsLst>
                      <a:gs pos="100000">
                        <a:srgbClr val="2E95D1"/>
                      </a:gs>
                      <a:gs pos="0">
                        <a:srgbClr val="8296EF"/>
                      </a:gs>
                    </a:gsLst>
                    <a:lin ang="10800000" scaled="0"/>
                  </a:gra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737ECEF2-992A-4D91-B174-42C0AE07C39B}"/>
                  </a:ext>
                </a:extLst>
              </p:cNvPr>
              <p:cNvSpPr/>
              <p:nvPr/>
            </p:nvSpPr>
            <p:spPr>
              <a:xfrm>
                <a:off x="2866209" y="2259730"/>
                <a:ext cx="514805" cy="80791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9600" baseline="-25000" dirty="0">
                    <a:solidFill>
                      <a:srgbClr val="2E95D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</a:t>
                </a:r>
                <a:endParaRPr lang="zh-CN" altLang="en-US" sz="9600" baseline="-25000" dirty="0">
                  <a:solidFill>
                    <a:srgbClr val="2E95D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5" name="直接连接符 14">
                <a:extLst>
                  <a:ext uri="{FF2B5EF4-FFF2-40B4-BE49-F238E27FC236}">
                    <a16:creationId xmlns:a16="http://schemas.microsoft.com/office/drawing/2014/main" id="{90C97EEE-77C3-4880-BD41-77E47DDB186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66209" y="3171568"/>
                <a:ext cx="4599515" cy="0"/>
              </a:xfrm>
              <a:prstGeom prst="line">
                <a:avLst/>
              </a:prstGeom>
              <a:ln w="9525">
                <a:solidFill>
                  <a:srgbClr val="2E3047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05F598D7-8728-4BBE-BF11-D00616B8EDF1}"/>
                </a:ext>
              </a:extLst>
            </p:cNvPr>
            <p:cNvSpPr/>
            <p:nvPr/>
          </p:nvSpPr>
          <p:spPr>
            <a:xfrm>
              <a:off x="8714846" y="4034604"/>
              <a:ext cx="1239442" cy="707886"/>
            </a:xfrm>
            <a:prstGeom prst="rect">
              <a:avLst/>
            </a:prstGeom>
            <a:effectLst/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zh-CN" sz="4000" b="1" dirty="0">
                  <a:solidFill>
                    <a:srgbClr val="2E95D1"/>
                  </a:solidFill>
                  <a:latin typeface="造字工房朗倩（非商用）细体" pitchFamily="50" charset="-122"/>
                  <a:ea typeface="造字工房朗倩（非商用）细体" pitchFamily="50" charset="-122"/>
                </a:rPr>
                <a:t>……</a:t>
              </a:r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8A7B8671-A919-4B28-968F-F4685045CCFF}"/>
              </a:ext>
            </a:extLst>
          </p:cNvPr>
          <p:cNvGrpSpPr/>
          <p:nvPr/>
        </p:nvGrpSpPr>
        <p:grpSpPr>
          <a:xfrm>
            <a:off x="824456" y="1780458"/>
            <a:ext cx="1479553" cy="1353390"/>
            <a:chOff x="787397" y="1578243"/>
            <a:chExt cx="1679793" cy="1536555"/>
          </a:xfrm>
        </p:grpSpPr>
        <p:sp>
          <p:nvSpPr>
            <p:cNvPr id="21" name="Oval 6">
              <a:extLst>
                <a:ext uri="{FF2B5EF4-FFF2-40B4-BE49-F238E27FC236}">
                  <a16:creationId xmlns:a16="http://schemas.microsoft.com/office/drawing/2014/main" id="{243BE39F-F63C-4DD7-8AE3-F5E2181CF1DA}"/>
                </a:ext>
              </a:extLst>
            </p:cNvPr>
            <p:cNvSpPr/>
            <p:nvPr/>
          </p:nvSpPr>
          <p:spPr>
            <a:xfrm>
              <a:off x="934434" y="1608992"/>
              <a:ext cx="1532756" cy="1505806"/>
            </a:xfrm>
            <a:prstGeom prst="ellipse">
              <a:avLst/>
            </a:prstGeom>
            <a:solidFill>
              <a:schemeClr val="bg1"/>
            </a:solidFill>
            <a:ln>
              <a:gradFill>
                <a:gsLst>
                  <a:gs pos="0">
                    <a:srgbClr val="2E95D1"/>
                  </a:gs>
                  <a:gs pos="100000">
                    <a:srgbClr val="1F25A0"/>
                  </a:gs>
                </a:gsLst>
                <a:lin ang="5400000" scaled="1"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zh-CN" alt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Narkisim" panose="020E0502050101010101" pitchFamily="34" charset="-79"/>
              </a:endParaRPr>
            </a:p>
          </p:txBody>
        </p:sp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98402D77-7B74-48B7-A371-74D826D404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16607"/>
            <a:stretch/>
          </p:blipFill>
          <p:spPr>
            <a:xfrm>
              <a:off x="787397" y="1578243"/>
              <a:ext cx="1602532" cy="1404482"/>
            </a:xfrm>
            <a:prstGeom prst="rect">
              <a:avLst/>
            </a:prstGeom>
            <a:effectLst/>
          </p:spPr>
        </p:pic>
      </p:grpSp>
    </p:spTree>
    <p:extLst>
      <p:ext uri="{BB962C8B-B14F-4D97-AF65-F5344CB8AC3E}">
        <p14:creationId xmlns:p14="http://schemas.microsoft.com/office/powerpoint/2010/main" val="2105812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/>
          <p:cNvGrpSpPr/>
          <p:nvPr/>
        </p:nvGrpSpPr>
        <p:grpSpPr>
          <a:xfrm>
            <a:off x="430213" y="0"/>
            <a:ext cx="6461654" cy="1428589"/>
            <a:chOff x="551030" y="-368704"/>
            <a:chExt cx="6461654" cy="1428589"/>
          </a:xfrm>
        </p:grpSpPr>
        <p:grpSp>
          <p:nvGrpSpPr>
            <p:cNvPr id="29" name="组合 28"/>
            <p:cNvGrpSpPr/>
            <p:nvPr/>
          </p:nvGrpSpPr>
          <p:grpSpPr>
            <a:xfrm>
              <a:off x="1201631" y="303925"/>
              <a:ext cx="5811053" cy="687997"/>
              <a:chOff x="1839058" y="967769"/>
              <a:chExt cx="5811053" cy="687997"/>
            </a:xfrm>
          </p:grpSpPr>
          <p:sp>
            <p:nvSpPr>
              <p:cNvPr id="31" name="矩形: 圆角 30"/>
              <p:cNvSpPr/>
              <p:nvPr/>
            </p:nvSpPr>
            <p:spPr>
              <a:xfrm>
                <a:off x="1839058" y="967769"/>
                <a:ext cx="5811053" cy="675443"/>
              </a:xfrm>
              <a:prstGeom prst="roundRect">
                <a:avLst>
                  <a:gd name="adj" fmla="val 50000"/>
                </a:avLst>
              </a:prstGeom>
              <a:solidFill>
                <a:srgbClr val="009FF6"/>
              </a:solidFill>
              <a:ln>
                <a:solidFill>
                  <a:schemeClr val="bg1"/>
                </a:solidFill>
              </a:ln>
              <a:effectLst>
                <a:outerShdw blurRad="63500" sx="101000" sy="101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 dirty="0">
                  <a:solidFill>
                    <a:srgbClr val="00A3F8"/>
                  </a:solidFill>
                </a:endParaRPr>
              </a:p>
            </p:txBody>
          </p:sp>
          <p:sp>
            <p:nvSpPr>
              <p:cNvPr id="32" name="文本框 31"/>
              <p:cNvSpPr txBox="1"/>
              <p:nvPr/>
            </p:nvSpPr>
            <p:spPr>
              <a:xfrm>
                <a:off x="2786094" y="1009435"/>
                <a:ext cx="461001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3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电子邮件系统的构成</a:t>
                </a:r>
              </a:p>
            </p:txBody>
          </p:sp>
        </p:grpSp>
        <p:pic>
          <p:nvPicPr>
            <p:cNvPr id="30" name="图片 29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111"/>
            <a:stretch>
              <a:fillRect/>
            </a:stretch>
          </p:blipFill>
          <p:spPr>
            <a:xfrm>
              <a:off x="551030" y="-368704"/>
              <a:ext cx="1607162" cy="1428589"/>
            </a:xfrm>
            <a:prstGeom prst="rect">
              <a:avLst/>
            </a:prstGeom>
          </p:spPr>
        </p:pic>
      </p:grpSp>
      <p:grpSp>
        <p:nvGrpSpPr>
          <p:cNvPr id="16" name="组合 15"/>
          <p:cNvGrpSpPr/>
          <p:nvPr/>
        </p:nvGrpSpPr>
        <p:grpSpPr>
          <a:xfrm>
            <a:off x="1246472" y="2376607"/>
            <a:ext cx="4083545" cy="584775"/>
            <a:chOff x="1263765" y="4127662"/>
            <a:chExt cx="2742830" cy="584775"/>
          </a:xfrm>
        </p:grpSpPr>
        <p:sp>
          <p:nvSpPr>
            <p:cNvPr id="17" name="矩形: 圆角 16"/>
            <p:cNvSpPr/>
            <p:nvPr/>
          </p:nvSpPr>
          <p:spPr>
            <a:xfrm>
              <a:off x="1263767" y="4127662"/>
              <a:ext cx="2742828" cy="584775"/>
            </a:xfrm>
            <a:prstGeom prst="roundRect">
              <a:avLst>
                <a:gd name="adj" fmla="val 50000"/>
              </a:avLst>
            </a:prstGeom>
            <a:solidFill>
              <a:srgbClr val="009FF6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矩形 17"/>
            <p:cNvSpPr/>
            <p:nvPr/>
          </p:nvSpPr>
          <p:spPr>
            <a:xfrm>
              <a:off x="1263765" y="4189216"/>
              <a:ext cx="2742829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kumimoji="1" lang="zh-CN" altLang="en-US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用户代理 </a:t>
              </a: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1246469" y="3384653"/>
            <a:ext cx="4083545" cy="584775"/>
            <a:chOff x="1263765" y="4127662"/>
            <a:chExt cx="2742830" cy="584775"/>
          </a:xfrm>
        </p:grpSpPr>
        <p:sp>
          <p:nvSpPr>
            <p:cNvPr id="20" name="矩形: 圆角 19"/>
            <p:cNvSpPr/>
            <p:nvPr/>
          </p:nvSpPr>
          <p:spPr>
            <a:xfrm>
              <a:off x="1263767" y="4127662"/>
              <a:ext cx="2742828" cy="584775"/>
            </a:xfrm>
            <a:prstGeom prst="roundRect">
              <a:avLst>
                <a:gd name="adj" fmla="val 50000"/>
              </a:avLst>
            </a:prstGeom>
            <a:solidFill>
              <a:srgbClr val="FFC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 20"/>
            <p:cNvSpPr/>
            <p:nvPr/>
          </p:nvSpPr>
          <p:spPr>
            <a:xfrm>
              <a:off x="1263765" y="4189216"/>
              <a:ext cx="2742829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kumimoji="1"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邮件服务器 </a:t>
              </a: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1246468" y="4353125"/>
            <a:ext cx="4083545" cy="584775"/>
            <a:chOff x="1263765" y="4127662"/>
            <a:chExt cx="2742830" cy="584775"/>
          </a:xfrm>
        </p:grpSpPr>
        <p:sp>
          <p:nvSpPr>
            <p:cNvPr id="23" name="矩形: 圆角 22"/>
            <p:cNvSpPr/>
            <p:nvPr/>
          </p:nvSpPr>
          <p:spPr>
            <a:xfrm>
              <a:off x="1263767" y="4127662"/>
              <a:ext cx="2742828" cy="584775"/>
            </a:xfrm>
            <a:prstGeom prst="roundRect">
              <a:avLst>
                <a:gd name="adj" fmla="val 50000"/>
              </a:avLst>
            </a:prstGeom>
            <a:solidFill>
              <a:srgbClr val="009FF6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矩形 23"/>
            <p:cNvSpPr/>
            <p:nvPr/>
          </p:nvSpPr>
          <p:spPr>
            <a:xfrm>
              <a:off x="1263765" y="4189216"/>
              <a:ext cx="2742829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kumimoji="1" lang="zh-CN" altLang="en-US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简单邮件传输协议</a:t>
              </a:r>
              <a:r>
                <a:rPr kumimoji="1" lang="en-US" altLang="zh-CN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: SMTP</a:t>
              </a:r>
            </a:p>
          </p:txBody>
        </p:sp>
      </p:grpSp>
      <p:grpSp>
        <p:nvGrpSpPr>
          <p:cNvPr id="148" name="组合 147"/>
          <p:cNvGrpSpPr/>
          <p:nvPr/>
        </p:nvGrpSpPr>
        <p:grpSpPr>
          <a:xfrm>
            <a:off x="8375517" y="1428589"/>
            <a:ext cx="2744080" cy="4343935"/>
            <a:chOff x="5355830" y="1639428"/>
            <a:chExt cx="2744080" cy="4343935"/>
          </a:xfrm>
        </p:grpSpPr>
        <p:grpSp>
          <p:nvGrpSpPr>
            <p:cNvPr id="125" name="组合 124"/>
            <p:cNvGrpSpPr/>
            <p:nvPr/>
          </p:nvGrpSpPr>
          <p:grpSpPr>
            <a:xfrm>
              <a:off x="5394535" y="1639428"/>
              <a:ext cx="1404152" cy="1567507"/>
              <a:chOff x="5394535" y="1736862"/>
              <a:chExt cx="1404152" cy="1567507"/>
            </a:xfrm>
          </p:grpSpPr>
          <p:grpSp>
            <p:nvGrpSpPr>
              <p:cNvPr id="2" name="组合 1"/>
              <p:cNvGrpSpPr/>
              <p:nvPr/>
            </p:nvGrpSpPr>
            <p:grpSpPr>
              <a:xfrm>
                <a:off x="5976219" y="1736862"/>
                <a:ext cx="822468" cy="884944"/>
                <a:chOff x="6146773" y="1825201"/>
                <a:chExt cx="822468" cy="884944"/>
              </a:xfrm>
            </p:grpSpPr>
            <p:pic>
              <p:nvPicPr>
                <p:cNvPr id="44" name="图片 43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146773" y="1825201"/>
                  <a:ext cx="822468" cy="584775"/>
                </a:xfrm>
                <a:prstGeom prst="rect">
                  <a:avLst/>
                </a:prstGeom>
              </p:spPr>
            </p:pic>
            <p:sp>
              <p:nvSpPr>
                <p:cNvPr id="47" name="文本框 46"/>
                <p:cNvSpPr txBox="1"/>
                <p:nvPr/>
              </p:nvSpPr>
              <p:spPr>
                <a:xfrm>
                  <a:off x="6181850" y="2311190"/>
                  <a:ext cx="701516" cy="3989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lnSpc>
                      <a:spcPct val="60000"/>
                    </a:lnSpc>
                  </a:pPr>
                  <a:r>
                    <a:rPr lang="en-US" altLang="zh-CN" sz="1600" dirty="0">
                      <a:latin typeface="Times New Roman" panose="02020603050405020304" pitchFamily="18" charset="0"/>
                      <a:ea typeface="思源黑体 CN Normal" panose="020B0400000000000000" pitchFamily="34" charset="-122"/>
                      <a:cs typeface="Times New Roman" panose="02020603050405020304" pitchFamily="18" charset="0"/>
                    </a:rPr>
                    <a:t>user </a:t>
                  </a:r>
                </a:p>
                <a:p>
                  <a:pPr algn="ctr">
                    <a:lnSpc>
                      <a:spcPct val="60000"/>
                    </a:lnSpc>
                  </a:pPr>
                  <a:r>
                    <a:rPr lang="en-US" altLang="zh-CN" sz="1600" dirty="0">
                      <a:latin typeface="Times New Roman" panose="02020603050405020304" pitchFamily="18" charset="0"/>
                      <a:ea typeface="思源黑体 CN Normal" panose="020B0400000000000000" pitchFamily="34" charset="-122"/>
                      <a:cs typeface="Times New Roman" panose="02020603050405020304" pitchFamily="18" charset="0"/>
                    </a:rPr>
                    <a:t>agent</a:t>
                  </a:r>
                </a:p>
              </p:txBody>
            </p:sp>
          </p:grpSp>
          <p:grpSp>
            <p:nvGrpSpPr>
              <p:cNvPr id="3" name="组合 2"/>
              <p:cNvGrpSpPr/>
              <p:nvPr/>
            </p:nvGrpSpPr>
            <p:grpSpPr>
              <a:xfrm>
                <a:off x="5394535" y="2076777"/>
                <a:ext cx="701520" cy="1079673"/>
                <a:chOff x="5394480" y="2386646"/>
                <a:chExt cx="701520" cy="1079673"/>
              </a:xfrm>
            </p:grpSpPr>
            <p:pic>
              <p:nvPicPr>
                <p:cNvPr id="45" name="图片 44"/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94484" y="2386646"/>
                  <a:ext cx="701516" cy="701516"/>
                </a:xfrm>
                <a:prstGeom prst="rect">
                  <a:avLst/>
                </a:prstGeom>
              </p:spPr>
            </p:pic>
            <p:sp>
              <p:nvSpPr>
                <p:cNvPr id="48" name="文本框 47"/>
                <p:cNvSpPr txBox="1"/>
                <p:nvPr/>
              </p:nvSpPr>
              <p:spPr>
                <a:xfrm>
                  <a:off x="5394480" y="3067364"/>
                  <a:ext cx="701516" cy="3989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lnSpc>
                      <a:spcPct val="60000"/>
                    </a:lnSpc>
                  </a:pPr>
                  <a:r>
                    <a:rPr lang="en-US" altLang="zh-CN" sz="1600" dirty="0">
                      <a:latin typeface="Times New Roman" panose="02020603050405020304" pitchFamily="18" charset="0"/>
                      <a:ea typeface="思源黑体 CN Normal" panose="020B0400000000000000" pitchFamily="34" charset="-122"/>
                      <a:cs typeface="Times New Roman" panose="02020603050405020304" pitchFamily="18" charset="0"/>
                    </a:rPr>
                    <a:t>mail</a:t>
                  </a:r>
                </a:p>
                <a:p>
                  <a:pPr algn="ctr">
                    <a:lnSpc>
                      <a:spcPct val="60000"/>
                    </a:lnSpc>
                  </a:pPr>
                  <a:r>
                    <a:rPr lang="en-US" altLang="zh-CN" sz="1600" dirty="0">
                      <a:latin typeface="Times New Roman" panose="02020603050405020304" pitchFamily="18" charset="0"/>
                      <a:ea typeface="思源黑体 CN Normal" panose="020B0400000000000000" pitchFamily="34" charset="-122"/>
                      <a:cs typeface="Times New Roman" panose="02020603050405020304" pitchFamily="18" charset="0"/>
                    </a:rPr>
                    <a:t>server</a:t>
                  </a:r>
                </a:p>
              </p:txBody>
            </p:sp>
          </p:grpSp>
          <p:grpSp>
            <p:nvGrpSpPr>
              <p:cNvPr id="51" name="组合 50"/>
              <p:cNvGrpSpPr/>
              <p:nvPr/>
            </p:nvGrpSpPr>
            <p:grpSpPr>
              <a:xfrm>
                <a:off x="5554184" y="3096831"/>
                <a:ext cx="386060" cy="207538"/>
                <a:chOff x="5554129" y="3364001"/>
                <a:chExt cx="386060" cy="264693"/>
              </a:xfrm>
            </p:grpSpPr>
            <p:grpSp>
              <p:nvGrpSpPr>
                <p:cNvPr id="15" name="组合 14"/>
                <p:cNvGrpSpPr/>
                <p:nvPr/>
              </p:nvGrpSpPr>
              <p:grpSpPr>
                <a:xfrm>
                  <a:off x="5554129" y="3364001"/>
                  <a:ext cx="386060" cy="129998"/>
                  <a:chOff x="5554128" y="4009292"/>
                  <a:chExt cx="541867" cy="196948"/>
                </a:xfrm>
              </p:grpSpPr>
              <p:sp>
                <p:nvSpPr>
                  <p:cNvPr id="8" name="矩形 7"/>
                  <p:cNvSpPr/>
                  <p:nvPr/>
                </p:nvSpPr>
                <p:spPr>
                  <a:xfrm>
                    <a:off x="5554128" y="4009292"/>
                    <a:ext cx="541867" cy="196948"/>
                  </a:xfrm>
                  <a:prstGeom prst="rect">
                    <a:avLst/>
                  </a:prstGeom>
                  <a:solidFill>
                    <a:srgbClr val="5BCCF6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cxnSp>
                <p:nvCxnSpPr>
                  <p:cNvPr id="11" name="直接连接符 10"/>
                  <p:cNvCxnSpPr/>
                  <p:nvPr/>
                </p:nvCxnSpPr>
                <p:spPr>
                  <a:xfrm>
                    <a:off x="6022331" y="4022356"/>
                    <a:ext cx="0" cy="159395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" name="直接连接符 51"/>
                  <p:cNvCxnSpPr/>
                  <p:nvPr/>
                </p:nvCxnSpPr>
                <p:spPr>
                  <a:xfrm>
                    <a:off x="5943776" y="4022356"/>
                    <a:ext cx="0" cy="159395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" name="直接连接符 52"/>
                  <p:cNvCxnSpPr/>
                  <p:nvPr/>
                </p:nvCxnSpPr>
                <p:spPr>
                  <a:xfrm>
                    <a:off x="5865930" y="4022356"/>
                    <a:ext cx="0" cy="159395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8" name="直接连接符 57"/>
                  <p:cNvCxnSpPr/>
                  <p:nvPr/>
                </p:nvCxnSpPr>
                <p:spPr>
                  <a:xfrm>
                    <a:off x="5787375" y="4022356"/>
                    <a:ext cx="0" cy="159395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9" name="直接连接符 58"/>
                  <p:cNvCxnSpPr/>
                  <p:nvPr/>
                </p:nvCxnSpPr>
                <p:spPr>
                  <a:xfrm>
                    <a:off x="5708820" y="4022356"/>
                    <a:ext cx="0" cy="159395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1" name="直接连接符 60"/>
                  <p:cNvCxnSpPr/>
                  <p:nvPr/>
                </p:nvCxnSpPr>
                <p:spPr>
                  <a:xfrm>
                    <a:off x="5630443" y="4022356"/>
                    <a:ext cx="0" cy="159395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0" name="组合 49"/>
                <p:cNvGrpSpPr/>
                <p:nvPr/>
              </p:nvGrpSpPr>
              <p:grpSpPr>
                <a:xfrm>
                  <a:off x="5554129" y="3529616"/>
                  <a:ext cx="386060" cy="99078"/>
                  <a:chOff x="5554129" y="3537344"/>
                  <a:chExt cx="386060" cy="99078"/>
                </a:xfrm>
              </p:grpSpPr>
              <p:sp>
                <p:nvSpPr>
                  <p:cNvPr id="49" name="矩形 48"/>
                  <p:cNvSpPr/>
                  <p:nvPr/>
                </p:nvSpPr>
                <p:spPr>
                  <a:xfrm>
                    <a:off x="5554129" y="3537344"/>
                    <a:ext cx="48871" cy="99078"/>
                  </a:xfrm>
                  <a:prstGeom prst="rect">
                    <a:avLst/>
                  </a:prstGeom>
                  <a:solidFill>
                    <a:srgbClr val="FFC00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2" name="矩形 61"/>
                  <p:cNvSpPr/>
                  <p:nvPr/>
                </p:nvSpPr>
                <p:spPr>
                  <a:xfrm flipH="1">
                    <a:off x="5641481" y="3537344"/>
                    <a:ext cx="45719" cy="99078"/>
                  </a:xfrm>
                  <a:prstGeom prst="rect">
                    <a:avLst/>
                  </a:prstGeom>
                  <a:solidFill>
                    <a:srgbClr val="FFC00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3" name="矩形 62"/>
                  <p:cNvSpPr/>
                  <p:nvPr/>
                </p:nvSpPr>
                <p:spPr>
                  <a:xfrm>
                    <a:off x="5726679" y="3537344"/>
                    <a:ext cx="48871" cy="99078"/>
                  </a:xfrm>
                  <a:prstGeom prst="rect">
                    <a:avLst/>
                  </a:prstGeom>
                  <a:solidFill>
                    <a:srgbClr val="FFC00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4" name="矩形 63"/>
                  <p:cNvSpPr/>
                  <p:nvPr/>
                </p:nvSpPr>
                <p:spPr>
                  <a:xfrm flipH="1">
                    <a:off x="5814031" y="3537344"/>
                    <a:ext cx="45719" cy="99078"/>
                  </a:xfrm>
                  <a:prstGeom prst="rect">
                    <a:avLst/>
                  </a:prstGeom>
                  <a:solidFill>
                    <a:srgbClr val="FFC00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5" name="矩形 64"/>
                  <p:cNvSpPr/>
                  <p:nvPr/>
                </p:nvSpPr>
                <p:spPr>
                  <a:xfrm flipH="1">
                    <a:off x="5894470" y="3537344"/>
                    <a:ext cx="45719" cy="99078"/>
                  </a:xfrm>
                  <a:prstGeom prst="rect">
                    <a:avLst/>
                  </a:prstGeom>
                  <a:solidFill>
                    <a:srgbClr val="FFC00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</p:grpSp>
        </p:grpSp>
        <p:grpSp>
          <p:nvGrpSpPr>
            <p:cNvPr id="66" name="组合 65"/>
            <p:cNvGrpSpPr/>
            <p:nvPr/>
          </p:nvGrpSpPr>
          <p:grpSpPr>
            <a:xfrm>
              <a:off x="5713064" y="5098419"/>
              <a:ext cx="822468" cy="884944"/>
              <a:chOff x="6096000" y="1701179"/>
              <a:chExt cx="822468" cy="884944"/>
            </a:xfrm>
          </p:grpSpPr>
          <p:pic>
            <p:nvPicPr>
              <p:cNvPr id="67" name="图片 66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96000" y="1701179"/>
                <a:ext cx="822468" cy="584775"/>
              </a:xfrm>
              <a:prstGeom prst="rect">
                <a:avLst/>
              </a:prstGeom>
            </p:spPr>
          </p:pic>
          <p:sp>
            <p:nvSpPr>
              <p:cNvPr id="68" name="文本框 67"/>
              <p:cNvSpPr txBox="1"/>
              <p:nvPr/>
            </p:nvSpPr>
            <p:spPr>
              <a:xfrm>
                <a:off x="6131077" y="2187168"/>
                <a:ext cx="701516" cy="3989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60000"/>
                  </a:lnSpc>
                </a:pPr>
                <a:r>
                  <a:rPr lang="en-US" altLang="zh-CN" sz="1600" dirty="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user </a:t>
                </a:r>
              </a:p>
              <a:p>
                <a:pPr algn="ctr">
                  <a:lnSpc>
                    <a:spcPct val="60000"/>
                  </a:lnSpc>
                </a:pPr>
                <a:r>
                  <a:rPr lang="en-US" altLang="zh-CN" sz="1600" dirty="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agent</a:t>
                </a:r>
              </a:p>
            </p:txBody>
          </p:sp>
        </p:grpSp>
        <p:grpSp>
          <p:nvGrpSpPr>
            <p:cNvPr id="69" name="组合 68"/>
            <p:cNvGrpSpPr/>
            <p:nvPr/>
          </p:nvGrpSpPr>
          <p:grpSpPr>
            <a:xfrm>
              <a:off x="6298955" y="4618782"/>
              <a:ext cx="822468" cy="884944"/>
              <a:chOff x="6096000" y="1701179"/>
              <a:chExt cx="822468" cy="884944"/>
            </a:xfrm>
          </p:grpSpPr>
          <p:pic>
            <p:nvPicPr>
              <p:cNvPr id="70" name="图片 69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96000" y="1701179"/>
                <a:ext cx="822468" cy="584775"/>
              </a:xfrm>
              <a:prstGeom prst="rect">
                <a:avLst/>
              </a:prstGeom>
            </p:spPr>
          </p:pic>
          <p:sp>
            <p:nvSpPr>
              <p:cNvPr id="71" name="文本框 70"/>
              <p:cNvSpPr txBox="1"/>
              <p:nvPr/>
            </p:nvSpPr>
            <p:spPr>
              <a:xfrm>
                <a:off x="6131077" y="2187168"/>
                <a:ext cx="701516" cy="3989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60000"/>
                  </a:lnSpc>
                </a:pPr>
                <a:r>
                  <a:rPr lang="en-US" altLang="zh-CN" sz="1600" dirty="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user </a:t>
                </a:r>
              </a:p>
              <a:p>
                <a:pPr algn="ctr">
                  <a:lnSpc>
                    <a:spcPct val="60000"/>
                  </a:lnSpc>
                </a:pPr>
                <a:r>
                  <a:rPr lang="en-US" altLang="zh-CN" sz="1600" dirty="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agent</a:t>
                </a:r>
              </a:p>
            </p:txBody>
          </p:sp>
        </p:grpSp>
        <p:grpSp>
          <p:nvGrpSpPr>
            <p:cNvPr id="75" name="组合 74"/>
            <p:cNvGrpSpPr/>
            <p:nvPr/>
          </p:nvGrpSpPr>
          <p:grpSpPr>
            <a:xfrm>
              <a:off x="6690174" y="3030489"/>
              <a:ext cx="701520" cy="1079673"/>
              <a:chOff x="5394480" y="2386646"/>
              <a:chExt cx="701520" cy="1079673"/>
            </a:xfrm>
          </p:grpSpPr>
          <p:pic>
            <p:nvPicPr>
              <p:cNvPr id="76" name="图片 75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94484" y="2386646"/>
                <a:ext cx="701516" cy="701516"/>
              </a:xfrm>
              <a:prstGeom prst="rect">
                <a:avLst/>
              </a:prstGeom>
            </p:spPr>
          </p:pic>
          <p:sp>
            <p:nvSpPr>
              <p:cNvPr id="77" name="文本框 76"/>
              <p:cNvSpPr txBox="1"/>
              <p:nvPr/>
            </p:nvSpPr>
            <p:spPr>
              <a:xfrm>
                <a:off x="5394480" y="3067364"/>
                <a:ext cx="701516" cy="3989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60000"/>
                  </a:lnSpc>
                </a:pPr>
                <a:r>
                  <a:rPr lang="en-US" altLang="zh-CN" sz="1600" dirty="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mail</a:t>
                </a:r>
              </a:p>
              <a:p>
                <a:pPr algn="ctr">
                  <a:lnSpc>
                    <a:spcPct val="60000"/>
                  </a:lnSpc>
                </a:pPr>
                <a:r>
                  <a:rPr lang="en-US" altLang="zh-CN" sz="1600" dirty="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server</a:t>
                </a:r>
              </a:p>
            </p:txBody>
          </p:sp>
        </p:grpSp>
        <p:grpSp>
          <p:nvGrpSpPr>
            <p:cNvPr id="78" name="组合 77"/>
            <p:cNvGrpSpPr/>
            <p:nvPr/>
          </p:nvGrpSpPr>
          <p:grpSpPr>
            <a:xfrm>
              <a:off x="6849823" y="4050543"/>
              <a:ext cx="386060" cy="207538"/>
              <a:chOff x="5554129" y="3364001"/>
              <a:chExt cx="386060" cy="264693"/>
            </a:xfrm>
          </p:grpSpPr>
          <p:grpSp>
            <p:nvGrpSpPr>
              <p:cNvPr id="79" name="组合 78"/>
              <p:cNvGrpSpPr/>
              <p:nvPr/>
            </p:nvGrpSpPr>
            <p:grpSpPr>
              <a:xfrm>
                <a:off x="5554129" y="3364001"/>
                <a:ext cx="386060" cy="129998"/>
                <a:chOff x="5554128" y="4009292"/>
                <a:chExt cx="541867" cy="196948"/>
              </a:xfrm>
            </p:grpSpPr>
            <p:sp>
              <p:nvSpPr>
                <p:cNvPr id="86" name="矩形 85"/>
                <p:cNvSpPr/>
                <p:nvPr/>
              </p:nvSpPr>
              <p:spPr>
                <a:xfrm>
                  <a:off x="5554128" y="4009292"/>
                  <a:ext cx="541867" cy="196948"/>
                </a:xfrm>
                <a:prstGeom prst="rect">
                  <a:avLst/>
                </a:prstGeom>
                <a:solidFill>
                  <a:srgbClr val="5BCCF6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87" name="直接连接符 86"/>
                <p:cNvCxnSpPr/>
                <p:nvPr/>
              </p:nvCxnSpPr>
              <p:spPr>
                <a:xfrm>
                  <a:off x="6022331" y="4022356"/>
                  <a:ext cx="0" cy="159395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直接连接符 87"/>
                <p:cNvCxnSpPr/>
                <p:nvPr/>
              </p:nvCxnSpPr>
              <p:spPr>
                <a:xfrm>
                  <a:off x="5943776" y="4022356"/>
                  <a:ext cx="0" cy="159395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" name="直接连接符 88"/>
                <p:cNvCxnSpPr/>
                <p:nvPr/>
              </p:nvCxnSpPr>
              <p:spPr>
                <a:xfrm>
                  <a:off x="5865930" y="4022356"/>
                  <a:ext cx="0" cy="159395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0" name="直接连接符 89"/>
                <p:cNvCxnSpPr/>
                <p:nvPr/>
              </p:nvCxnSpPr>
              <p:spPr>
                <a:xfrm>
                  <a:off x="5787375" y="4022356"/>
                  <a:ext cx="0" cy="159395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1" name="直接连接符 90"/>
                <p:cNvCxnSpPr/>
                <p:nvPr/>
              </p:nvCxnSpPr>
              <p:spPr>
                <a:xfrm>
                  <a:off x="5708820" y="4022356"/>
                  <a:ext cx="0" cy="159395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2" name="直接连接符 91"/>
                <p:cNvCxnSpPr/>
                <p:nvPr/>
              </p:nvCxnSpPr>
              <p:spPr>
                <a:xfrm>
                  <a:off x="5630443" y="4022356"/>
                  <a:ext cx="0" cy="159395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0" name="组合 79"/>
              <p:cNvGrpSpPr/>
              <p:nvPr/>
            </p:nvGrpSpPr>
            <p:grpSpPr>
              <a:xfrm>
                <a:off x="5554129" y="3529616"/>
                <a:ext cx="386060" cy="99078"/>
                <a:chOff x="5554129" y="3537344"/>
                <a:chExt cx="386060" cy="99078"/>
              </a:xfrm>
            </p:grpSpPr>
            <p:sp>
              <p:nvSpPr>
                <p:cNvPr id="81" name="矩形 80"/>
                <p:cNvSpPr/>
                <p:nvPr/>
              </p:nvSpPr>
              <p:spPr>
                <a:xfrm>
                  <a:off x="5554129" y="3537344"/>
                  <a:ext cx="48871" cy="99078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82" name="矩形 81"/>
                <p:cNvSpPr/>
                <p:nvPr/>
              </p:nvSpPr>
              <p:spPr>
                <a:xfrm flipH="1">
                  <a:off x="5641481" y="3537344"/>
                  <a:ext cx="45719" cy="99078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83" name="矩形 82"/>
                <p:cNvSpPr/>
                <p:nvPr/>
              </p:nvSpPr>
              <p:spPr>
                <a:xfrm>
                  <a:off x="5726679" y="3537344"/>
                  <a:ext cx="48871" cy="99078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84" name="矩形 83"/>
                <p:cNvSpPr/>
                <p:nvPr/>
              </p:nvSpPr>
              <p:spPr>
                <a:xfrm flipH="1">
                  <a:off x="5814031" y="3537344"/>
                  <a:ext cx="45719" cy="99078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85" name="矩形 84"/>
                <p:cNvSpPr/>
                <p:nvPr/>
              </p:nvSpPr>
              <p:spPr>
                <a:xfrm flipH="1">
                  <a:off x="5894470" y="3537344"/>
                  <a:ext cx="45719" cy="99078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grpSp>
          <p:nvGrpSpPr>
            <p:cNvPr id="93" name="组合 92"/>
            <p:cNvGrpSpPr/>
            <p:nvPr/>
          </p:nvGrpSpPr>
          <p:grpSpPr>
            <a:xfrm>
              <a:off x="6912973" y="2075310"/>
              <a:ext cx="822468" cy="884944"/>
              <a:chOff x="6096000" y="1701179"/>
              <a:chExt cx="822468" cy="884944"/>
            </a:xfrm>
          </p:grpSpPr>
          <p:pic>
            <p:nvPicPr>
              <p:cNvPr id="94" name="图片 93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96000" y="1701179"/>
                <a:ext cx="822468" cy="584775"/>
              </a:xfrm>
              <a:prstGeom prst="rect">
                <a:avLst/>
              </a:prstGeom>
            </p:spPr>
          </p:pic>
          <p:sp>
            <p:nvSpPr>
              <p:cNvPr id="95" name="文本框 94"/>
              <p:cNvSpPr txBox="1"/>
              <p:nvPr/>
            </p:nvSpPr>
            <p:spPr>
              <a:xfrm>
                <a:off x="6131077" y="2187168"/>
                <a:ext cx="701516" cy="3989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60000"/>
                  </a:lnSpc>
                </a:pPr>
                <a:r>
                  <a:rPr lang="en-US" altLang="zh-CN" sz="1600" dirty="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user </a:t>
                </a:r>
              </a:p>
              <a:p>
                <a:pPr algn="ctr">
                  <a:lnSpc>
                    <a:spcPct val="60000"/>
                  </a:lnSpc>
                </a:pPr>
                <a:r>
                  <a:rPr lang="en-US" altLang="zh-CN" sz="1600" dirty="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agent</a:t>
                </a:r>
              </a:p>
            </p:txBody>
          </p:sp>
        </p:grpSp>
        <p:grpSp>
          <p:nvGrpSpPr>
            <p:cNvPr id="96" name="组合 95"/>
            <p:cNvGrpSpPr/>
            <p:nvPr/>
          </p:nvGrpSpPr>
          <p:grpSpPr>
            <a:xfrm>
              <a:off x="7251292" y="2958126"/>
              <a:ext cx="822468" cy="884944"/>
              <a:chOff x="6096000" y="1701179"/>
              <a:chExt cx="822468" cy="884944"/>
            </a:xfrm>
          </p:grpSpPr>
          <p:pic>
            <p:nvPicPr>
              <p:cNvPr id="97" name="图片 96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96000" y="1701179"/>
                <a:ext cx="822468" cy="584775"/>
              </a:xfrm>
              <a:prstGeom prst="rect">
                <a:avLst/>
              </a:prstGeom>
            </p:spPr>
          </p:pic>
          <p:sp>
            <p:nvSpPr>
              <p:cNvPr id="98" name="文本框 97"/>
              <p:cNvSpPr txBox="1"/>
              <p:nvPr/>
            </p:nvSpPr>
            <p:spPr>
              <a:xfrm>
                <a:off x="6131077" y="2187168"/>
                <a:ext cx="701516" cy="3989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60000"/>
                  </a:lnSpc>
                </a:pPr>
                <a:r>
                  <a:rPr lang="en-US" altLang="zh-CN" sz="1600" dirty="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user </a:t>
                </a:r>
              </a:p>
              <a:p>
                <a:pPr algn="ctr">
                  <a:lnSpc>
                    <a:spcPct val="60000"/>
                  </a:lnSpc>
                </a:pPr>
                <a:r>
                  <a:rPr lang="en-US" altLang="zh-CN" sz="1600" dirty="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agent</a:t>
                </a:r>
              </a:p>
            </p:txBody>
          </p:sp>
        </p:grpSp>
        <p:grpSp>
          <p:nvGrpSpPr>
            <p:cNvPr id="99" name="组合 98"/>
            <p:cNvGrpSpPr/>
            <p:nvPr/>
          </p:nvGrpSpPr>
          <p:grpSpPr>
            <a:xfrm>
              <a:off x="7277442" y="3934782"/>
              <a:ext cx="822468" cy="884944"/>
              <a:chOff x="6096000" y="1701179"/>
              <a:chExt cx="822468" cy="884944"/>
            </a:xfrm>
          </p:grpSpPr>
          <p:pic>
            <p:nvPicPr>
              <p:cNvPr id="100" name="图片 99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96000" y="1701179"/>
                <a:ext cx="822468" cy="584775"/>
              </a:xfrm>
              <a:prstGeom prst="rect">
                <a:avLst/>
              </a:prstGeom>
            </p:spPr>
          </p:pic>
          <p:sp>
            <p:nvSpPr>
              <p:cNvPr id="101" name="文本框 100"/>
              <p:cNvSpPr txBox="1"/>
              <p:nvPr/>
            </p:nvSpPr>
            <p:spPr>
              <a:xfrm>
                <a:off x="6131077" y="2187168"/>
                <a:ext cx="701516" cy="3989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60000"/>
                  </a:lnSpc>
                </a:pPr>
                <a:r>
                  <a:rPr lang="en-US" altLang="zh-CN" sz="1600" dirty="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user </a:t>
                </a:r>
              </a:p>
              <a:p>
                <a:pPr algn="ctr">
                  <a:lnSpc>
                    <a:spcPct val="60000"/>
                  </a:lnSpc>
                </a:pPr>
                <a:r>
                  <a:rPr lang="en-US" altLang="zh-CN" sz="1600" dirty="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agent</a:t>
                </a:r>
              </a:p>
            </p:txBody>
          </p:sp>
        </p:grpSp>
        <p:grpSp>
          <p:nvGrpSpPr>
            <p:cNvPr id="104" name="组合 103"/>
            <p:cNvGrpSpPr/>
            <p:nvPr/>
          </p:nvGrpSpPr>
          <p:grpSpPr>
            <a:xfrm>
              <a:off x="5392487" y="3863966"/>
              <a:ext cx="701520" cy="1079673"/>
              <a:chOff x="5394480" y="2386646"/>
              <a:chExt cx="701520" cy="1079673"/>
            </a:xfrm>
          </p:grpSpPr>
          <p:pic>
            <p:nvPicPr>
              <p:cNvPr id="105" name="图片 104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94484" y="2386646"/>
                <a:ext cx="701516" cy="701516"/>
              </a:xfrm>
              <a:prstGeom prst="rect">
                <a:avLst/>
              </a:prstGeom>
            </p:spPr>
          </p:pic>
          <p:sp>
            <p:nvSpPr>
              <p:cNvPr id="106" name="文本框 105"/>
              <p:cNvSpPr txBox="1"/>
              <p:nvPr/>
            </p:nvSpPr>
            <p:spPr>
              <a:xfrm>
                <a:off x="5394480" y="3067364"/>
                <a:ext cx="701516" cy="3989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60000"/>
                  </a:lnSpc>
                </a:pPr>
                <a:r>
                  <a:rPr lang="en-US" altLang="zh-CN" sz="1600" dirty="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mail</a:t>
                </a:r>
              </a:p>
              <a:p>
                <a:pPr algn="ctr">
                  <a:lnSpc>
                    <a:spcPct val="60000"/>
                  </a:lnSpc>
                </a:pPr>
                <a:r>
                  <a:rPr lang="en-US" altLang="zh-CN" sz="1600" dirty="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server</a:t>
                </a:r>
              </a:p>
            </p:txBody>
          </p:sp>
        </p:grpSp>
        <p:grpSp>
          <p:nvGrpSpPr>
            <p:cNvPr id="107" name="组合 106"/>
            <p:cNvGrpSpPr/>
            <p:nvPr/>
          </p:nvGrpSpPr>
          <p:grpSpPr>
            <a:xfrm>
              <a:off x="5552136" y="4884020"/>
              <a:ext cx="386060" cy="207538"/>
              <a:chOff x="5554129" y="3364001"/>
              <a:chExt cx="386060" cy="264693"/>
            </a:xfrm>
          </p:grpSpPr>
          <p:grpSp>
            <p:nvGrpSpPr>
              <p:cNvPr id="108" name="组合 107"/>
              <p:cNvGrpSpPr/>
              <p:nvPr/>
            </p:nvGrpSpPr>
            <p:grpSpPr>
              <a:xfrm>
                <a:off x="5554129" y="3364001"/>
                <a:ext cx="386060" cy="129998"/>
                <a:chOff x="5554128" y="4009292"/>
                <a:chExt cx="541867" cy="196948"/>
              </a:xfrm>
            </p:grpSpPr>
            <p:sp>
              <p:nvSpPr>
                <p:cNvPr id="115" name="矩形 114"/>
                <p:cNvSpPr/>
                <p:nvPr/>
              </p:nvSpPr>
              <p:spPr>
                <a:xfrm>
                  <a:off x="5554128" y="4009292"/>
                  <a:ext cx="541867" cy="196948"/>
                </a:xfrm>
                <a:prstGeom prst="rect">
                  <a:avLst/>
                </a:prstGeom>
                <a:solidFill>
                  <a:srgbClr val="5BCCF6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116" name="直接连接符 115"/>
                <p:cNvCxnSpPr/>
                <p:nvPr/>
              </p:nvCxnSpPr>
              <p:spPr>
                <a:xfrm>
                  <a:off x="6022331" y="4022356"/>
                  <a:ext cx="0" cy="159395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7" name="直接连接符 116"/>
                <p:cNvCxnSpPr/>
                <p:nvPr/>
              </p:nvCxnSpPr>
              <p:spPr>
                <a:xfrm>
                  <a:off x="5943776" y="4022356"/>
                  <a:ext cx="0" cy="159395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8" name="直接连接符 117"/>
                <p:cNvCxnSpPr/>
                <p:nvPr/>
              </p:nvCxnSpPr>
              <p:spPr>
                <a:xfrm>
                  <a:off x="5865930" y="4022356"/>
                  <a:ext cx="0" cy="159395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9" name="直接连接符 118"/>
                <p:cNvCxnSpPr/>
                <p:nvPr/>
              </p:nvCxnSpPr>
              <p:spPr>
                <a:xfrm>
                  <a:off x="5787375" y="4022356"/>
                  <a:ext cx="0" cy="159395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0" name="直接连接符 119"/>
                <p:cNvCxnSpPr/>
                <p:nvPr/>
              </p:nvCxnSpPr>
              <p:spPr>
                <a:xfrm>
                  <a:off x="5708820" y="4022356"/>
                  <a:ext cx="0" cy="159395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1" name="直接连接符 120"/>
                <p:cNvCxnSpPr/>
                <p:nvPr/>
              </p:nvCxnSpPr>
              <p:spPr>
                <a:xfrm>
                  <a:off x="5630443" y="4022356"/>
                  <a:ext cx="0" cy="159395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9" name="组合 108"/>
              <p:cNvGrpSpPr/>
              <p:nvPr/>
            </p:nvGrpSpPr>
            <p:grpSpPr>
              <a:xfrm>
                <a:off x="5554129" y="3529616"/>
                <a:ext cx="386060" cy="99078"/>
                <a:chOff x="5554129" y="3537344"/>
                <a:chExt cx="386060" cy="99078"/>
              </a:xfrm>
            </p:grpSpPr>
            <p:sp>
              <p:nvSpPr>
                <p:cNvPr id="110" name="矩形 109"/>
                <p:cNvSpPr/>
                <p:nvPr/>
              </p:nvSpPr>
              <p:spPr>
                <a:xfrm>
                  <a:off x="5554129" y="3537344"/>
                  <a:ext cx="48871" cy="99078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11" name="矩形 110"/>
                <p:cNvSpPr/>
                <p:nvPr/>
              </p:nvSpPr>
              <p:spPr>
                <a:xfrm flipH="1">
                  <a:off x="5641481" y="3537344"/>
                  <a:ext cx="45719" cy="99078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12" name="矩形 111"/>
                <p:cNvSpPr/>
                <p:nvPr/>
              </p:nvSpPr>
              <p:spPr>
                <a:xfrm>
                  <a:off x="5726679" y="3537344"/>
                  <a:ext cx="48871" cy="99078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13" name="矩形 112"/>
                <p:cNvSpPr/>
                <p:nvPr/>
              </p:nvSpPr>
              <p:spPr>
                <a:xfrm flipH="1">
                  <a:off x="5814031" y="3537344"/>
                  <a:ext cx="45719" cy="99078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14" name="矩形 113"/>
                <p:cNvSpPr/>
                <p:nvPr/>
              </p:nvSpPr>
              <p:spPr>
                <a:xfrm flipH="1">
                  <a:off x="5894470" y="3537344"/>
                  <a:ext cx="45719" cy="99078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cxnSp>
          <p:nvCxnSpPr>
            <p:cNvPr id="103" name="直接箭头连接符 102"/>
            <p:cNvCxnSpPr/>
            <p:nvPr/>
          </p:nvCxnSpPr>
          <p:spPr>
            <a:xfrm>
              <a:off x="5720364" y="3209527"/>
              <a:ext cx="0" cy="1674493"/>
            </a:xfrm>
            <a:prstGeom prst="straightConnector1">
              <a:avLst/>
            </a:prstGeom>
            <a:ln w="28575">
              <a:solidFill>
                <a:srgbClr val="009FF6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直接箭头连接符 128"/>
            <p:cNvCxnSpPr/>
            <p:nvPr/>
          </p:nvCxnSpPr>
          <p:spPr>
            <a:xfrm flipH="1">
              <a:off x="6011312" y="4110162"/>
              <a:ext cx="763189" cy="707809"/>
            </a:xfrm>
            <a:prstGeom prst="straightConnector1">
              <a:avLst/>
            </a:prstGeom>
            <a:ln w="28575">
              <a:solidFill>
                <a:srgbClr val="009FF6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直接箭头连接符 131"/>
            <p:cNvCxnSpPr/>
            <p:nvPr/>
          </p:nvCxnSpPr>
          <p:spPr>
            <a:xfrm flipH="1" flipV="1">
              <a:off x="6022475" y="3042297"/>
              <a:ext cx="751903" cy="727798"/>
            </a:xfrm>
            <a:prstGeom prst="straightConnector1">
              <a:avLst/>
            </a:prstGeom>
            <a:ln w="28575">
              <a:solidFill>
                <a:srgbClr val="009FF6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8" name="组合 137"/>
            <p:cNvGrpSpPr/>
            <p:nvPr/>
          </p:nvGrpSpPr>
          <p:grpSpPr>
            <a:xfrm>
              <a:off x="5355830" y="3428718"/>
              <a:ext cx="764165" cy="349401"/>
              <a:chOff x="2183431" y="5135466"/>
              <a:chExt cx="764165" cy="349401"/>
            </a:xfrm>
          </p:grpSpPr>
          <p:sp>
            <p:nvSpPr>
              <p:cNvPr id="136" name="矩形: 圆角 135"/>
              <p:cNvSpPr/>
              <p:nvPr/>
            </p:nvSpPr>
            <p:spPr>
              <a:xfrm>
                <a:off x="2183431" y="5135466"/>
                <a:ext cx="715459" cy="338554"/>
              </a:xfrm>
              <a:prstGeom prst="roundRect">
                <a:avLst>
                  <a:gd name="adj" fmla="val 12368"/>
                </a:avLst>
              </a:prstGeom>
              <a:solidFill>
                <a:srgbClr val="FEF6E5"/>
              </a:solidFill>
              <a:ln w="19050">
                <a:solidFill>
                  <a:srgbClr val="FDECC7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67497" tIns="33748" rIns="67497" bIns="33748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 sz="800"/>
              </a:p>
            </p:txBody>
          </p:sp>
          <p:sp>
            <p:nvSpPr>
              <p:cNvPr id="137" name="文本框 136"/>
              <p:cNvSpPr txBox="1"/>
              <p:nvPr/>
            </p:nvSpPr>
            <p:spPr>
              <a:xfrm>
                <a:off x="2183431" y="5146313"/>
                <a:ext cx="76416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SMTP</a:t>
                </a:r>
                <a:endParaRPr lang="zh-CN" altLang="en-US" sz="16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42" name="组合 141"/>
            <p:cNvGrpSpPr/>
            <p:nvPr/>
          </p:nvGrpSpPr>
          <p:grpSpPr>
            <a:xfrm>
              <a:off x="6104398" y="3250006"/>
              <a:ext cx="764165" cy="349401"/>
              <a:chOff x="2183431" y="5135466"/>
              <a:chExt cx="764165" cy="349401"/>
            </a:xfrm>
          </p:grpSpPr>
          <p:sp>
            <p:nvSpPr>
              <p:cNvPr id="143" name="矩形: 圆角 142"/>
              <p:cNvSpPr/>
              <p:nvPr/>
            </p:nvSpPr>
            <p:spPr>
              <a:xfrm>
                <a:off x="2183431" y="5135466"/>
                <a:ext cx="715459" cy="338554"/>
              </a:xfrm>
              <a:prstGeom prst="roundRect">
                <a:avLst>
                  <a:gd name="adj" fmla="val 12368"/>
                </a:avLst>
              </a:prstGeom>
              <a:solidFill>
                <a:srgbClr val="FEF6E5"/>
              </a:solidFill>
              <a:ln w="19050">
                <a:solidFill>
                  <a:srgbClr val="FDECC7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67497" tIns="33748" rIns="67497" bIns="33748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 sz="800"/>
              </a:p>
            </p:txBody>
          </p:sp>
          <p:sp>
            <p:nvSpPr>
              <p:cNvPr id="144" name="文本框 143"/>
              <p:cNvSpPr txBox="1"/>
              <p:nvPr/>
            </p:nvSpPr>
            <p:spPr>
              <a:xfrm>
                <a:off x="2183431" y="5146313"/>
                <a:ext cx="76416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SMTP</a:t>
                </a:r>
                <a:endParaRPr lang="zh-CN" altLang="en-US" sz="16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45" name="组合 144"/>
            <p:cNvGrpSpPr/>
            <p:nvPr/>
          </p:nvGrpSpPr>
          <p:grpSpPr>
            <a:xfrm>
              <a:off x="6044764" y="4280228"/>
              <a:ext cx="764165" cy="349401"/>
              <a:chOff x="2183431" y="5135466"/>
              <a:chExt cx="764165" cy="349401"/>
            </a:xfrm>
          </p:grpSpPr>
          <p:sp>
            <p:nvSpPr>
              <p:cNvPr id="146" name="矩形: 圆角 145"/>
              <p:cNvSpPr/>
              <p:nvPr/>
            </p:nvSpPr>
            <p:spPr>
              <a:xfrm>
                <a:off x="2183431" y="5135466"/>
                <a:ext cx="715459" cy="338554"/>
              </a:xfrm>
              <a:prstGeom prst="roundRect">
                <a:avLst>
                  <a:gd name="adj" fmla="val 12368"/>
                </a:avLst>
              </a:prstGeom>
              <a:solidFill>
                <a:srgbClr val="FEF6E5"/>
              </a:solidFill>
              <a:ln w="19050">
                <a:solidFill>
                  <a:srgbClr val="FDECC7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67497" tIns="33748" rIns="67497" bIns="33748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 sz="800"/>
              </a:p>
            </p:txBody>
          </p:sp>
          <p:sp>
            <p:nvSpPr>
              <p:cNvPr id="147" name="文本框 146"/>
              <p:cNvSpPr txBox="1"/>
              <p:nvPr/>
            </p:nvSpPr>
            <p:spPr>
              <a:xfrm>
                <a:off x="2183431" y="5146313"/>
                <a:ext cx="76416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SMTP</a:t>
                </a:r>
                <a:endParaRPr lang="zh-CN" altLang="en-US" sz="16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240" name="组合 239"/>
          <p:cNvGrpSpPr/>
          <p:nvPr/>
        </p:nvGrpSpPr>
        <p:grpSpPr>
          <a:xfrm>
            <a:off x="9601512" y="5386218"/>
            <a:ext cx="1825398" cy="687534"/>
            <a:chOff x="2553204" y="5432727"/>
            <a:chExt cx="1825398" cy="687534"/>
          </a:xfrm>
        </p:grpSpPr>
        <p:sp>
          <p:nvSpPr>
            <p:cNvPr id="235" name="矩形: 圆角 234"/>
            <p:cNvSpPr/>
            <p:nvPr/>
          </p:nvSpPr>
          <p:spPr>
            <a:xfrm>
              <a:off x="2553204" y="5432727"/>
              <a:ext cx="1825398" cy="681096"/>
            </a:xfrm>
            <a:prstGeom prst="roundRect">
              <a:avLst>
                <a:gd name="adj" fmla="val 4058"/>
              </a:avLst>
            </a:prstGeom>
            <a:solidFill>
              <a:srgbClr val="FEF6E5"/>
            </a:solidFill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cxnSp>
          <p:nvCxnSpPr>
            <p:cNvPr id="236" name="直接连接符 235"/>
            <p:cNvCxnSpPr/>
            <p:nvPr/>
          </p:nvCxnSpPr>
          <p:spPr>
            <a:xfrm>
              <a:off x="2638218" y="5781958"/>
              <a:ext cx="1591862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7" name="Text Box 10"/>
            <p:cNvSpPr txBox="1">
              <a:spLocks noChangeArrowheads="1"/>
            </p:cNvSpPr>
            <p:nvPr/>
          </p:nvSpPr>
          <p:spPr bwMode="auto">
            <a:xfrm>
              <a:off x="2978295" y="5461556"/>
              <a:ext cx="1400307" cy="335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3465A4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74415" tIns="38694" rIns="74415" bIns="38694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600">
                  <a:solidFill>
                    <a:srgbClr val="000000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600">
                  <a:solidFill>
                    <a:srgbClr val="000000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600">
                  <a:solidFill>
                    <a:srgbClr val="000000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600">
                  <a:solidFill>
                    <a:srgbClr val="000000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600">
                  <a:solidFill>
                    <a:srgbClr val="000000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algn="ctr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600">
                  <a:solidFill>
                    <a:srgbClr val="000000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algn="ctr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600">
                  <a:solidFill>
                    <a:srgbClr val="000000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algn="ctr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600">
                  <a:solidFill>
                    <a:srgbClr val="000000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algn="ctr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600">
                  <a:solidFill>
                    <a:srgbClr val="000000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10000"/>
                </a:lnSpc>
                <a:defRPr/>
              </a:pPr>
              <a:r>
                <a:rPr lang="zh-CN" altLang="en-US" dirty="0"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外发报文队列</a:t>
              </a:r>
            </a:p>
          </p:txBody>
        </p:sp>
        <p:sp>
          <p:nvSpPr>
            <p:cNvPr id="238" name="Text Box 10"/>
            <p:cNvSpPr txBox="1">
              <a:spLocks noChangeArrowheads="1"/>
            </p:cNvSpPr>
            <p:nvPr/>
          </p:nvSpPr>
          <p:spPr bwMode="auto">
            <a:xfrm>
              <a:off x="2978296" y="5784931"/>
              <a:ext cx="1251784" cy="335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3465A4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74415" tIns="38694" rIns="74415" bIns="38694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600">
                  <a:solidFill>
                    <a:srgbClr val="000000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600">
                  <a:solidFill>
                    <a:srgbClr val="000000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600">
                  <a:solidFill>
                    <a:srgbClr val="000000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600">
                  <a:solidFill>
                    <a:srgbClr val="000000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600">
                  <a:solidFill>
                    <a:srgbClr val="000000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algn="ctr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600">
                  <a:solidFill>
                    <a:srgbClr val="000000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algn="ctr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600">
                  <a:solidFill>
                    <a:srgbClr val="000000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algn="ctr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600">
                  <a:solidFill>
                    <a:srgbClr val="000000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algn="ctr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600">
                  <a:solidFill>
                    <a:srgbClr val="000000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10000"/>
                </a:lnSpc>
                <a:defRPr/>
              </a:pPr>
              <a:r>
                <a:rPr lang="zh-CN" altLang="en-US" dirty="0"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用户邮箱</a:t>
              </a:r>
            </a:p>
          </p:txBody>
        </p:sp>
        <p:grpSp>
          <p:nvGrpSpPr>
            <p:cNvPr id="172" name="组合 171"/>
            <p:cNvGrpSpPr/>
            <p:nvPr/>
          </p:nvGrpSpPr>
          <p:grpSpPr>
            <a:xfrm>
              <a:off x="2615227" y="5567327"/>
              <a:ext cx="386060" cy="101928"/>
              <a:chOff x="5554128" y="4009292"/>
              <a:chExt cx="541867" cy="196948"/>
            </a:xfrm>
          </p:grpSpPr>
          <p:sp>
            <p:nvSpPr>
              <p:cNvPr id="179" name="矩形 178"/>
              <p:cNvSpPr/>
              <p:nvPr/>
            </p:nvSpPr>
            <p:spPr>
              <a:xfrm>
                <a:off x="5554128" y="4009292"/>
                <a:ext cx="541867" cy="196948"/>
              </a:xfrm>
              <a:prstGeom prst="rect">
                <a:avLst/>
              </a:prstGeom>
              <a:solidFill>
                <a:srgbClr val="5BCCF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80" name="直接连接符 179"/>
              <p:cNvCxnSpPr/>
              <p:nvPr/>
            </p:nvCxnSpPr>
            <p:spPr>
              <a:xfrm>
                <a:off x="6022331" y="4022356"/>
                <a:ext cx="0" cy="15939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直接连接符 180"/>
              <p:cNvCxnSpPr/>
              <p:nvPr/>
            </p:nvCxnSpPr>
            <p:spPr>
              <a:xfrm>
                <a:off x="5943776" y="4022356"/>
                <a:ext cx="0" cy="15939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直接连接符 181"/>
              <p:cNvCxnSpPr/>
              <p:nvPr/>
            </p:nvCxnSpPr>
            <p:spPr>
              <a:xfrm>
                <a:off x="5865930" y="4022356"/>
                <a:ext cx="0" cy="15939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直接连接符 182"/>
              <p:cNvCxnSpPr/>
              <p:nvPr/>
            </p:nvCxnSpPr>
            <p:spPr>
              <a:xfrm>
                <a:off x="5787375" y="4022356"/>
                <a:ext cx="0" cy="15939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直接连接符 183"/>
              <p:cNvCxnSpPr/>
              <p:nvPr/>
            </p:nvCxnSpPr>
            <p:spPr>
              <a:xfrm>
                <a:off x="5708820" y="4022356"/>
                <a:ext cx="0" cy="15939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直接连接符 184"/>
              <p:cNvCxnSpPr/>
              <p:nvPr/>
            </p:nvCxnSpPr>
            <p:spPr>
              <a:xfrm>
                <a:off x="5630443" y="4022356"/>
                <a:ext cx="0" cy="15939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3" name="组合 172"/>
            <p:cNvGrpSpPr/>
            <p:nvPr/>
          </p:nvGrpSpPr>
          <p:grpSpPr>
            <a:xfrm>
              <a:off x="2615227" y="5926141"/>
              <a:ext cx="386060" cy="77684"/>
              <a:chOff x="5554129" y="3537344"/>
              <a:chExt cx="386060" cy="99078"/>
            </a:xfrm>
          </p:grpSpPr>
          <p:sp>
            <p:nvSpPr>
              <p:cNvPr id="174" name="矩形 173"/>
              <p:cNvSpPr/>
              <p:nvPr/>
            </p:nvSpPr>
            <p:spPr>
              <a:xfrm>
                <a:off x="5554129" y="3537344"/>
                <a:ext cx="48871" cy="99078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5" name="矩形 174"/>
              <p:cNvSpPr/>
              <p:nvPr/>
            </p:nvSpPr>
            <p:spPr>
              <a:xfrm flipH="1">
                <a:off x="5641481" y="3537344"/>
                <a:ext cx="45719" cy="99078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6" name="矩形 175"/>
              <p:cNvSpPr/>
              <p:nvPr/>
            </p:nvSpPr>
            <p:spPr>
              <a:xfrm>
                <a:off x="5726679" y="3537344"/>
                <a:ext cx="48871" cy="99078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7" name="矩形 176"/>
              <p:cNvSpPr/>
              <p:nvPr/>
            </p:nvSpPr>
            <p:spPr>
              <a:xfrm flipH="1">
                <a:off x="5814031" y="3537344"/>
                <a:ext cx="45719" cy="99078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8" name="矩形 177"/>
              <p:cNvSpPr/>
              <p:nvPr/>
            </p:nvSpPr>
            <p:spPr>
              <a:xfrm flipH="1">
                <a:off x="5894470" y="3537344"/>
                <a:ext cx="45719" cy="99078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419" name="email_161784"/>
          <p:cNvSpPr>
            <a:spLocks noChangeAspect="1"/>
          </p:cNvSpPr>
          <p:nvPr/>
        </p:nvSpPr>
        <p:spPr bwMode="auto">
          <a:xfrm>
            <a:off x="8609765" y="3512752"/>
            <a:ext cx="250084" cy="158208"/>
          </a:xfrm>
          <a:custGeom>
            <a:avLst/>
            <a:gdLst>
              <a:gd name="connsiteX0" fmla="*/ 224312 w 606580"/>
              <a:gd name="connsiteY0" fmla="*/ 207674 h 383735"/>
              <a:gd name="connsiteX1" fmla="*/ 295709 w 606580"/>
              <a:gd name="connsiteY1" fmla="*/ 269235 h 383735"/>
              <a:gd name="connsiteX2" fmla="*/ 311121 w 606580"/>
              <a:gd name="connsiteY2" fmla="*/ 269235 h 383735"/>
              <a:gd name="connsiteX3" fmla="*/ 382239 w 606580"/>
              <a:gd name="connsiteY3" fmla="*/ 207674 h 383735"/>
              <a:gd name="connsiteX4" fmla="*/ 584917 w 606580"/>
              <a:gd name="connsiteY4" fmla="*/ 383735 h 383735"/>
              <a:gd name="connsiteX5" fmla="*/ 21170 w 606580"/>
              <a:gd name="connsiteY5" fmla="*/ 383735 h 383735"/>
              <a:gd name="connsiteX6" fmla="*/ 606580 w 606580"/>
              <a:gd name="connsiteY6" fmla="*/ 13549 h 383735"/>
              <a:gd name="connsiteX7" fmla="*/ 606580 w 606580"/>
              <a:gd name="connsiteY7" fmla="*/ 370257 h 383735"/>
              <a:gd name="connsiteX8" fmla="*/ 400600 w 606580"/>
              <a:gd name="connsiteY8" fmla="*/ 191903 h 383735"/>
              <a:gd name="connsiteX9" fmla="*/ 0 w 606580"/>
              <a:gd name="connsiteY9" fmla="*/ 13549 h 383735"/>
              <a:gd name="connsiteX10" fmla="*/ 206051 w 606580"/>
              <a:gd name="connsiteY10" fmla="*/ 191903 h 383735"/>
              <a:gd name="connsiteX11" fmla="*/ 0 w 606580"/>
              <a:gd name="connsiteY11" fmla="*/ 370257 h 383735"/>
              <a:gd name="connsiteX12" fmla="*/ 21170 w 606580"/>
              <a:gd name="connsiteY12" fmla="*/ 0 h 383735"/>
              <a:gd name="connsiteX13" fmla="*/ 585411 w 606580"/>
              <a:gd name="connsiteY13" fmla="*/ 0 h 383735"/>
              <a:gd name="connsiteX14" fmla="*/ 303337 w 606580"/>
              <a:gd name="connsiteY14" fmla="*/ 244298 h 383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06580" h="383735">
                <a:moveTo>
                  <a:pt x="224312" y="207674"/>
                </a:moveTo>
                <a:lnTo>
                  <a:pt x="295709" y="269235"/>
                </a:lnTo>
                <a:cubicBezTo>
                  <a:pt x="300166" y="273129"/>
                  <a:pt x="306757" y="273129"/>
                  <a:pt x="311121" y="269235"/>
                </a:cubicBezTo>
                <a:lnTo>
                  <a:pt x="382239" y="207674"/>
                </a:lnTo>
                <a:lnTo>
                  <a:pt x="584917" y="383735"/>
                </a:lnTo>
                <a:lnTo>
                  <a:pt x="21170" y="383735"/>
                </a:lnTo>
                <a:close/>
                <a:moveTo>
                  <a:pt x="606580" y="13549"/>
                </a:moveTo>
                <a:lnTo>
                  <a:pt x="606580" y="370257"/>
                </a:lnTo>
                <a:lnTo>
                  <a:pt x="400600" y="191903"/>
                </a:lnTo>
                <a:close/>
                <a:moveTo>
                  <a:pt x="0" y="13549"/>
                </a:moveTo>
                <a:lnTo>
                  <a:pt x="206051" y="191903"/>
                </a:lnTo>
                <a:lnTo>
                  <a:pt x="0" y="370257"/>
                </a:lnTo>
                <a:close/>
                <a:moveTo>
                  <a:pt x="21170" y="0"/>
                </a:moveTo>
                <a:lnTo>
                  <a:pt x="585411" y="0"/>
                </a:lnTo>
                <a:lnTo>
                  <a:pt x="303337" y="24429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420" name="email_161784"/>
          <p:cNvSpPr>
            <a:spLocks noChangeAspect="1"/>
          </p:cNvSpPr>
          <p:nvPr/>
        </p:nvSpPr>
        <p:spPr bwMode="auto">
          <a:xfrm>
            <a:off x="9228677" y="2966904"/>
            <a:ext cx="250084" cy="158208"/>
          </a:xfrm>
          <a:custGeom>
            <a:avLst/>
            <a:gdLst>
              <a:gd name="connsiteX0" fmla="*/ 224312 w 606580"/>
              <a:gd name="connsiteY0" fmla="*/ 207674 h 383735"/>
              <a:gd name="connsiteX1" fmla="*/ 295709 w 606580"/>
              <a:gd name="connsiteY1" fmla="*/ 269235 h 383735"/>
              <a:gd name="connsiteX2" fmla="*/ 311121 w 606580"/>
              <a:gd name="connsiteY2" fmla="*/ 269235 h 383735"/>
              <a:gd name="connsiteX3" fmla="*/ 382239 w 606580"/>
              <a:gd name="connsiteY3" fmla="*/ 207674 h 383735"/>
              <a:gd name="connsiteX4" fmla="*/ 584917 w 606580"/>
              <a:gd name="connsiteY4" fmla="*/ 383735 h 383735"/>
              <a:gd name="connsiteX5" fmla="*/ 21170 w 606580"/>
              <a:gd name="connsiteY5" fmla="*/ 383735 h 383735"/>
              <a:gd name="connsiteX6" fmla="*/ 606580 w 606580"/>
              <a:gd name="connsiteY6" fmla="*/ 13549 h 383735"/>
              <a:gd name="connsiteX7" fmla="*/ 606580 w 606580"/>
              <a:gd name="connsiteY7" fmla="*/ 370257 h 383735"/>
              <a:gd name="connsiteX8" fmla="*/ 400600 w 606580"/>
              <a:gd name="connsiteY8" fmla="*/ 191903 h 383735"/>
              <a:gd name="connsiteX9" fmla="*/ 0 w 606580"/>
              <a:gd name="connsiteY9" fmla="*/ 13549 h 383735"/>
              <a:gd name="connsiteX10" fmla="*/ 206051 w 606580"/>
              <a:gd name="connsiteY10" fmla="*/ 191903 h 383735"/>
              <a:gd name="connsiteX11" fmla="*/ 0 w 606580"/>
              <a:gd name="connsiteY11" fmla="*/ 370257 h 383735"/>
              <a:gd name="connsiteX12" fmla="*/ 21170 w 606580"/>
              <a:gd name="connsiteY12" fmla="*/ 0 h 383735"/>
              <a:gd name="connsiteX13" fmla="*/ 585411 w 606580"/>
              <a:gd name="connsiteY13" fmla="*/ 0 h 383735"/>
              <a:gd name="connsiteX14" fmla="*/ 303337 w 606580"/>
              <a:gd name="connsiteY14" fmla="*/ 244298 h 383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06580" h="383735">
                <a:moveTo>
                  <a:pt x="224312" y="207674"/>
                </a:moveTo>
                <a:lnTo>
                  <a:pt x="295709" y="269235"/>
                </a:lnTo>
                <a:cubicBezTo>
                  <a:pt x="300166" y="273129"/>
                  <a:pt x="306757" y="273129"/>
                  <a:pt x="311121" y="269235"/>
                </a:cubicBezTo>
                <a:lnTo>
                  <a:pt x="382239" y="207674"/>
                </a:lnTo>
                <a:lnTo>
                  <a:pt x="584917" y="383735"/>
                </a:lnTo>
                <a:lnTo>
                  <a:pt x="21170" y="383735"/>
                </a:lnTo>
                <a:close/>
                <a:moveTo>
                  <a:pt x="606580" y="13549"/>
                </a:moveTo>
                <a:lnTo>
                  <a:pt x="606580" y="370257"/>
                </a:lnTo>
                <a:lnTo>
                  <a:pt x="400600" y="191903"/>
                </a:lnTo>
                <a:close/>
                <a:moveTo>
                  <a:pt x="0" y="13549"/>
                </a:moveTo>
                <a:lnTo>
                  <a:pt x="206051" y="191903"/>
                </a:lnTo>
                <a:lnTo>
                  <a:pt x="0" y="370257"/>
                </a:lnTo>
                <a:close/>
                <a:moveTo>
                  <a:pt x="21170" y="0"/>
                </a:moveTo>
                <a:lnTo>
                  <a:pt x="585411" y="0"/>
                </a:lnTo>
                <a:lnTo>
                  <a:pt x="303337" y="24429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421" name="email_161784"/>
          <p:cNvSpPr>
            <a:spLocks noChangeAspect="1"/>
          </p:cNvSpPr>
          <p:nvPr/>
        </p:nvSpPr>
        <p:spPr bwMode="auto">
          <a:xfrm>
            <a:off x="9156260" y="4362206"/>
            <a:ext cx="250084" cy="158208"/>
          </a:xfrm>
          <a:custGeom>
            <a:avLst/>
            <a:gdLst>
              <a:gd name="connsiteX0" fmla="*/ 224312 w 606580"/>
              <a:gd name="connsiteY0" fmla="*/ 207674 h 383735"/>
              <a:gd name="connsiteX1" fmla="*/ 295709 w 606580"/>
              <a:gd name="connsiteY1" fmla="*/ 269235 h 383735"/>
              <a:gd name="connsiteX2" fmla="*/ 311121 w 606580"/>
              <a:gd name="connsiteY2" fmla="*/ 269235 h 383735"/>
              <a:gd name="connsiteX3" fmla="*/ 382239 w 606580"/>
              <a:gd name="connsiteY3" fmla="*/ 207674 h 383735"/>
              <a:gd name="connsiteX4" fmla="*/ 584917 w 606580"/>
              <a:gd name="connsiteY4" fmla="*/ 383735 h 383735"/>
              <a:gd name="connsiteX5" fmla="*/ 21170 w 606580"/>
              <a:gd name="connsiteY5" fmla="*/ 383735 h 383735"/>
              <a:gd name="connsiteX6" fmla="*/ 606580 w 606580"/>
              <a:gd name="connsiteY6" fmla="*/ 13549 h 383735"/>
              <a:gd name="connsiteX7" fmla="*/ 606580 w 606580"/>
              <a:gd name="connsiteY7" fmla="*/ 370257 h 383735"/>
              <a:gd name="connsiteX8" fmla="*/ 400600 w 606580"/>
              <a:gd name="connsiteY8" fmla="*/ 191903 h 383735"/>
              <a:gd name="connsiteX9" fmla="*/ 0 w 606580"/>
              <a:gd name="connsiteY9" fmla="*/ 13549 h 383735"/>
              <a:gd name="connsiteX10" fmla="*/ 206051 w 606580"/>
              <a:gd name="connsiteY10" fmla="*/ 191903 h 383735"/>
              <a:gd name="connsiteX11" fmla="*/ 0 w 606580"/>
              <a:gd name="connsiteY11" fmla="*/ 370257 h 383735"/>
              <a:gd name="connsiteX12" fmla="*/ 21170 w 606580"/>
              <a:gd name="connsiteY12" fmla="*/ 0 h 383735"/>
              <a:gd name="connsiteX13" fmla="*/ 585411 w 606580"/>
              <a:gd name="connsiteY13" fmla="*/ 0 h 383735"/>
              <a:gd name="connsiteX14" fmla="*/ 303337 w 606580"/>
              <a:gd name="connsiteY14" fmla="*/ 244298 h 383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06580" h="383735">
                <a:moveTo>
                  <a:pt x="224312" y="207674"/>
                </a:moveTo>
                <a:lnTo>
                  <a:pt x="295709" y="269235"/>
                </a:lnTo>
                <a:cubicBezTo>
                  <a:pt x="300166" y="273129"/>
                  <a:pt x="306757" y="273129"/>
                  <a:pt x="311121" y="269235"/>
                </a:cubicBezTo>
                <a:lnTo>
                  <a:pt x="382239" y="207674"/>
                </a:lnTo>
                <a:lnTo>
                  <a:pt x="584917" y="383735"/>
                </a:lnTo>
                <a:lnTo>
                  <a:pt x="21170" y="383735"/>
                </a:lnTo>
                <a:close/>
                <a:moveTo>
                  <a:pt x="606580" y="13549"/>
                </a:moveTo>
                <a:lnTo>
                  <a:pt x="606580" y="370257"/>
                </a:lnTo>
                <a:lnTo>
                  <a:pt x="400600" y="191903"/>
                </a:lnTo>
                <a:close/>
                <a:moveTo>
                  <a:pt x="0" y="13549"/>
                </a:moveTo>
                <a:lnTo>
                  <a:pt x="206051" y="191903"/>
                </a:lnTo>
                <a:lnTo>
                  <a:pt x="0" y="370257"/>
                </a:lnTo>
                <a:close/>
                <a:moveTo>
                  <a:pt x="21170" y="0"/>
                </a:moveTo>
                <a:lnTo>
                  <a:pt x="585411" y="0"/>
                </a:lnTo>
                <a:lnTo>
                  <a:pt x="303337" y="24429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/>
          <p:cNvGrpSpPr/>
          <p:nvPr/>
        </p:nvGrpSpPr>
        <p:grpSpPr>
          <a:xfrm>
            <a:off x="430213" y="0"/>
            <a:ext cx="6461654" cy="1428589"/>
            <a:chOff x="551030" y="-368704"/>
            <a:chExt cx="6461654" cy="1428589"/>
          </a:xfrm>
        </p:grpSpPr>
        <p:grpSp>
          <p:nvGrpSpPr>
            <p:cNvPr id="29" name="组合 28"/>
            <p:cNvGrpSpPr/>
            <p:nvPr/>
          </p:nvGrpSpPr>
          <p:grpSpPr>
            <a:xfrm>
              <a:off x="1201631" y="303925"/>
              <a:ext cx="5811053" cy="687997"/>
              <a:chOff x="1839058" y="967769"/>
              <a:chExt cx="5811053" cy="687997"/>
            </a:xfrm>
          </p:grpSpPr>
          <p:sp>
            <p:nvSpPr>
              <p:cNvPr id="31" name="矩形: 圆角 30"/>
              <p:cNvSpPr/>
              <p:nvPr/>
            </p:nvSpPr>
            <p:spPr>
              <a:xfrm>
                <a:off x="1839058" y="967769"/>
                <a:ext cx="5811053" cy="675443"/>
              </a:xfrm>
              <a:prstGeom prst="roundRect">
                <a:avLst>
                  <a:gd name="adj" fmla="val 50000"/>
                </a:avLst>
              </a:prstGeom>
              <a:solidFill>
                <a:srgbClr val="009FF6"/>
              </a:solidFill>
              <a:ln>
                <a:solidFill>
                  <a:schemeClr val="bg1"/>
                </a:solidFill>
              </a:ln>
              <a:effectLst>
                <a:outerShdw blurRad="63500" sx="101000" sy="101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 dirty="0">
                  <a:solidFill>
                    <a:srgbClr val="00A3F8"/>
                  </a:solidFill>
                </a:endParaRPr>
              </a:p>
            </p:txBody>
          </p:sp>
          <p:sp>
            <p:nvSpPr>
              <p:cNvPr id="32" name="文本框 31"/>
              <p:cNvSpPr txBox="1"/>
              <p:nvPr/>
            </p:nvSpPr>
            <p:spPr>
              <a:xfrm>
                <a:off x="2786094" y="1009435"/>
                <a:ext cx="461001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3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电子邮件系统的构成</a:t>
                </a:r>
              </a:p>
            </p:txBody>
          </p:sp>
        </p:grpSp>
        <p:pic>
          <p:nvPicPr>
            <p:cNvPr id="30" name="图片 29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111"/>
            <a:stretch>
              <a:fillRect/>
            </a:stretch>
          </p:blipFill>
          <p:spPr>
            <a:xfrm>
              <a:off x="551030" y="-368704"/>
              <a:ext cx="1607162" cy="1428589"/>
            </a:xfrm>
            <a:prstGeom prst="rect">
              <a:avLst/>
            </a:prstGeom>
          </p:spPr>
        </p:pic>
      </p:grpSp>
      <p:grpSp>
        <p:nvGrpSpPr>
          <p:cNvPr id="130" name="组合 129"/>
          <p:cNvGrpSpPr/>
          <p:nvPr/>
        </p:nvGrpSpPr>
        <p:grpSpPr>
          <a:xfrm>
            <a:off x="1250730" y="1587381"/>
            <a:ext cx="2373986" cy="476221"/>
            <a:chOff x="1403750" y="3593123"/>
            <a:chExt cx="2373986" cy="476221"/>
          </a:xfrm>
        </p:grpSpPr>
        <p:grpSp>
          <p:nvGrpSpPr>
            <p:cNvPr id="131" name="组合 130"/>
            <p:cNvGrpSpPr/>
            <p:nvPr/>
          </p:nvGrpSpPr>
          <p:grpSpPr>
            <a:xfrm>
              <a:off x="1403750" y="3593123"/>
              <a:ext cx="490436" cy="476221"/>
              <a:chOff x="1403750" y="3593123"/>
              <a:chExt cx="808892" cy="785446"/>
            </a:xfrm>
          </p:grpSpPr>
          <p:sp>
            <p:nvSpPr>
              <p:cNvPr id="134" name="对话气泡: 椭圆形 133"/>
              <p:cNvSpPr/>
              <p:nvPr/>
            </p:nvSpPr>
            <p:spPr>
              <a:xfrm>
                <a:off x="1403750" y="3593123"/>
                <a:ext cx="808892" cy="785446"/>
              </a:xfrm>
              <a:prstGeom prst="wedgeEllipseCallout">
                <a:avLst>
                  <a:gd name="adj1" fmla="val 66124"/>
                  <a:gd name="adj2" fmla="val 2799"/>
                </a:avLst>
              </a:prstGeom>
              <a:solidFill>
                <a:srgbClr val="009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5" name="round-web-cam_17861"/>
              <p:cNvSpPr>
                <a:spLocks noChangeAspect="1"/>
              </p:cNvSpPr>
              <p:nvPr/>
            </p:nvSpPr>
            <p:spPr bwMode="auto">
              <a:xfrm>
                <a:off x="1567764" y="3705353"/>
                <a:ext cx="480863" cy="560986"/>
              </a:xfrm>
              <a:custGeom>
                <a:avLst/>
                <a:gdLst>
                  <a:gd name="connsiteX0" fmla="*/ 382866 w 517527"/>
                  <a:gd name="connsiteY0" fmla="*/ 485037 h 603758"/>
                  <a:gd name="connsiteX1" fmla="*/ 258763 w 517527"/>
                  <a:gd name="connsiteY1" fmla="*/ 516800 h 603758"/>
                  <a:gd name="connsiteX2" fmla="*/ 136617 w 517527"/>
                  <a:gd name="connsiteY2" fmla="*/ 486079 h 603758"/>
                  <a:gd name="connsiteX3" fmla="*/ 81214 w 517527"/>
                  <a:gd name="connsiteY3" fmla="*/ 525522 h 603758"/>
                  <a:gd name="connsiteX4" fmla="*/ 261371 w 517527"/>
                  <a:gd name="connsiteY4" fmla="*/ 581888 h 603758"/>
                  <a:gd name="connsiteX5" fmla="*/ 441658 w 517527"/>
                  <a:gd name="connsiteY5" fmla="*/ 525522 h 603758"/>
                  <a:gd name="connsiteX6" fmla="*/ 382866 w 517527"/>
                  <a:gd name="connsiteY6" fmla="*/ 485037 h 603758"/>
                  <a:gd name="connsiteX7" fmla="*/ 258870 w 517527"/>
                  <a:gd name="connsiteY7" fmla="*/ 184740 h 603758"/>
                  <a:gd name="connsiteX8" fmla="*/ 332717 w 517527"/>
                  <a:gd name="connsiteY8" fmla="*/ 258481 h 603758"/>
                  <a:gd name="connsiteX9" fmla="*/ 258870 w 517527"/>
                  <a:gd name="connsiteY9" fmla="*/ 332222 h 603758"/>
                  <a:gd name="connsiteX10" fmla="*/ 185023 w 517527"/>
                  <a:gd name="connsiteY10" fmla="*/ 258481 h 603758"/>
                  <a:gd name="connsiteX11" fmla="*/ 258870 w 517527"/>
                  <a:gd name="connsiteY11" fmla="*/ 184740 h 603758"/>
                  <a:gd name="connsiteX12" fmla="*/ 258763 w 517527"/>
                  <a:gd name="connsiteY12" fmla="*/ 147620 h 603758"/>
                  <a:gd name="connsiteX13" fmla="*/ 147697 w 517527"/>
                  <a:gd name="connsiteY13" fmla="*/ 258400 h 603758"/>
                  <a:gd name="connsiteX14" fmla="*/ 258763 w 517527"/>
                  <a:gd name="connsiteY14" fmla="*/ 369310 h 603758"/>
                  <a:gd name="connsiteX15" fmla="*/ 369830 w 517527"/>
                  <a:gd name="connsiteY15" fmla="*/ 258400 h 603758"/>
                  <a:gd name="connsiteX16" fmla="*/ 258763 w 517527"/>
                  <a:gd name="connsiteY16" fmla="*/ 147620 h 603758"/>
                  <a:gd name="connsiteX17" fmla="*/ 258112 w 517527"/>
                  <a:gd name="connsiteY17" fmla="*/ 80189 h 603758"/>
                  <a:gd name="connsiteX18" fmla="*/ 236342 w 517527"/>
                  <a:gd name="connsiteY18" fmla="*/ 102058 h 603758"/>
                  <a:gd name="connsiteX19" fmla="*/ 258112 w 517527"/>
                  <a:gd name="connsiteY19" fmla="*/ 123798 h 603758"/>
                  <a:gd name="connsiteX20" fmla="*/ 280012 w 517527"/>
                  <a:gd name="connsiteY20" fmla="*/ 102058 h 603758"/>
                  <a:gd name="connsiteX21" fmla="*/ 258112 w 517527"/>
                  <a:gd name="connsiteY21" fmla="*/ 80189 h 603758"/>
                  <a:gd name="connsiteX22" fmla="*/ 258763 w 517527"/>
                  <a:gd name="connsiteY22" fmla="*/ 0 h 603758"/>
                  <a:gd name="connsiteX23" fmla="*/ 517527 w 517527"/>
                  <a:gd name="connsiteY23" fmla="*/ 258400 h 603758"/>
                  <a:gd name="connsiteX24" fmla="*/ 406852 w 517527"/>
                  <a:gd name="connsiteY24" fmla="*/ 470197 h 603758"/>
                  <a:gd name="connsiteX25" fmla="*/ 463428 w 517527"/>
                  <a:gd name="connsiteY25" fmla="*/ 525522 h 603758"/>
                  <a:gd name="connsiteX26" fmla="*/ 261371 w 517527"/>
                  <a:gd name="connsiteY26" fmla="*/ 603758 h 603758"/>
                  <a:gd name="connsiteX27" fmla="*/ 59314 w 517527"/>
                  <a:gd name="connsiteY27" fmla="*/ 525522 h 603758"/>
                  <a:gd name="connsiteX28" fmla="*/ 112631 w 517527"/>
                  <a:gd name="connsiteY28" fmla="*/ 471499 h 603758"/>
                  <a:gd name="connsiteX29" fmla="*/ 0 w 517527"/>
                  <a:gd name="connsiteY29" fmla="*/ 258400 h 603758"/>
                  <a:gd name="connsiteX30" fmla="*/ 258763 w 517527"/>
                  <a:gd name="connsiteY30" fmla="*/ 0 h 603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517527" h="603758">
                    <a:moveTo>
                      <a:pt x="382866" y="485037"/>
                    </a:moveTo>
                    <a:cubicBezTo>
                      <a:pt x="345974" y="505345"/>
                      <a:pt x="303737" y="516800"/>
                      <a:pt x="258763" y="516800"/>
                    </a:cubicBezTo>
                    <a:cubicBezTo>
                      <a:pt x="214572" y="516800"/>
                      <a:pt x="172987" y="505735"/>
                      <a:pt x="136617" y="486079"/>
                    </a:cubicBezTo>
                    <a:cubicBezTo>
                      <a:pt x="102463" y="497013"/>
                      <a:pt x="81214" y="511984"/>
                      <a:pt x="81214" y="525522"/>
                    </a:cubicBezTo>
                    <a:cubicBezTo>
                      <a:pt x="81214" y="549084"/>
                      <a:pt x="149783" y="581888"/>
                      <a:pt x="261371" y="581888"/>
                    </a:cubicBezTo>
                    <a:cubicBezTo>
                      <a:pt x="373089" y="581888"/>
                      <a:pt x="441658" y="549084"/>
                      <a:pt x="441658" y="525522"/>
                    </a:cubicBezTo>
                    <a:cubicBezTo>
                      <a:pt x="441658" y="511593"/>
                      <a:pt x="418584" y="495972"/>
                      <a:pt x="382866" y="485037"/>
                    </a:cubicBezTo>
                    <a:close/>
                    <a:moveTo>
                      <a:pt x="258870" y="184740"/>
                    </a:moveTo>
                    <a:cubicBezTo>
                      <a:pt x="299655" y="184740"/>
                      <a:pt x="332717" y="217755"/>
                      <a:pt x="332717" y="258481"/>
                    </a:cubicBezTo>
                    <a:cubicBezTo>
                      <a:pt x="332717" y="299207"/>
                      <a:pt x="299655" y="332222"/>
                      <a:pt x="258870" y="332222"/>
                    </a:cubicBezTo>
                    <a:cubicBezTo>
                      <a:pt x="218085" y="332222"/>
                      <a:pt x="185023" y="299207"/>
                      <a:pt x="185023" y="258481"/>
                    </a:cubicBezTo>
                    <a:cubicBezTo>
                      <a:pt x="185023" y="217755"/>
                      <a:pt x="218085" y="184740"/>
                      <a:pt x="258870" y="184740"/>
                    </a:cubicBezTo>
                    <a:close/>
                    <a:moveTo>
                      <a:pt x="258763" y="147620"/>
                    </a:moveTo>
                    <a:cubicBezTo>
                      <a:pt x="197495" y="147620"/>
                      <a:pt x="147697" y="197347"/>
                      <a:pt x="147697" y="258400"/>
                    </a:cubicBezTo>
                    <a:cubicBezTo>
                      <a:pt x="147697" y="319583"/>
                      <a:pt x="197495" y="369310"/>
                      <a:pt x="258763" y="369310"/>
                    </a:cubicBezTo>
                    <a:cubicBezTo>
                      <a:pt x="320032" y="369310"/>
                      <a:pt x="369830" y="319453"/>
                      <a:pt x="369830" y="258400"/>
                    </a:cubicBezTo>
                    <a:cubicBezTo>
                      <a:pt x="369830" y="197347"/>
                      <a:pt x="320032" y="147620"/>
                      <a:pt x="258763" y="147620"/>
                    </a:cubicBezTo>
                    <a:close/>
                    <a:moveTo>
                      <a:pt x="258112" y="80189"/>
                    </a:moveTo>
                    <a:cubicBezTo>
                      <a:pt x="246119" y="80189"/>
                      <a:pt x="236342" y="89952"/>
                      <a:pt x="236342" y="102058"/>
                    </a:cubicBezTo>
                    <a:cubicBezTo>
                      <a:pt x="236342" y="114034"/>
                      <a:pt x="246119" y="123798"/>
                      <a:pt x="258112" y="123798"/>
                    </a:cubicBezTo>
                    <a:cubicBezTo>
                      <a:pt x="270235" y="123798"/>
                      <a:pt x="280012" y="114034"/>
                      <a:pt x="280012" y="102058"/>
                    </a:cubicBezTo>
                    <a:cubicBezTo>
                      <a:pt x="280012" y="89952"/>
                      <a:pt x="270235" y="80189"/>
                      <a:pt x="258112" y="80189"/>
                    </a:cubicBezTo>
                    <a:close/>
                    <a:moveTo>
                      <a:pt x="258763" y="0"/>
                    </a:moveTo>
                    <a:cubicBezTo>
                      <a:pt x="401507" y="0"/>
                      <a:pt x="517527" y="115857"/>
                      <a:pt x="517527" y="258400"/>
                    </a:cubicBezTo>
                    <a:cubicBezTo>
                      <a:pt x="517527" y="346009"/>
                      <a:pt x="473726" y="423464"/>
                      <a:pt x="406852" y="470197"/>
                    </a:cubicBezTo>
                    <a:cubicBezTo>
                      <a:pt x="443483" y="484386"/>
                      <a:pt x="463428" y="503652"/>
                      <a:pt x="463428" y="525522"/>
                    </a:cubicBezTo>
                    <a:cubicBezTo>
                      <a:pt x="463428" y="576291"/>
                      <a:pt x="359401" y="603758"/>
                      <a:pt x="261371" y="603758"/>
                    </a:cubicBezTo>
                    <a:cubicBezTo>
                      <a:pt x="163471" y="603758"/>
                      <a:pt x="59314" y="576291"/>
                      <a:pt x="59314" y="525522"/>
                    </a:cubicBezTo>
                    <a:cubicBezTo>
                      <a:pt x="59314" y="504434"/>
                      <a:pt x="78085" y="485688"/>
                      <a:pt x="112631" y="471499"/>
                    </a:cubicBezTo>
                    <a:cubicBezTo>
                      <a:pt x="44713" y="424896"/>
                      <a:pt x="0" y="346790"/>
                      <a:pt x="0" y="258400"/>
                    </a:cubicBezTo>
                    <a:cubicBezTo>
                      <a:pt x="0" y="115857"/>
                      <a:pt x="116020" y="0"/>
                      <a:pt x="25876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</p:sp>
        </p:grpSp>
        <p:sp>
          <p:nvSpPr>
            <p:cNvPr id="133" name="Text Box 79"/>
            <p:cNvSpPr txBox="1">
              <a:spLocks noChangeArrowheads="1"/>
            </p:cNvSpPr>
            <p:nvPr/>
          </p:nvSpPr>
          <p:spPr bwMode="auto">
            <a:xfrm>
              <a:off x="1985931" y="3593123"/>
              <a:ext cx="1791805" cy="47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10000"/>
                </a:lnSpc>
              </a:pPr>
              <a:r>
                <a:rPr kumimoji="1" lang="zh-CN" altLang="en-US" sz="2400" b="1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用户代理</a:t>
              </a:r>
            </a:p>
          </p:txBody>
        </p:sp>
      </p:grpSp>
      <p:sp>
        <p:nvSpPr>
          <p:cNvPr id="139" name="Text Box 79"/>
          <p:cNvSpPr txBox="1">
            <a:spLocks noChangeArrowheads="1"/>
          </p:cNvSpPr>
          <p:nvPr/>
        </p:nvSpPr>
        <p:spPr bwMode="auto">
          <a:xfrm>
            <a:off x="1381582" y="2175501"/>
            <a:ext cx="3933874" cy="11410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>
              <a:lnSpc>
                <a:spcPct val="150000"/>
              </a:lnSpc>
              <a:buClr>
                <a:srgbClr val="009FF6"/>
              </a:buClr>
              <a:buFont typeface="Wingdings" panose="05000000000000000000" pitchFamily="2" charset="2"/>
              <a:buChar char="p"/>
            </a:pP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写作</a:t>
            </a:r>
            <a:r>
              <a:rPr kumimoji="1" lang="en-US" altLang="zh-CN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, </a:t>
            </a: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编辑</a:t>
            </a:r>
            <a:r>
              <a:rPr kumimoji="1" lang="en-US" altLang="zh-CN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, </a:t>
            </a: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阅读邮件报文</a:t>
            </a:r>
          </a:p>
          <a:p>
            <a:pPr marL="342900" indent="-342900">
              <a:lnSpc>
                <a:spcPct val="150000"/>
              </a:lnSpc>
              <a:buClr>
                <a:srgbClr val="009FF6"/>
              </a:buClr>
              <a:buFont typeface="Wingdings" panose="05000000000000000000" pitchFamily="2" charset="2"/>
              <a:buChar char="p"/>
            </a:pPr>
            <a:r>
              <a:rPr kumimoji="1" lang="en-US" altLang="zh-CN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e.g. OE</a:t>
            </a: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、</a:t>
            </a:r>
            <a:r>
              <a:rPr kumimoji="1" lang="en-US" altLang="zh-CN" sz="2400" dirty="0" err="1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FoxMail</a:t>
            </a:r>
            <a:endParaRPr kumimoji="1" lang="en-US" altLang="zh-CN" sz="2400" dirty="0"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140" name="组合 139"/>
          <p:cNvGrpSpPr/>
          <p:nvPr/>
        </p:nvGrpSpPr>
        <p:grpSpPr>
          <a:xfrm>
            <a:off x="1250730" y="3517115"/>
            <a:ext cx="2373986" cy="476221"/>
            <a:chOff x="1403750" y="3593123"/>
            <a:chExt cx="2373986" cy="476221"/>
          </a:xfrm>
        </p:grpSpPr>
        <p:grpSp>
          <p:nvGrpSpPr>
            <p:cNvPr id="141" name="组合 140"/>
            <p:cNvGrpSpPr/>
            <p:nvPr/>
          </p:nvGrpSpPr>
          <p:grpSpPr>
            <a:xfrm>
              <a:off x="1403750" y="3593123"/>
              <a:ext cx="490436" cy="476221"/>
              <a:chOff x="1403750" y="3593123"/>
              <a:chExt cx="808892" cy="785446"/>
            </a:xfrm>
          </p:grpSpPr>
          <p:sp>
            <p:nvSpPr>
              <p:cNvPr id="150" name="对话气泡: 椭圆形 149"/>
              <p:cNvSpPr/>
              <p:nvPr/>
            </p:nvSpPr>
            <p:spPr>
              <a:xfrm>
                <a:off x="1403750" y="3593123"/>
                <a:ext cx="808892" cy="785446"/>
              </a:xfrm>
              <a:prstGeom prst="wedgeEllipseCallout">
                <a:avLst>
                  <a:gd name="adj1" fmla="val 66124"/>
                  <a:gd name="adj2" fmla="val 2799"/>
                </a:avLst>
              </a:prstGeom>
              <a:solidFill>
                <a:srgbClr val="009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1" name="round-web-cam_17861"/>
              <p:cNvSpPr>
                <a:spLocks noChangeAspect="1"/>
              </p:cNvSpPr>
              <p:nvPr/>
            </p:nvSpPr>
            <p:spPr bwMode="auto">
              <a:xfrm>
                <a:off x="1567764" y="3705353"/>
                <a:ext cx="480863" cy="560986"/>
              </a:xfrm>
              <a:custGeom>
                <a:avLst/>
                <a:gdLst>
                  <a:gd name="connsiteX0" fmla="*/ 382866 w 517527"/>
                  <a:gd name="connsiteY0" fmla="*/ 485037 h 603758"/>
                  <a:gd name="connsiteX1" fmla="*/ 258763 w 517527"/>
                  <a:gd name="connsiteY1" fmla="*/ 516800 h 603758"/>
                  <a:gd name="connsiteX2" fmla="*/ 136617 w 517527"/>
                  <a:gd name="connsiteY2" fmla="*/ 486079 h 603758"/>
                  <a:gd name="connsiteX3" fmla="*/ 81214 w 517527"/>
                  <a:gd name="connsiteY3" fmla="*/ 525522 h 603758"/>
                  <a:gd name="connsiteX4" fmla="*/ 261371 w 517527"/>
                  <a:gd name="connsiteY4" fmla="*/ 581888 h 603758"/>
                  <a:gd name="connsiteX5" fmla="*/ 441658 w 517527"/>
                  <a:gd name="connsiteY5" fmla="*/ 525522 h 603758"/>
                  <a:gd name="connsiteX6" fmla="*/ 382866 w 517527"/>
                  <a:gd name="connsiteY6" fmla="*/ 485037 h 603758"/>
                  <a:gd name="connsiteX7" fmla="*/ 258870 w 517527"/>
                  <a:gd name="connsiteY7" fmla="*/ 184740 h 603758"/>
                  <a:gd name="connsiteX8" fmla="*/ 332717 w 517527"/>
                  <a:gd name="connsiteY8" fmla="*/ 258481 h 603758"/>
                  <a:gd name="connsiteX9" fmla="*/ 258870 w 517527"/>
                  <a:gd name="connsiteY9" fmla="*/ 332222 h 603758"/>
                  <a:gd name="connsiteX10" fmla="*/ 185023 w 517527"/>
                  <a:gd name="connsiteY10" fmla="*/ 258481 h 603758"/>
                  <a:gd name="connsiteX11" fmla="*/ 258870 w 517527"/>
                  <a:gd name="connsiteY11" fmla="*/ 184740 h 603758"/>
                  <a:gd name="connsiteX12" fmla="*/ 258763 w 517527"/>
                  <a:gd name="connsiteY12" fmla="*/ 147620 h 603758"/>
                  <a:gd name="connsiteX13" fmla="*/ 147697 w 517527"/>
                  <a:gd name="connsiteY13" fmla="*/ 258400 h 603758"/>
                  <a:gd name="connsiteX14" fmla="*/ 258763 w 517527"/>
                  <a:gd name="connsiteY14" fmla="*/ 369310 h 603758"/>
                  <a:gd name="connsiteX15" fmla="*/ 369830 w 517527"/>
                  <a:gd name="connsiteY15" fmla="*/ 258400 h 603758"/>
                  <a:gd name="connsiteX16" fmla="*/ 258763 w 517527"/>
                  <a:gd name="connsiteY16" fmla="*/ 147620 h 603758"/>
                  <a:gd name="connsiteX17" fmla="*/ 258112 w 517527"/>
                  <a:gd name="connsiteY17" fmla="*/ 80189 h 603758"/>
                  <a:gd name="connsiteX18" fmla="*/ 236342 w 517527"/>
                  <a:gd name="connsiteY18" fmla="*/ 102058 h 603758"/>
                  <a:gd name="connsiteX19" fmla="*/ 258112 w 517527"/>
                  <a:gd name="connsiteY19" fmla="*/ 123798 h 603758"/>
                  <a:gd name="connsiteX20" fmla="*/ 280012 w 517527"/>
                  <a:gd name="connsiteY20" fmla="*/ 102058 h 603758"/>
                  <a:gd name="connsiteX21" fmla="*/ 258112 w 517527"/>
                  <a:gd name="connsiteY21" fmla="*/ 80189 h 603758"/>
                  <a:gd name="connsiteX22" fmla="*/ 258763 w 517527"/>
                  <a:gd name="connsiteY22" fmla="*/ 0 h 603758"/>
                  <a:gd name="connsiteX23" fmla="*/ 517527 w 517527"/>
                  <a:gd name="connsiteY23" fmla="*/ 258400 h 603758"/>
                  <a:gd name="connsiteX24" fmla="*/ 406852 w 517527"/>
                  <a:gd name="connsiteY24" fmla="*/ 470197 h 603758"/>
                  <a:gd name="connsiteX25" fmla="*/ 463428 w 517527"/>
                  <a:gd name="connsiteY25" fmla="*/ 525522 h 603758"/>
                  <a:gd name="connsiteX26" fmla="*/ 261371 w 517527"/>
                  <a:gd name="connsiteY26" fmla="*/ 603758 h 603758"/>
                  <a:gd name="connsiteX27" fmla="*/ 59314 w 517527"/>
                  <a:gd name="connsiteY27" fmla="*/ 525522 h 603758"/>
                  <a:gd name="connsiteX28" fmla="*/ 112631 w 517527"/>
                  <a:gd name="connsiteY28" fmla="*/ 471499 h 603758"/>
                  <a:gd name="connsiteX29" fmla="*/ 0 w 517527"/>
                  <a:gd name="connsiteY29" fmla="*/ 258400 h 603758"/>
                  <a:gd name="connsiteX30" fmla="*/ 258763 w 517527"/>
                  <a:gd name="connsiteY30" fmla="*/ 0 h 603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517527" h="603758">
                    <a:moveTo>
                      <a:pt x="382866" y="485037"/>
                    </a:moveTo>
                    <a:cubicBezTo>
                      <a:pt x="345974" y="505345"/>
                      <a:pt x="303737" y="516800"/>
                      <a:pt x="258763" y="516800"/>
                    </a:cubicBezTo>
                    <a:cubicBezTo>
                      <a:pt x="214572" y="516800"/>
                      <a:pt x="172987" y="505735"/>
                      <a:pt x="136617" y="486079"/>
                    </a:cubicBezTo>
                    <a:cubicBezTo>
                      <a:pt x="102463" y="497013"/>
                      <a:pt x="81214" y="511984"/>
                      <a:pt x="81214" y="525522"/>
                    </a:cubicBezTo>
                    <a:cubicBezTo>
                      <a:pt x="81214" y="549084"/>
                      <a:pt x="149783" y="581888"/>
                      <a:pt x="261371" y="581888"/>
                    </a:cubicBezTo>
                    <a:cubicBezTo>
                      <a:pt x="373089" y="581888"/>
                      <a:pt x="441658" y="549084"/>
                      <a:pt x="441658" y="525522"/>
                    </a:cubicBezTo>
                    <a:cubicBezTo>
                      <a:pt x="441658" y="511593"/>
                      <a:pt x="418584" y="495972"/>
                      <a:pt x="382866" y="485037"/>
                    </a:cubicBezTo>
                    <a:close/>
                    <a:moveTo>
                      <a:pt x="258870" y="184740"/>
                    </a:moveTo>
                    <a:cubicBezTo>
                      <a:pt x="299655" y="184740"/>
                      <a:pt x="332717" y="217755"/>
                      <a:pt x="332717" y="258481"/>
                    </a:cubicBezTo>
                    <a:cubicBezTo>
                      <a:pt x="332717" y="299207"/>
                      <a:pt x="299655" y="332222"/>
                      <a:pt x="258870" y="332222"/>
                    </a:cubicBezTo>
                    <a:cubicBezTo>
                      <a:pt x="218085" y="332222"/>
                      <a:pt x="185023" y="299207"/>
                      <a:pt x="185023" y="258481"/>
                    </a:cubicBezTo>
                    <a:cubicBezTo>
                      <a:pt x="185023" y="217755"/>
                      <a:pt x="218085" y="184740"/>
                      <a:pt x="258870" y="184740"/>
                    </a:cubicBezTo>
                    <a:close/>
                    <a:moveTo>
                      <a:pt x="258763" y="147620"/>
                    </a:moveTo>
                    <a:cubicBezTo>
                      <a:pt x="197495" y="147620"/>
                      <a:pt x="147697" y="197347"/>
                      <a:pt x="147697" y="258400"/>
                    </a:cubicBezTo>
                    <a:cubicBezTo>
                      <a:pt x="147697" y="319583"/>
                      <a:pt x="197495" y="369310"/>
                      <a:pt x="258763" y="369310"/>
                    </a:cubicBezTo>
                    <a:cubicBezTo>
                      <a:pt x="320032" y="369310"/>
                      <a:pt x="369830" y="319453"/>
                      <a:pt x="369830" y="258400"/>
                    </a:cubicBezTo>
                    <a:cubicBezTo>
                      <a:pt x="369830" y="197347"/>
                      <a:pt x="320032" y="147620"/>
                      <a:pt x="258763" y="147620"/>
                    </a:cubicBezTo>
                    <a:close/>
                    <a:moveTo>
                      <a:pt x="258112" y="80189"/>
                    </a:moveTo>
                    <a:cubicBezTo>
                      <a:pt x="246119" y="80189"/>
                      <a:pt x="236342" y="89952"/>
                      <a:pt x="236342" y="102058"/>
                    </a:cubicBezTo>
                    <a:cubicBezTo>
                      <a:pt x="236342" y="114034"/>
                      <a:pt x="246119" y="123798"/>
                      <a:pt x="258112" y="123798"/>
                    </a:cubicBezTo>
                    <a:cubicBezTo>
                      <a:pt x="270235" y="123798"/>
                      <a:pt x="280012" y="114034"/>
                      <a:pt x="280012" y="102058"/>
                    </a:cubicBezTo>
                    <a:cubicBezTo>
                      <a:pt x="280012" y="89952"/>
                      <a:pt x="270235" y="80189"/>
                      <a:pt x="258112" y="80189"/>
                    </a:cubicBezTo>
                    <a:close/>
                    <a:moveTo>
                      <a:pt x="258763" y="0"/>
                    </a:moveTo>
                    <a:cubicBezTo>
                      <a:pt x="401507" y="0"/>
                      <a:pt x="517527" y="115857"/>
                      <a:pt x="517527" y="258400"/>
                    </a:cubicBezTo>
                    <a:cubicBezTo>
                      <a:pt x="517527" y="346009"/>
                      <a:pt x="473726" y="423464"/>
                      <a:pt x="406852" y="470197"/>
                    </a:cubicBezTo>
                    <a:cubicBezTo>
                      <a:pt x="443483" y="484386"/>
                      <a:pt x="463428" y="503652"/>
                      <a:pt x="463428" y="525522"/>
                    </a:cubicBezTo>
                    <a:cubicBezTo>
                      <a:pt x="463428" y="576291"/>
                      <a:pt x="359401" y="603758"/>
                      <a:pt x="261371" y="603758"/>
                    </a:cubicBezTo>
                    <a:cubicBezTo>
                      <a:pt x="163471" y="603758"/>
                      <a:pt x="59314" y="576291"/>
                      <a:pt x="59314" y="525522"/>
                    </a:cubicBezTo>
                    <a:cubicBezTo>
                      <a:pt x="59314" y="504434"/>
                      <a:pt x="78085" y="485688"/>
                      <a:pt x="112631" y="471499"/>
                    </a:cubicBezTo>
                    <a:cubicBezTo>
                      <a:pt x="44713" y="424896"/>
                      <a:pt x="0" y="346790"/>
                      <a:pt x="0" y="258400"/>
                    </a:cubicBezTo>
                    <a:cubicBezTo>
                      <a:pt x="0" y="115857"/>
                      <a:pt x="116020" y="0"/>
                      <a:pt x="25876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</p:sp>
        </p:grpSp>
        <p:sp>
          <p:nvSpPr>
            <p:cNvPr id="149" name="Text Box 79"/>
            <p:cNvSpPr txBox="1">
              <a:spLocks noChangeArrowheads="1"/>
            </p:cNvSpPr>
            <p:nvPr/>
          </p:nvSpPr>
          <p:spPr bwMode="auto">
            <a:xfrm>
              <a:off x="1985931" y="3593123"/>
              <a:ext cx="1791805" cy="47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10000"/>
                </a:lnSpc>
              </a:pPr>
              <a:r>
                <a:rPr kumimoji="1" lang="zh-CN" altLang="en-US" sz="2400" b="1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邮件服务器</a:t>
              </a:r>
            </a:p>
          </p:txBody>
        </p:sp>
      </p:grpSp>
      <p:sp>
        <p:nvSpPr>
          <p:cNvPr id="152" name="Text Box 79"/>
          <p:cNvSpPr txBox="1">
            <a:spLocks noChangeArrowheads="1"/>
          </p:cNvSpPr>
          <p:nvPr/>
        </p:nvSpPr>
        <p:spPr bwMode="auto">
          <a:xfrm>
            <a:off x="1381581" y="4113581"/>
            <a:ext cx="5993857" cy="10055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>
              <a:lnSpc>
                <a:spcPct val="130000"/>
              </a:lnSpc>
              <a:buClr>
                <a:srgbClr val="009FF6"/>
              </a:buClr>
              <a:buFont typeface="Wingdings" panose="05000000000000000000" pitchFamily="2" charset="2"/>
              <a:buChar char="p"/>
            </a:pPr>
            <a:r>
              <a:rPr kumimoji="1" lang="zh-CN" altLang="en-US" sz="2400" dirty="0">
                <a:solidFill>
                  <a:srgbClr val="009FF6"/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邮箱</a:t>
            </a: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 包含了收到的用户邮件 </a:t>
            </a:r>
            <a:r>
              <a:rPr kumimoji="1" lang="en-US" altLang="zh-CN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(</a:t>
            </a: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尚未被阅读</a:t>
            </a:r>
            <a:r>
              <a:rPr kumimoji="1" lang="en-US" altLang="zh-CN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)</a:t>
            </a:r>
          </a:p>
          <a:p>
            <a:pPr marL="342900" indent="-342900">
              <a:lnSpc>
                <a:spcPct val="130000"/>
              </a:lnSpc>
              <a:buClr>
                <a:srgbClr val="009FF6"/>
              </a:buClr>
              <a:buFont typeface="Wingdings" panose="05000000000000000000" pitchFamily="2" charset="2"/>
              <a:buChar char="p"/>
            </a:pPr>
            <a:r>
              <a:rPr kumimoji="1" lang="zh-CN" altLang="en-US" sz="2400" dirty="0">
                <a:solidFill>
                  <a:srgbClr val="009FF6"/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报文</a:t>
            </a: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 队列包含了外发的 邮件报文</a:t>
            </a:r>
          </a:p>
        </p:txBody>
      </p:sp>
      <p:grpSp>
        <p:nvGrpSpPr>
          <p:cNvPr id="153" name="组合 152"/>
          <p:cNvGrpSpPr/>
          <p:nvPr/>
        </p:nvGrpSpPr>
        <p:grpSpPr>
          <a:xfrm>
            <a:off x="8372512" y="1428589"/>
            <a:ext cx="2744080" cy="4343935"/>
            <a:chOff x="5355830" y="1639428"/>
            <a:chExt cx="2744080" cy="4343935"/>
          </a:xfrm>
        </p:grpSpPr>
        <p:grpSp>
          <p:nvGrpSpPr>
            <p:cNvPr id="154" name="组合 153"/>
            <p:cNvGrpSpPr/>
            <p:nvPr/>
          </p:nvGrpSpPr>
          <p:grpSpPr>
            <a:xfrm>
              <a:off x="5394535" y="1639428"/>
              <a:ext cx="1404152" cy="1567507"/>
              <a:chOff x="5394535" y="1736862"/>
              <a:chExt cx="1404152" cy="1567507"/>
            </a:xfrm>
          </p:grpSpPr>
          <p:grpSp>
            <p:nvGrpSpPr>
              <p:cNvPr id="232" name="组合 231"/>
              <p:cNvGrpSpPr/>
              <p:nvPr/>
            </p:nvGrpSpPr>
            <p:grpSpPr>
              <a:xfrm>
                <a:off x="5976219" y="1736862"/>
                <a:ext cx="822468" cy="884944"/>
                <a:chOff x="6146773" y="1825201"/>
                <a:chExt cx="822468" cy="884944"/>
              </a:xfrm>
            </p:grpSpPr>
            <p:pic>
              <p:nvPicPr>
                <p:cNvPr id="256" name="图片 255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146773" y="1825201"/>
                  <a:ext cx="822468" cy="584775"/>
                </a:xfrm>
                <a:prstGeom prst="rect">
                  <a:avLst/>
                </a:prstGeom>
              </p:spPr>
            </p:pic>
            <p:sp>
              <p:nvSpPr>
                <p:cNvPr id="257" name="文本框 256"/>
                <p:cNvSpPr txBox="1"/>
                <p:nvPr/>
              </p:nvSpPr>
              <p:spPr>
                <a:xfrm>
                  <a:off x="6181850" y="2311190"/>
                  <a:ext cx="701516" cy="3989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lnSpc>
                      <a:spcPct val="60000"/>
                    </a:lnSpc>
                  </a:pPr>
                  <a:r>
                    <a:rPr lang="en-US" altLang="zh-CN" sz="1600" dirty="0">
                      <a:latin typeface="Times New Roman" panose="02020603050405020304" pitchFamily="18" charset="0"/>
                      <a:ea typeface="思源黑体 CN Normal" panose="020B0400000000000000" pitchFamily="34" charset="-122"/>
                      <a:cs typeface="Times New Roman" panose="02020603050405020304" pitchFamily="18" charset="0"/>
                    </a:rPr>
                    <a:t>user </a:t>
                  </a:r>
                </a:p>
                <a:p>
                  <a:pPr algn="ctr">
                    <a:lnSpc>
                      <a:spcPct val="60000"/>
                    </a:lnSpc>
                  </a:pPr>
                  <a:r>
                    <a:rPr lang="en-US" altLang="zh-CN" sz="1600" dirty="0">
                      <a:latin typeface="Times New Roman" panose="02020603050405020304" pitchFamily="18" charset="0"/>
                      <a:ea typeface="思源黑体 CN Normal" panose="020B0400000000000000" pitchFamily="34" charset="-122"/>
                      <a:cs typeface="Times New Roman" panose="02020603050405020304" pitchFamily="18" charset="0"/>
                    </a:rPr>
                    <a:t>agent</a:t>
                  </a:r>
                </a:p>
              </p:txBody>
            </p:sp>
          </p:grpSp>
          <p:grpSp>
            <p:nvGrpSpPr>
              <p:cNvPr id="233" name="组合 232"/>
              <p:cNvGrpSpPr/>
              <p:nvPr/>
            </p:nvGrpSpPr>
            <p:grpSpPr>
              <a:xfrm>
                <a:off x="5394535" y="2076777"/>
                <a:ext cx="701520" cy="1079673"/>
                <a:chOff x="5394480" y="2386646"/>
                <a:chExt cx="701520" cy="1079673"/>
              </a:xfrm>
            </p:grpSpPr>
            <p:pic>
              <p:nvPicPr>
                <p:cNvPr id="254" name="图片 253"/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94484" y="2386646"/>
                  <a:ext cx="701516" cy="701516"/>
                </a:xfrm>
                <a:prstGeom prst="rect">
                  <a:avLst/>
                </a:prstGeom>
              </p:spPr>
            </p:pic>
            <p:sp>
              <p:nvSpPr>
                <p:cNvPr id="255" name="文本框 254"/>
                <p:cNvSpPr txBox="1"/>
                <p:nvPr/>
              </p:nvSpPr>
              <p:spPr>
                <a:xfrm>
                  <a:off x="5394480" y="3067364"/>
                  <a:ext cx="701516" cy="3989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lnSpc>
                      <a:spcPct val="60000"/>
                    </a:lnSpc>
                  </a:pPr>
                  <a:r>
                    <a:rPr lang="en-US" altLang="zh-CN" sz="1600" dirty="0">
                      <a:latin typeface="Times New Roman" panose="02020603050405020304" pitchFamily="18" charset="0"/>
                      <a:ea typeface="思源黑体 CN Normal" panose="020B0400000000000000" pitchFamily="34" charset="-122"/>
                      <a:cs typeface="Times New Roman" panose="02020603050405020304" pitchFamily="18" charset="0"/>
                    </a:rPr>
                    <a:t>mail</a:t>
                  </a:r>
                </a:p>
                <a:p>
                  <a:pPr algn="ctr">
                    <a:lnSpc>
                      <a:spcPct val="60000"/>
                    </a:lnSpc>
                  </a:pPr>
                  <a:r>
                    <a:rPr lang="en-US" altLang="zh-CN" sz="1600" dirty="0">
                      <a:latin typeface="Times New Roman" panose="02020603050405020304" pitchFamily="18" charset="0"/>
                      <a:ea typeface="思源黑体 CN Normal" panose="020B0400000000000000" pitchFamily="34" charset="-122"/>
                      <a:cs typeface="Times New Roman" panose="02020603050405020304" pitchFamily="18" charset="0"/>
                    </a:rPr>
                    <a:t>server</a:t>
                  </a:r>
                </a:p>
              </p:txBody>
            </p:sp>
          </p:grpSp>
          <p:grpSp>
            <p:nvGrpSpPr>
              <p:cNvPr id="234" name="组合 233"/>
              <p:cNvGrpSpPr/>
              <p:nvPr/>
            </p:nvGrpSpPr>
            <p:grpSpPr>
              <a:xfrm>
                <a:off x="5554184" y="3096831"/>
                <a:ext cx="386060" cy="207538"/>
                <a:chOff x="5554129" y="3364001"/>
                <a:chExt cx="386060" cy="264693"/>
              </a:xfrm>
            </p:grpSpPr>
            <p:grpSp>
              <p:nvGrpSpPr>
                <p:cNvPr id="239" name="组合 238"/>
                <p:cNvGrpSpPr/>
                <p:nvPr/>
              </p:nvGrpSpPr>
              <p:grpSpPr>
                <a:xfrm>
                  <a:off x="5554129" y="3364001"/>
                  <a:ext cx="386060" cy="129998"/>
                  <a:chOff x="5554128" y="4009292"/>
                  <a:chExt cx="541867" cy="196948"/>
                </a:xfrm>
              </p:grpSpPr>
              <p:sp>
                <p:nvSpPr>
                  <p:cNvPr id="247" name="矩形 246"/>
                  <p:cNvSpPr/>
                  <p:nvPr/>
                </p:nvSpPr>
                <p:spPr>
                  <a:xfrm>
                    <a:off x="5554128" y="4009292"/>
                    <a:ext cx="541867" cy="196948"/>
                  </a:xfrm>
                  <a:prstGeom prst="rect">
                    <a:avLst/>
                  </a:prstGeom>
                  <a:solidFill>
                    <a:srgbClr val="5BCCF6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cxnSp>
                <p:nvCxnSpPr>
                  <p:cNvPr id="248" name="直接连接符 247"/>
                  <p:cNvCxnSpPr/>
                  <p:nvPr/>
                </p:nvCxnSpPr>
                <p:spPr>
                  <a:xfrm>
                    <a:off x="6022331" y="4022356"/>
                    <a:ext cx="0" cy="159395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9" name="直接连接符 248"/>
                  <p:cNvCxnSpPr/>
                  <p:nvPr/>
                </p:nvCxnSpPr>
                <p:spPr>
                  <a:xfrm>
                    <a:off x="5943776" y="4022356"/>
                    <a:ext cx="0" cy="159395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0" name="直接连接符 249"/>
                  <p:cNvCxnSpPr/>
                  <p:nvPr/>
                </p:nvCxnSpPr>
                <p:spPr>
                  <a:xfrm>
                    <a:off x="5865930" y="4022356"/>
                    <a:ext cx="0" cy="159395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1" name="直接连接符 250"/>
                  <p:cNvCxnSpPr/>
                  <p:nvPr/>
                </p:nvCxnSpPr>
                <p:spPr>
                  <a:xfrm>
                    <a:off x="5787375" y="4022356"/>
                    <a:ext cx="0" cy="159395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2" name="直接连接符 251"/>
                  <p:cNvCxnSpPr/>
                  <p:nvPr/>
                </p:nvCxnSpPr>
                <p:spPr>
                  <a:xfrm>
                    <a:off x="5708820" y="4022356"/>
                    <a:ext cx="0" cy="159395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3" name="直接连接符 252"/>
                  <p:cNvCxnSpPr/>
                  <p:nvPr/>
                </p:nvCxnSpPr>
                <p:spPr>
                  <a:xfrm>
                    <a:off x="5630443" y="4022356"/>
                    <a:ext cx="0" cy="159395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41" name="组合 240"/>
                <p:cNvGrpSpPr/>
                <p:nvPr/>
              </p:nvGrpSpPr>
              <p:grpSpPr>
                <a:xfrm>
                  <a:off x="5554129" y="3529616"/>
                  <a:ext cx="386060" cy="99078"/>
                  <a:chOff x="5554129" y="3537344"/>
                  <a:chExt cx="386060" cy="99078"/>
                </a:xfrm>
              </p:grpSpPr>
              <p:sp>
                <p:nvSpPr>
                  <p:cNvPr id="242" name="矩形 241"/>
                  <p:cNvSpPr/>
                  <p:nvPr/>
                </p:nvSpPr>
                <p:spPr>
                  <a:xfrm>
                    <a:off x="5554129" y="3537344"/>
                    <a:ext cx="48871" cy="99078"/>
                  </a:xfrm>
                  <a:prstGeom prst="rect">
                    <a:avLst/>
                  </a:prstGeom>
                  <a:solidFill>
                    <a:srgbClr val="FFC00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43" name="矩形 242"/>
                  <p:cNvSpPr/>
                  <p:nvPr/>
                </p:nvSpPr>
                <p:spPr>
                  <a:xfrm flipH="1">
                    <a:off x="5641481" y="3537344"/>
                    <a:ext cx="45719" cy="99078"/>
                  </a:xfrm>
                  <a:prstGeom prst="rect">
                    <a:avLst/>
                  </a:prstGeom>
                  <a:solidFill>
                    <a:srgbClr val="FFC00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44" name="矩形 243"/>
                  <p:cNvSpPr/>
                  <p:nvPr/>
                </p:nvSpPr>
                <p:spPr>
                  <a:xfrm>
                    <a:off x="5726679" y="3537344"/>
                    <a:ext cx="48871" cy="99078"/>
                  </a:xfrm>
                  <a:prstGeom prst="rect">
                    <a:avLst/>
                  </a:prstGeom>
                  <a:solidFill>
                    <a:srgbClr val="FFC00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45" name="矩形 244"/>
                  <p:cNvSpPr/>
                  <p:nvPr/>
                </p:nvSpPr>
                <p:spPr>
                  <a:xfrm flipH="1">
                    <a:off x="5814031" y="3537344"/>
                    <a:ext cx="45719" cy="99078"/>
                  </a:xfrm>
                  <a:prstGeom prst="rect">
                    <a:avLst/>
                  </a:prstGeom>
                  <a:solidFill>
                    <a:srgbClr val="FFC00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46" name="矩形 245"/>
                  <p:cNvSpPr/>
                  <p:nvPr/>
                </p:nvSpPr>
                <p:spPr>
                  <a:xfrm flipH="1">
                    <a:off x="5894470" y="3537344"/>
                    <a:ext cx="45719" cy="99078"/>
                  </a:xfrm>
                  <a:prstGeom prst="rect">
                    <a:avLst/>
                  </a:prstGeom>
                  <a:solidFill>
                    <a:srgbClr val="FFC00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</p:grpSp>
        </p:grpSp>
        <p:grpSp>
          <p:nvGrpSpPr>
            <p:cNvPr id="155" name="组合 154"/>
            <p:cNvGrpSpPr/>
            <p:nvPr/>
          </p:nvGrpSpPr>
          <p:grpSpPr>
            <a:xfrm>
              <a:off x="5713064" y="5098419"/>
              <a:ext cx="822468" cy="884944"/>
              <a:chOff x="6096000" y="1701179"/>
              <a:chExt cx="822468" cy="884944"/>
            </a:xfrm>
          </p:grpSpPr>
          <p:pic>
            <p:nvPicPr>
              <p:cNvPr id="230" name="图片 229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96000" y="1701179"/>
                <a:ext cx="822468" cy="584775"/>
              </a:xfrm>
              <a:prstGeom prst="rect">
                <a:avLst/>
              </a:prstGeom>
            </p:spPr>
          </p:pic>
          <p:sp>
            <p:nvSpPr>
              <p:cNvPr id="231" name="文本框 230"/>
              <p:cNvSpPr txBox="1"/>
              <p:nvPr/>
            </p:nvSpPr>
            <p:spPr>
              <a:xfrm>
                <a:off x="6131077" y="2187168"/>
                <a:ext cx="701516" cy="3989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60000"/>
                  </a:lnSpc>
                </a:pPr>
                <a:r>
                  <a:rPr lang="en-US" altLang="zh-CN" sz="1600" dirty="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user </a:t>
                </a:r>
              </a:p>
              <a:p>
                <a:pPr algn="ctr">
                  <a:lnSpc>
                    <a:spcPct val="60000"/>
                  </a:lnSpc>
                </a:pPr>
                <a:r>
                  <a:rPr lang="en-US" altLang="zh-CN" sz="1600" dirty="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agent</a:t>
                </a:r>
              </a:p>
            </p:txBody>
          </p:sp>
        </p:grpSp>
        <p:grpSp>
          <p:nvGrpSpPr>
            <p:cNvPr id="156" name="组合 155"/>
            <p:cNvGrpSpPr/>
            <p:nvPr/>
          </p:nvGrpSpPr>
          <p:grpSpPr>
            <a:xfrm>
              <a:off x="6298955" y="4618782"/>
              <a:ext cx="822468" cy="884944"/>
              <a:chOff x="6096000" y="1701179"/>
              <a:chExt cx="822468" cy="884944"/>
            </a:xfrm>
          </p:grpSpPr>
          <p:pic>
            <p:nvPicPr>
              <p:cNvPr id="228" name="图片 227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96000" y="1701179"/>
                <a:ext cx="822468" cy="584775"/>
              </a:xfrm>
              <a:prstGeom prst="rect">
                <a:avLst/>
              </a:prstGeom>
            </p:spPr>
          </p:pic>
          <p:sp>
            <p:nvSpPr>
              <p:cNvPr id="229" name="文本框 228"/>
              <p:cNvSpPr txBox="1"/>
              <p:nvPr/>
            </p:nvSpPr>
            <p:spPr>
              <a:xfrm>
                <a:off x="6131077" y="2187168"/>
                <a:ext cx="701516" cy="3989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60000"/>
                  </a:lnSpc>
                </a:pPr>
                <a:r>
                  <a:rPr lang="en-US" altLang="zh-CN" sz="1600" dirty="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user </a:t>
                </a:r>
              </a:p>
              <a:p>
                <a:pPr algn="ctr">
                  <a:lnSpc>
                    <a:spcPct val="60000"/>
                  </a:lnSpc>
                </a:pPr>
                <a:r>
                  <a:rPr lang="en-US" altLang="zh-CN" sz="1600" dirty="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agent</a:t>
                </a:r>
              </a:p>
            </p:txBody>
          </p:sp>
        </p:grpSp>
        <p:grpSp>
          <p:nvGrpSpPr>
            <p:cNvPr id="157" name="组合 156"/>
            <p:cNvGrpSpPr/>
            <p:nvPr/>
          </p:nvGrpSpPr>
          <p:grpSpPr>
            <a:xfrm>
              <a:off x="6690174" y="3030489"/>
              <a:ext cx="701520" cy="1079673"/>
              <a:chOff x="5394480" y="2386646"/>
              <a:chExt cx="701520" cy="1079673"/>
            </a:xfrm>
          </p:grpSpPr>
          <p:pic>
            <p:nvPicPr>
              <p:cNvPr id="226" name="图片 225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94484" y="2386646"/>
                <a:ext cx="701516" cy="701516"/>
              </a:xfrm>
              <a:prstGeom prst="rect">
                <a:avLst/>
              </a:prstGeom>
            </p:spPr>
          </p:pic>
          <p:sp>
            <p:nvSpPr>
              <p:cNvPr id="227" name="文本框 226"/>
              <p:cNvSpPr txBox="1"/>
              <p:nvPr/>
            </p:nvSpPr>
            <p:spPr>
              <a:xfrm>
                <a:off x="5394480" y="3067364"/>
                <a:ext cx="701516" cy="3989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60000"/>
                  </a:lnSpc>
                </a:pPr>
                <a:r>
                  <a:rPr lang="en-US" altLang="zh-CN" sz="1600" dirty="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mail</a:t>
                </a:r>
              </a:p>
              <a:p>
                <a:pPr algn="ctr">
                  <a:lnSpc>
                    <a:spcPct val="60000"/>
                  </a:lnSpc>
                </a:pPr>
                <a:r>
                  <a:rPr lang="en-US" altLang="zh-CN" sz="1600" dirty="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server</a:t>
                </a:r>
              </a:p>
            </p:txBody>
          </p:sp>
        </p:grpSp>
        <p:grpSp>
          <p:nvGrpSpPr>
            <p:cNvPr id="158" name="组合 157"/>
            <p:cNvGrpSpPr/>
            <p:nvPr/>
          </p:nvGrpSpPr>
          <p:grpSpPr>
            <a:xfrm>
              <a:off x="6849823" y="4050543"/>
              <a:ext cx="386060" cy="207538"/>
              <a:chOff x="5554129" y="3364001"/>
              <a:chExt cx="386060" cy="264693"/>
            </a:xfrm>
          </p:grpSpPr>
          <p:grpSp>
            <p:nvGrpSpPr>
              <p:cNvPr id="212" name="组合 211"/>
              <p:cNvGrpSpPr/>
              <p:nvPr/>
            </p:nvGrpSpPr>
            <p:grpSpPr>
              <a:xfrm>
                <a:off x="5554129" y="3364001"/>
                <a:ext cx="386060" cy="129998"/>
                <a:chOff x="5554128" y="4009292"/>
                <a:chExt cx="541867" cy="196948"/>
              </a:xfrm>
            </p:grpSpPr>
            <p:sp>
              <p:nvSpPr>
                <p:cNvPr id="219" name="矩形 218"/>
                <p:cNvSpPr/>
                <p:nvPr/>
              </p:nvSpPr>
              <p:spPr>
                <a:xfrm>
                  <a:off x="5554128" y="4009292"/>
                  <a:ext cx="541867" cy="196948"/>
                </a:xfrm>
                <a:prstGeom prst="rect">
                  <a:avLst/>
                </a:prstGeom>
                <a:solidFill>
                  <a:srgbClr val="5BCCF6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220" name="直接连接符 219"/>
                <p:cNvCxnSpPr/>
                <p:nvPr/>
              </p:nvCxnSpPr>
              <p:spPr>
                <a:xfrm>
                  <a:off x="6022331" y="4022356"/>
                  <a:ext cx="0" cy="159395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1" name="直接连接符 220"/>
                <p:cNvCxnSpPr/>
                <p:nvPr/>
              </p:nvCxnSpPr>
              <p:spPr>
                <a:xfrm>
                  <a:off x="5943776" y="4022356"/>
                  <a:ext cx="0" cy="159395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2" name="直接连接符 221"/>
                <p:cNvCxnSpPr/>
                <p:nvPr/>
              </p:nvCxnSpPr>
              <p:spPr>
                <a:xfrm>
                  <a:off x="5865930" y="4022356"/>
                  <a:ext cx="0" cy="159395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3" name="直接连接符 222"/>
                <p:cNvCxnSpPr/>
                <p:nvPr/>
              </p:nvCxnSpPr>
              <p:spPr>
                <a:xfrm>
                  <a:off x="5787375" y="4022356"/>
                  <a:ext cx="0" cy="159395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4" name="直接连接符 223"/>
                <p:cNvCxnSpPr/>
                <p:nvPr/>
              </p:nvCxnSpPr>
              <p:spPr>
                <a:xfrm>
                  <a:off x="5708820" y="4022356"/>
                  <a:ext cx="0" cy="159395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5" name="直接连接符 224"/>
                <p:cNvCxnSpPr/>
                <p:nvPr/>
              </p:nvCxnSpPr>
              <p:spPr>
                <a:xfrm>
                  <a:off x="5630443" y="4022356"/>
                  <a:ext cx="0" cy="159395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13" name="组合 212"/>
              <p:cNvGrpSpPr/>
              <p:nvPr/>
            </p:nvGrpSpPr>
            <p:grpSpPr>
              <a:xfrm>
                <a:off x="5554129" y="3529616"/>
                <a:ext cx="386060" cy="99078"/>
                <a:chOff x="5554129" y="3537344"/>
                <a:chExt cx="386060" cy="99078"/>
              </a:xfrm>
            </p:grpSpPr>
            <p:sp>
              <p:nvSpPr>
                <p:cNvPr id="214" name="矩形 213"/>
                <p:cNvSpPr/>
                <p:nvPr/>
              </p:nvSpPr>
              <p:spPr>
                <a:xfrm>
                  <a:off x="5554129" y="3537344"/>
                  <a:ext cx="48871" cy="99078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15" name="矩形 214"/>
                <p:cNvSpPr/>
                <p:nvPr/>
              </p:nvSpPr>
              <p:spPr>
                <a:xfrm flipH="1">
                  <a:off x="5641481" y="3537344"/>
                  <a:ext cx="45719" cy="99078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16" name="矩形 215"/>
                <p:cNvSpPr/>
                <p:nvPr/>
              </p:nvSpPr>
              <p:spPr>
                <a:xfrm>
                  <a:off x="5726679" y="3537344"/>
                  <a:ext cx="48871" cy="99078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17" name="矩形 216"/>
                <p:cNvSpPr/>
                <p:nvPr/>
              </p:nvSpPr>
              <p:spPr>
                <a:xfrm flipH="1">
                  <a:off x="5814031" y="3537344"/>
                  <a:ext cx="45719" cy="99078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18" name="矩形 217"/>
                <p:cNvSpPr/>
                <p:nvPr/>
              </p:nvSpPr>
              <p:spPr>
                <a:xfrm flipH="1">
                  <a:off x="5894470" y="3537344"/>
                  <a:ext cx="45719" cy="99078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grpSp>
          <p:nvGrpSpPr>
            <p:cNvPr id="159" name="组合 158"/>
            <p:cNvGrpSpPr/>
            <p:nvPr/>
          </p:nvGrpSpPr>
          <p:grpSpPr>
            <a:xfrm>
              <a:off x="6912973" y="2075310"/>
              <a:ext cx="822468" cy="884944"/>
              <a:chOff x="6096000" y="1701179"/>
              <a:chExt cx="822468" cy="884944"/>
            </a:xfrm>
          </p:grpSpPr>
          <p:pic>
            <p:nvPicPr>
              <p:cNvPr id="210" name="图片 209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96000" y="1701179"/>
                <a:ext cx="822468" cy="584775"/>
              </a:xfrm>
              <a:prstGeom prst="rect">
                <a:avLst/>
              </a:prstGeom>
            </p:spPr>
          </p:pic>
          <p:sp>
            <p:nvSpPr>
              <p:cNvPr id="211" name="文本框 210"/>
              <p:cNvSpPr txBox="1"/>
              <p:nvPr/>
            </p:nvSpPr>
            <p:spPr>
              <a:xfrm>
                <a:off x="6131077" y="2187168"/>
                <a:ext cx="701516" cy="3989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60000"/>
                  </a:lnSpc>
                </a:pPr>
                <a:r>
                  <a:rPr lang="en-US" altLang="zh-CN" sz="1600" dirty="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user </a:t>
                </a:r>
              </a:p>
              <a:p>
                <a:pPr algn="ctr">
                  <a:lnSpc>
                    <a:spcPct val="60000"/>
                  </a:lnSpc>
                </a:pPr>
                <a:r>
                  <a:rPr lang="en-US" altLang="zh-CN" sz="1600" dirty="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agent</a:t>
                </a:r>
              </a:p>
            </p:txBody>
          </p:sp>
        </p:grpSp>
        <p:grpSp>
          <p:nvGrpSpPr>
            <p:cNvPr id="160" name="组合 159"/>
            <p:cNvGrpSpPr/>
            <p:nvPr/>
          </p:nvGrpSpPr>
          <p:grpSpPr>
            <a:xfrm>
              <a:off x="7251292" y="2958126"/>
              <a:ext cx="822468" cy="884944"/>
              <a:chOff x="6096000" y="1701179"/>
              <a:chExt cx="822468" cy="884944"/>
            </a:xfrm>
          </p:grpSpPr>
          <p:pic>
            <p:nvPicPr>
              <p:cNvPr id="208" name="图片 207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96000" y="1701179"/>
                <a:ext cx="822468" cy="584775"/>
              </a:xfrm>
              <a:prstGeom prst="rect">
                <a:avLst/>
              </a:prstGeom>
            </p:spPr>
          </p:pic>
          <p:sp>
            <p:nvSpPr>
              <p:cNvPr id="209" name="文本框 208"/>
              <p:cNvSpPr txBox="1"/>
              <p:nvPr/>
            </p:nvSpPr>
            <p:spPr>
              <a:xfrm>
                <a:off x="6131077" y="2187168"/>
                <a:ext cx="701516" cy="3989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60000"/>
                  </a:lnSpc>
                </a:pPr>
                <a:r>
                  <a:rPr lang="en-US" altLang="zh-CN" sz="1600" dirty="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user </a:t>
                </a:r>
              </a:p>
              <a:p>
                <a:pPr algn="ctr">
                  <a:lnSpc>
                    <a:spcPct val="60000"/>
                  </a:lnSpc>
                </a:pPr>
                <a:r>
                  <a:rPr lang="en-US" altLang="zh-CN" sz="1600" dirty="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agent</a:t>
                </a:r>
              </a:p>
            </p:txBody>
          </p:sp>
        </p:grpSp>
        <p:grpSp>
          <p:nvGrpSpPr>
            <p:cNvPr id="161" name="组合 160"/>
            <p:cNvGrpSpPr/>
            <p:nvPr/>
          </p:nvGrpSpPr>
          <p:grpSpPr>
            <a:xfrm>
              <a:off x="7277442" y="3934782"/>
              <a:ext cx="822468" cy="884944"/>
              <a:chOff x="6096000" y="1701179"/>
              <a:chExt cx="822468" cy="884944"/>
            </a:xfrm>
          </p:grpSpPr>
          <p:pic>
            <p:nvPicPr>
              <p:cNvPr id="206" name="图片 205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96000" y="1701179"/>
                <a:ext cx="822468" cy="584775"/>
              </a:xfrm>
              <a:prstGeom prst="rect">
                <a:avLst/>
              </a:prstGeom>
            </p:spPr>
          </p:pic>
          <p:sp>
            <p:nvSpPr>
              <p:cNvPr id="207" name="文本框 206"/>
              <p:cNvSpPr txBox="1"/>
              <p:nvPr/>
            </p:nvSpPr>
            <p:spPr>
              <a:xfrm>
                <a:off x="6131077" y="2187168"/>
                <a:ext cx="701516" cy="3989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60000"/>
                  </a:lnSpc>
                </a:pPr>
                <a:r>
                  <a:rPr lang="en-US" altLang="zh-CN" sz="1600" dirty="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user </a:t>
                </a:r>
              </a:p>
              <a:p>
                <a:pPr algn="ctr">
                  <a:lnSpc>
                    <a:spcPct val="60000"/>
                  </a:lnSpc>
                </a:pPr>
                <a:r>
                  <a:rPr lang="en-US" altLang="zh-CN" sz="1600" dirty="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agent</a:t>
                </a:r>
              </a:p>
            </p:txBody>
          </p:sp>
        </p:grpSp>
        <p:grpSp>
          <p:nvGrpSpPr>
            <p:cNvPr id="162" name="组合 161"/>
            <p:cNvGrpSpPr/>
            <p:nvPr/>
          </p:nvGrpSpPr>
          <p:grpSpPr>
            <a:xfrm>
              <a:off x="5392487" y="3863966"/>
              <a:ext cx="701520" cy="1079673"/>
              <a:chOff x="5394480" y="2386646"/>
              <a:chExt cx="701520" cy="1079673"/>
            </a:xfrm>
          </p:grpSpPr>
          <p:pic>
            <p:nvPicPr>
              <p:cNvPr id="204" name="图片 203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94484" y="2386646"/>
                <a:ext cx="701516" cy="701516"/>
              </a:xfrm>
              <a:prstGeom prst="rect">
                <a:avLst/>
              </a:prstGeom>
            </p:spPr>
          </p:pic>
          <p:sp>
            <p:nvSpPr>
              <p:cNvPr id="205" name="文本框 204"/>
              <p:cNvSpPr txBox="1"/>
              <p:nvPr/>
            </p:nvSpPr>
            <p:spPr>
              <a:xfrm>
                <a:off x="5394480" y="3067364"/>
                <a:ext cx="701516" cy="3989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60000"/>
                  </a:lnSpc>
                </a:pPr>
                <a:r>
                  <a:rPr lang="en-US" altLang="zh-CN" sz="1600" dirty="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mail</a:t>
                </a:r>
              </a:p>
              <a:p>
                <a:pPr algn="ctr">
                  <a:lnSpc>
                    <a:spcPct val="60000"/>
                  </a:lnSpc>
                </a:pPr>
                <a:r>
                  <a:rPr lang="en-US" altLang="zh-CN" sz="1600" dirty="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server</a:t>
                </a:r>
              </a:p>
            </p:txBody>
          </p:sp>
        </p:grpSp>
        <p:grpSp>
          <p:nvGrpSpPr>
            <p:cNvPr id="163" name="组合 162"/>
            <p:cNvGrpSpPr/>
            <p:nvPr/>
          </p:nvGrpSpPr>
          <p:grpSpPr>
            <a:xfrm>
              <a:off x="5552136" y="4884020"/>
              <a:ext cx="386060" cy="207538"/>
              <a:chOff x="5554129" y="3364001"/>
              <a:chExt cx="386060" cy="264693"/>
            </a:xfrm>
          </p:grpSpPr>
          <p:grpSp>
            <p:nvGrpSpPr>
              <p:cNvPr id="190" name="组合 189"/>
              <p:cNvGrpSpPr/>
              <p:nvPr/>
            </p:nvGrpSpPr>
            <p:grpSpPr>
              <a:xfrm>
                <a:off x="5554129" y="3364001"/>
                <a:ext cx="386060" cy="129998"/>
                <a:chOff x="5554128" y="4009292"/>
                <a:chExt cx="541867" cy="196948"/>
              </a:xfrm>
            </p:grpSpPr>
            <p:sp>
              <p:nvSpPr>
                <p:cNvPr id="197" name="矩形 196"/>
                <p:cNvSpPr/>
                <p:nvPr/>
              </p:nvSpPr>
              <p:spPr>
                <a:xfrm>
                  <a:off x="5554128" y="4009292"/>
                  <a:ext cx="541867" cy="196948"/>
                </a:xfrm>
                <a:prstGeom prst="rect">
                  <a:avLst/>
                </a:prstGeom>
                <a:solidFill>
                  <a:srgbClr val="5BCCF6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198" name="直接连接符 197"/>
                <p:cNvCxnSpPr/>
                <p:nvPr/>
              </p:nvCxnSpPr>
              <p:spPr>
                <a:xfrm>
                  <a:off x="6022331" y="4022356"/>
                  <a:ext cx="0" cy="159395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9" name="直接连接符 198"/>
                <p:cNvCxnSpPr/>
                <p:nvPr/>
              </p:nvCxnSpPr>
              <p:spPr>
                <a:xfrm>
                  <a:off x="5943776" y="4022356"/>
                  <a:ext cx="0" cy="159395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0" name="直接连接符 199"/>
                <p:cNvCxnSpPr/>
                <p:nvPr/>
              </p:nvCxnSpPr>
              <p:spPr>
                <a:xfrm>
                  <a:off x="5865930" y="4022356"/>
                  <a:ext cx="0" cy="159395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1" name="直接连接符 200"/>
                <p:cNvCxnSpPr/>
                <p:nvPr/>
              </p:nvCxnSpPr>
              <p:spPr>
                <a:xfrm>
                  <a:off x="5787375" y="4022356"/>
                  <a:ext cx="0" cy="159395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2" name="直接连接符 201"/>
                <p:cNvCxnSpPr/>
                <p:nvPr/>
              </p:nvCxnSpPr>
              <p:spPr>
                <a:xfrm>
                  <a:off x="5708820" y="4022356"/>
                  <a:ext cx="0" cy="159395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3" name="直接连接符 202"/>
                <p:cNvCxnSpPr/>
                <p:nvPr/>
              </p:nvCxnSpPr>
              <p:spPr>
                <a:xfrm>
                  <a:off x="5630443" y="4022356"/>
                  <a:ext cx="0" cy="159395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1" name="组合 190"/>
              <p:cNvGrpSpPr/>
              <p:nvPr/>
            </p:nvGrpSpPr>
            <p:grpSpPr>
              <a:xfrm>
                <a:off x="5554129" y="3529616"/>
                <a:ext cx="386060" cy="99078"/>
                <a:chOff x="5554129" y="3537344"/>
                <a:chExt cx="386060" cy="99078"/>
              </a:xfrm>
            </p:grpSpPr>
            <p:sp>
              <p:nvSpPr>
                <p:cNvPr id="192" name="矩形 191"/>
                <p:cNvSpPr/>
                <p:nvPr/>
              </p:nvSpPr>
              <p:spPr>
                <a:xfrm>
                  <a:off x="5554129" y="3537344"/>
                  <a:ext cx="48871" cy="99078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93" name="矩形 192"/>
                <p:cNvSpPr/>
                <p:nvPr/>
              </p:nvSpPr>
              <p:spPr>
                <a:xfrm flipH="1">
                  <a:off x="5641481" y="3537344"/>
                  <a:ext cx="45719" cy="99078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94" name="矩形 193"/>
                <p:cNvSpPr/>
                <p:nvPr/>
              </p:nvSpPr>
              <p:spPr>
                <a:xfrm>
                  <a:off x="5726679" y="3537344"/>
                  <a:ext cx="48871" cy="99078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95" name="矩形 194"/>
                <p:cNvSpPr/>
                <p:nvPr/>
              </p:nvSpPr>
              <p:spPr>
                <a:xfrm flipH="1">
                  <a:off x="5814031" y="3537344"/>
                  <a:ext cx="45719" cy="99078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96" name="矩形 195"/>
                <p:cNvSpPr/>
                <p:nvPr/>
              </p:nvSpPr>
              <p:spPr>
                <a:xfrm flipH="1">
                  <a:off x="5894470" y="3537344"/>
                  <a:ext cx="45719" cy="99078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cxnSp>
          <p:nvCxnSpPr>
            <p:cNvPr id="164" name="直接箭头连接符 163"/>
            <p:cNvCxnSpPr/>
            <p:nvPr/>
          </p:nvCxnSpPr>
          <p:spPr>
            <a:xfrm>
              <a:off x="5720364" y="3209527"/>
              <a:ext cx="0" cy="1674493"/>
            </a:xfrm>
            <a:prstGeom prst="straightConnector1">
              <a:avLst/>
            </a:prstGeom>
            <a:ln w="28575">
              <a:solidFill>
                <a:srgbClr val="009FF6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直接箭头连接符 164"/>
            <p:cNvCxnSpPr/>
            <p:nvPr/>
          </p:nvCxnSpPr>
          <p:spPr>
            <a:xfrm flipH="1">
              <a:off x="6011312" y="4110162"/>
              <a:ext cx="763189" cy="707809"/>
            </a:xfrm>
            <a:prstGeom prst="straightConnector1">
              <a:avLst/>
            </a:prstGeom>
            <a:ln w="28575">
              <a:solidFill>
                <a:srgbClr val="009FF6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直接箭头连接符 165"/>
            <p:cNvCxnSpPr/>
            <p:nvPr/>
          </p:nvCxnSpPr>
          <p:spPr>
            <a:xfrm flipH="1" flipV="1">
              <a:off x="6022475" y="3042297"/>
              <a:ext cx="751903" cy="727798"/>
            </a:xfrm>
            <a:prstGeom prst="straightConnector1">
              <a:avLst/>
            </a:prstGeom>
            <a:ln w="28575">
              <a:solidFill>
                <a:srgbClr val="009FF6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7" name="组合 166"/>
            <p:cNvGrpSpPr/>
            <p:nvPr/>
          </p:nvGrpSpPr>
          <p:grpSpPr>
            <a:xfrm>
              <a:off x="5355830" y="3428718"/>
              <a:ext cx="764165" cy="349401"/>
              <a:chOff x="2183431" y="5135466"/>
              <a:chExt cx="764165" cy="349401"/>
            </a:xfrm>
          </p:grpSpPr>
          <p:sp>
            <p:nvSpPr>
              <p:cNvPr id="188" name="矩形: 圆角 187"/>
              <p:cNvSpPr/>
              <p:nvPr/>
            </p:nvSpPr>
            <p:spPr>
              <a:xfrm>
                <a:off x="2183431" y="5135466"/>
                <a:ext cx="715459" cy="338554"/>
              </a:xfrm>
              <a:prstGeom prst="roundRect">
                <a:avLst>
                  <a:gd name="adj" fmla="val 12368"/>
                </a:avLst>
              </a:prstGeom>
              <a:solidFill>
                <a:srgbClr val="FEF6E5"/>
              </a:solidFill>
              <a:ln w="19050">
                <a:solidFill>
                  <a:srgbClr val="FDECC7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67497" tIns="33748" rIns="67497" bIns="33748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 sz="800"/>
              </a:p>
            </p:txBody>
          </p:sp>
          <p:sp>
            <p:nvSpPr>
              <p:cNvPr id="189" name="文本框 188"/>
              <p:cNvSpPr txBox="1"/>
              <p:nvPr/>
            </p:nvSpPr>
            <p:spPr>
              <a:xfrm>
                <a:off x="2183431" y="5146313"/>
                <a:ext cx="76416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SMTP</a:t>
                </a:r>
                <a:endParaRPr lang="zh-CN" altLang="en-US" sz="16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68" name="组合 167"/>
            <p:cNvGrpSpPr/>
            <p:nvPr/>
          </p:nvGrpSpPr>
          <p:grpSpPr>
            <a:xfrm>
              <a:off x="6104398" y="3250006"/>
              <a:ext cx="764165" cy="349401"/>
              <a:chOff x="2183431" y="5135466"/>
              <a:chExt cx="764165" cy="349401"/>
            </a:xfrm>
          </p:grpSpPr>
          <p:sp>
            <p:nvSpPr>
              <p:cNvPr id="186" name="矩形: 圆角 185"/>
              <p:cNvSpPr/>
              <p:nvPr/>
            </p:nvSpPr>
            <p:spPr>
              <a:xfrm>
                <a:off x="2183431" y="5135466"/>
                <a:ext cx="715459" cy="338554"/>
              </a:xfrm>
              <a:prstGeom prst="roundRect">
                <a:avLst>
                  <a:gd name="adj" fmla="val 12368"/>
                </a:avLst>
              </a:prstGeom>
              <a:solidFill>
                <a:srgbClr val="FEF6E5"/>
              </a:solidFill>
              <a:ln w="19050">
                <a:solidFill>
                  <a:srgbClr val="FDECC7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67497" tIns="33748" rIns="67497" bIns="33748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 sz="800"/>
              </a:p>
            </p:txBody>
          </p:sp>
          <p:sp>
            <p:nvSpPr>
              <p:cNvPr id="187" name="文本框 186"/>
              <p:cNvSpPr txBox="1"/>
              <p:nvPr/>
            </p:nvSpPr>
            <p:spPr>
              <a:xfrm>
                <a:off x="2183431" y="5146313"/>
                <a:ext cx="76416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SMTP</a:t>
                </a:r>
                <a:endParaRPr lang="zh-CN" altLang="en-US" sz="16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69" name="组合 168"/>
            <p:cNvGrpSpPr/>
            <p:nvPr/>
          </p:nvGrpSpPr>
          <p:grpSpPr>
            <a:xfrm>
              <a:off x="6044764" y="4280228"/>
              <a:ext cx="764165" cy="349401"/>
              <a:chOff x="2183431" y="5135466"/>
              <a:chExt cx="764165" cy="349401"/>
            </a:xfrm>
          </p:grpSpPr>
          <p:sp>
            <p:nvSpPr>
              <p:cNvPr id="170" name="矩形: 圆角 169"/>
              <p:cNvSpPr/>
              <p:nvPr/>
            </p:nvSpPr>
            <p:spPr>
              <a:xfrm>
                <a:off x="2183431" y="5135466"/>
                <a:ext cx="715459" cy="338554"/>
              </a:xfrm>
              <a:prstGeom prst="roundRect">
                <a:avLst>
                  <a:gd name="adj" fmla="val 12368"/>
                </a:avLst>
              </a:prstGeom>
              <a:solidFill>
                <a:srgbClr val="FEF6E5"/>
              </a:solidFill>
              <a:ln w="19050">
                <a:solidFill>
                  <a:srgbClr val="FDECC7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67497" tIns="33748" rIns="67497" bIns="33748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 sz="800"/>
              </a:p>
            </p:txBody>
          </p:sp>
          <p:sp>
            <p:nvSpPr>
              <p:cNvPr id="171" name="文本框 170"/>
              <p:cNvSpPr txBox="1"/>
              <p:nvPr/>
            </p:nvSpPr>
            <p:spPr>
              <a:xfrm>
                <a:off x="2183431" y="5146313"/>
                <a:ext cx="76416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SMTP</a:t>
                </a:r>
                <a:endParaRPr lang="zh-CN" altLang="en-US" sz="16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258" name="组合 257"/>
          <p:cNvGrpSpPr/>
          <p:nvPr/>
        </p:nvGrpSpPr>
        <p:grpSpPr>
          <a:xfrm>
            <a:off x="9598507" y="5386218"/>
            <a:ext cx="1825398" cy="687534"/>
            <a:chOff x="2553204" y="5432727"/>
            <a:chExt cx="1825398" cy="687534"/>
          </a:xfrm>
        </p:grpSpPr>
        <p:sp>
          <p:nvSpPr>
            <p:cNvPr id="259" name="矩形: 圆角 258"/>
            <p:cNvSpPr/>
            <p:nvPr/>
          </p:nvSpPr>
          <p:spPr>
            <a:xfrm>
              <a:off x="2553204" y="5432727"/>
              <a:ext cx="1825398" cy="681096"/>
            </a:xfrm>
            <a:prstGeom prst="roundRect">
              <a:avLst>
                <a:gd name="adj" fmla="val 4058"/>
              </a:avLst>
            </a:prstGeom>
            <a:solidFill>
              <a:srgbClr val="FEF6E5"/>
            </a:solidFill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cxnSp>
          <p:nvCxnSpPr>
            <p:cNvPr id="260" name="直接连接符 259"/>
            <p:cNvCxnSpPr/>
            <p:nvPr/>
          </p:nvCxnSpPr>
          <p:spPr>
            <a:xfrm>
              <a:off x="2638218" y="5781958"/>
              <a:ext cx="1591862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1" name="Text Box 10"/>
            <p:cNvSpPr txBox="1">
              <a:spLocks noChangeArrowheads="1"/>
            </p:cNvSpPr>
            <p:nvPr/>
          </p:nvSpPr>
          <p:spPr bwMode="auto">
            <a:xfrm>
              <a:off x="2978295" y="5461556"/>
              <a:ext cx="1400307" cy="335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3465A4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74415" tIns="38694" rIns="74415" bIns="38694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600">
                  <a:solidFill>
                    <a:srgbClr val="000000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600">
                  <a:solidFill>
                    <a:srgbClr val="000000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600">
                  <a:solidFill>
                    <a:srgbClr val="000000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600">
                  <a:solidFill>
                    <a:srgbClr val="000000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600">
                  <a:solidFill>
                    <a:srgbClr val="000000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algn="ctr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600">
                  <a:solidFill>
                    <a:srgbClr val="000000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algn="ctr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600">
                  <a:solidFill>
                    <a:srgbClr val="000000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algn="ctr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600">
                  <a:solidFill>
                    <a:srgbClr val="000000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algn="ctr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600">
                  <a:solidFill>
                    <a:srgbClr val="000000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10000"/>
                </a:lnSpc>
                <a:defRPr/>
              </a:pPr>
              <a:r>
                <a:rPr lang="zh-CN" altLang="en-US" dirty="0"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外发报文队列</a:t>
              </a:r>
            </a:p>
          </p:txBody>
        </p:sp>
        <p:sp>
          <p:nvSpPr>
            <p:cNvPr id="262" name="Text Box 10"/>
            <p:cNvSpPr txBox="1">
              <a:spLocks noChangeArrowheads="1"/>
            </p:cNvSpPr>
            <p:nvPr/>
          </p:nvSpPr>
          <p:spPr bwMode="auto">
            <a:xfrm>
              <a:off x="2978296" y="5784931"/>
              <a:ext cx="1251784" cy="335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3465A4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74415" tIns="38694" rIns="74415" bIns="38694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600">
                  <a:solidFill>
                    <a:srgbClr val="000000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600">
                  <a:solidFill>
                    <a:srgbClr val="000000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600">
                  <a:solidFill>
                    <a:srgbClr val="000000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600">
                  <a:solidFill>
                    <a:srgbClr val="000000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600">
                  <a:solidFill>
                    <a:srgbClr val="000000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algn="ctr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600">
                  <a:solidFill>
                    <a:srgbClr val="000000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algn="ctr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600">
                  <a:solidFill>
                    <a:srgbClr val="000000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algn="ctr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600">
                  <a:solidFill>
                    <a:srgbClr val="000000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algn="ctr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600">
                  <a:solidFill>
                    <a:srgbClr val="000000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10000"/>
                </a:lnSpc>
                <a:defRPr/>
              </a:pPr>
              <a:r>
                <a:rPr lang="zh-CN" altLang="en-US" dirty="0"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用户邮箱</a:t>
              </a:r>
            </a:p>
          </p:txBody>
        </p:sp>
        <p:grpSp>
          <p:nvGrpSpPr>
            <p:cNvPr id="263" name="组合 262"/>
            <p:cNvGrpSpPr/>
            <p:nvPr/>
          </p:nvGrpSpPr>
          <p:grpSpPr>
            <a:xfrm>
              <a:off x="2615227" y="5567327"/>
              <a:ext cx="386060" cy="101928"/>
              <a:chOff x="5554128" y="4009292"/>
              <a:chExt cx="541867" cy="196948"/>
            </a:xfrm>
          </p:grpSpPr>
          <p:sp>
            <p:nvSpPr>
              <p:cNvPr id="270" name="矩形 269"/>
              <p:cNvSpPr/>
              <p:nvPr/>
            </p:nvSpPr>
            <p:spPr>
              <a:xfrm>
                <a:off x="5554128" y="4009292"/>
                <a:ext cx="541867" cy="196948"/>
              </a:xfrm>
              <a:prstGeom prst="rect">
                <a:avLst/>
              </a:prstGeom>
              <a:solidFill>
                <a:srgbClr val="5BCCF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271" name="直接连接符 270"/>
              <p:cNvCxnSpPr/>
              <p:nvPr/>
            </p:nvCxnSpPr>
            <p:spPr>
              <a:xfrm>
                <a:off x="6022331" y="4022356"/>
                <a:ext cx="0" cy="15939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直接连接符 271"/>
              <p:cNvCxnSpPr/>
              <p:nvPr/>
            </p:nvCxnSpPr>
            <p:spPr>
              <a:xfrm>
                <a:off x="5943776" y="4022356"/>
                <a:ext cx="0" cy="15939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直接连接符 272"/>
              <p:cNvCxnSpPr/>
              <p:nvPr/>
            </p:nvCxnSpPr>
            <p:spPr>
              <a:xfrm>
                <a:off x="5865930" y="4022356"/>
                <a:ext cx="0" cy="15939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直接连接符 273"/>
              <p:cNvCxnSpPr/>
              <p:nvPr/>
            </p:nvCxnSpPr>
            <p:spPr>
              <a:xfrm>
                <a:off x="5787375" y="4022356"/>
                <a:ext cx="0" cy="15939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直接连接符 274"/>
              <p:cNvCxnSpPr/>
              <p:nvPr/>
            </p:nvCxnSpPr>
            <p:spPr>
              <a:xfrm>
                <a:off x="5708820" y="4022356"/>
                <a:ext cx="0" cy="15939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" name="直接连接符 275"/>
              <p:cNvCxnSpPr/>
              <p:nvPr/>
            </p:nvCxnSpPr>
            <p:spPr>
              <a:xfrm>
                <a:off x="5630443" y="4022356"/>
                <a:ext cx="0" cy="15939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4" name="组合 263"/>
            <p:cNvGrpSpPr/>
            <p:nvPr/>
          </p:nvGrpSpPr>
          <p:grpSpPr>
            <a:xfrm>
              <a:off x="2615227" y="5926141"/>
              <a:ext cx="386060" cy="77684"/>
              <a:chOff x="5554129" y="3537344"/>
              <a:chExt cx="386060" cy="99078"/>
            </a:xfrm>
          </p:grpSpPr>
          <p:sp>
            <p:nvSpPr>
              <p:cNvPr id="265" name="矩形 264"/>
              <p:cNvSpPr/>
              <p:nvPr/>
            </p:nvSpPr>
            <p:spPr>
              <a:xfrm>
                <a:off x="5554129" y="3537344"/>
                <a:ext cx="48871" cy="99078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6" name="矩形 265"/>
              <p:cNvSpPr/>
              <p:nvPr/>
            </p:nvSpPr>
            <p:spPr>
              <a:xfrm flipH="1">
                <a:off x="5641481" y="3537344"/>
                <a:ext cx="45719" cy="99078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7" name="矩形 266"/>
              <p:cNvSpPr/>
              <p:nvPr/>
            </p:nvSpPr>
            <p:spPr>
              <a:xfrm>
                <a:off x="5726679" y="3537344"/>
                <a:ext cx="48871" cy="99078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8" name="矩形 267"/>
              <p:cNvSpPr/>
              <p:nvPr/>
            </p:nvSpPr>
            <p:spPr>
              <a:xfrm flipH="1">
                <a:off x="5814031" y="3537344"/>
                <a:ext cx="45719" cy="99078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9" name="矩形 268"/>
              <p:cNvSpPr/>
              <p:nvPr/>
            </p:nvSpPr>
            <p:spPr>
              <a:xfrm flipH="1">
                <a:off x="5894470" y="3537344"/>
                <a:ext cx="45719" cy="99078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80" name="email_161784"/>
          <p:cNvSpPr>
            <a:spLocks noChangeAspect="1"/>
          </p:cNvSpPr>
          <p:nvPr/>
        </p:nvSpPr>
        <p:spPr bwMode="auto">
          <a:xfrm>
            <a:off x="9194030" y="1568098"/>
            <a:ext cx="327166" cy="206972"/>
          </a:xfrm>
          <a:custGeom>
            <a:avLst/>
            <a:gdLst>
              <a:gd name="connsiteX0" fmla="*/ 224312 w 606580"/>
              <a:gd name="connsiteY0" fmla="*/ 207674 h 383735"/>
              <a:gd name="connsiteX1" fmla="*/ 295709 w 606580"/>
              <a:gd name="connsiteY1" fmla="*/ 269235 h 383735"/>
              <a:gd name="connsiteX2" fmla="*/ 311121 w 606580"/>
              <a:gd name="connsiteY2" fmla="*/ 269235 h 383735"/>
              <a:gd name="connsiteX3" fmla="*/ 382239 w 606580"/>
              <a:gd name="connsiteY3" fmla="*/ 207674 h 383735"/>
              <a:gd name="connsiteX4" fmla="*/ 584917 w 606580"/>
              <a:gd name="connsiteY4" fmla="*/ 383735 h 383735"/>
              <a:gd name="connsiteX5" fmla="*/ 21170 w 606580"/>
              <a:gd name="connsiteY5" fmla="*/ 383735 h 383735"/>
              <a:gd name="connsiteX6" fmla="*/ 606580 w 606580"/>
              <a:gd name="connsiteY6" fmla="*/ 13549 h 383735"/>
              <a:gd name="connsiteX7" fmla="*/ 606580 w 606580"/>
              <a:gd name="connsiteY7" fmla="*/ 370257 h 383735"/>
              <a:gd name="connsiteX8" fmla="*/ 400600 w 606580"/>
              <a:gd name="connsiteY8" fmla="*/ 191903 h 383735"/>
              <a:gd name="connsiteX9" fmla="*/ 0 w 606580"/>
              <a:gd name="connsiteY9" fmla="*/ 13549 h 383735"/>
              <a:gd name="connsiteX10" fmla="*/ 206051 w 606580"/>
              <a:gd name="connsiteY10" fmla="*/ 191903 h 383735"/>
              <a:gd name="connsiteX11" fmla="*/ 0 w 606580"/>
              <a:gd name="connsiteY11" fmla="*/ 370257 h 383735"/>
              <a:gd name="connsiteX12" fmla="*/ 21170 w 606580"/>
              <a:gd name="connsiteY12" fmla="*/ 0 h 383735"/>
              <a:gd name="connsiteX13" fmla="*/ 585411 w 606580"/>
              <a:gd name="connsiteY13" fmla="*/ 0 h 383735"/>
              <a:gd name="connsiteX14" fmla="*/ 303337 w 606580"/>
              <a:gd name="connsiteY14" fmla="*/ 244298 h 383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06580" h="383735">
                <a:moveTo>
                  <a:pt x="224312" y="207674"/>
                </a:moveTo>
                <a:lnTo>
                  <a:pt x="295709" y="269235"/>
                </a:lnTo>
                <a:cubicBezTo>
                  <a:pt x="300166" y="273129"/>
                  <a:pt x="306757" y="273129"/>
                  <a:pt x="311121" y="269235"/>
                </a:cubicBezTo>
                <a:lnTo>
                  <a:pt x="382239" y="207674"/>
                </a:lnTo>
                <a:lnTo>
                  <a:pt x="584917" y="383735"/>
                </a:lnTo>
                <a:lnTo>
                  <a:pt x="21170" y="383735"/>
                </a:lnTo>
                <a:close/>
                <a:moveTo>
                  <a:pt x="606580" y="13549"/>
                </a:moveTo>
                <a:lnTo>
                  <a:pt x="606580" y="370257"/>
                </a:lnTo>
                <a:lnTo>
                  <a:pt x="400600" y="191903"/>
                </a:lnTo>
                <a:close/>
                <a:moveTo>
                  <a:pt x="0" y="13549"/>
                </a:moveTo>
                <a:lnTo>
                  <a:pt x="206051" y="191903"/>
                </a:lnTo>
                <a:lnTo>
                  <a:pt x="0" y="370257"/>
                </a:lnTo>
                <a:close/>
                <a:moveTo>
                  <a:pt x="21170" y="0"/>
                </a:moveTo>
                <a:lnTo>
                  <a:pt x="585411" y="0"/>
                </a:lnTo>
                <a:lnTo>
                  <a:pt x="303337" y="24429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281" name="open-email-message_17700"/>
          <p:cNvSpPr>
            <a:spLocks noChangeAspect="1"/>
          </p:cNvSpPr>
          <p:nvPr/>
        </p:nvSpPr>
        <p:spPr bwMode="auto">
          <a:xfrm>
            <a:off x="8954264" y="4972596"/>
            <a:ext cx="281548" cy="282109"/>
          </a:xfrm>
          <a:custGeom>
            <a:avLst/>
            <a:gdLst>
              <a:gd name="connsiteX0" fmla="*/ 291613 w 602135"/>
              <a:gd name="connsiteY0" fmla="*/ 328129 h 603334"/>
              <a:gd name="connsiteX1" fmla="*/ 305148 w 602135"/>
              <a:gd name="connsiteY1" fmla="*/ 338502 h 603334"/>
              <a:gd name="connsiteX2" fmla="*/ 582941 w 602135"/>
              <a:gd name="connsiteY2" fmla="*/ 603334 h 603334"/>
              <a:gd name="connsiteX3" fmla="*/ 16653 w 602135"/>
              <a:gd name="connsiteY3" fmla="*/ 603334 h 603334"/>
              <a:gd name="connsiteX4" fmla="*/ 275244 w 602135"/>
              <a:gd name="connsiteY4" fmla="*/ 338659 h 603334"/>
              <a:gd name="connsiteX5" fmla="*/ 291613 w 602135"/>
              <a:gd name="connsiteY5" fmla="*/ 328129 h 603334"/>
              <a:gd name="connsiteX6" fmla="*/ 602135 w 602135"/>
              <a:gd name="connsiteY6" fmla="*/ 246908 h 603334"/>
              <a:gd name="connsiteX7" fmla="*/ 602135 w 602135"/>
              <a:gd name="connsiteY7" fmla="*/ 585904 h 603334"/>
              <a:gd name="connsiteX8" fmla="*/ 426850 w 602135"/>
              <a:gd name="connsiteY8" fmla="*/ 418213 h 603334"/>
              <a:gd name="connsiteX9" fmla="*/ 0 w 602135"/>
              <a:gd name="connsiteY9" fmla="*/ 246908 h 603334"/>
              <a:gd name="connsiteX10" fmla="*/ 166041 w 602135"/>
              <a:gd name="connsiteY10" fmla="*/ 409269 h 603334"/>
              <a:gd name="connsiteX11" fmla="*/ 0 w 602135"/>
              <a:gd name="connsiteY11" fmla="*/ 583575 h 603334"/>
              <a:gd name="connsiteX12" fmla="*/ 296668 w 602135"/>
              <a:gd name="connsiteY12" fmla="*/ 0 h 603334"/>
              <a:gd name="connsiteX13" fmla="*/ 595713 w 602135"/>
              <a:gd name="connsiteY13" fmla="*/ 217212 h 603334"/>
              <a:gd name="connsiteX14" fmla="*/ 408259 w 602135"/>
              <a:gd name="connsiteY14" fmla="*/ 400317 h 603334"/>
              <a:gd name="connsiteX15" fmla="*/ 322795 w 602135"/>
              <a:gd name="connsiteY15" fmla="*/ 319688 h 603334"/>
              <a:gd name="connsiteX16" fmla="*/ 292891 w 602135"/>
              <a:gd name="connsiteY16" fmla="*/ 302242 h 603334"/>
              <a:gd name="connsiteX17" fmla="*/ 257950 w 602135"/>
              <a:gd name="connsiteY17" fmla="*/ 319373 h 603334"/>
              <a:gd name="connsiteX18" fmla="*/ 184133 w 602135"/>
              <a:gd name="connsiteY18" fmla="*/ 390887 h 603334"/>
              <a:gd name="connsiteX19" fmla="*/ 6280 w 602135"/>
              <a:gd name="connsiteY19" fmla="*/ 217054 h 60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02135" h="603334">
                <a:moveTo>
                  <a:pt x="291613" y="328129"/>
                </a:moveTo>
                <a:cubicBezTo>
                  <a:pt x="293187" y="328758"/>
                  <a:pt x="297121" y="330958"/>
                  <a:pt x="305148" y="338502"/>
                </a:cubicBezTo>
                <a:cubicBezTo>
                  <a:pt x="365901" y="395084"/>
                  <a:pt x="523605" y="546281"/>
                  <a:pt x="582941" y="603334"/>
                </a:cubicBezTo>
                <a:lnTo>
                  <a:pt x="16653" y="603334"/>
                </a:lnTo>
                <a:cubicBezTo>
                  <a:pt x="50964" y="566713"/>
                  <a:pt x="256830" y="354848"/>
                  <a:pt x="275244" y="338659"/>
                </a:cubicBezTo>
                <a:cubicBezTo>
                  <a:pt x="280753" y="333630"/>
                  <a:pt x="288308" y="329072"/>
                  <a:pt x="291613" y="328129"/>
                </a:cubicBezTo>
                <a:close/>
                <a:moveTo>
                  <a:pt x="602135" y="246908"/>
                </a:moveTo>
                <a:lnTo>
                  <a:pt x="602135" y="585904"/>
                </a:lnTo>
                <a:cubicBezTo>
                  <a:pt x="566260" y="551643"/>
                  <a:pt x="492779" y="480921"/>
                  <a:pt x="426850" y="418213"/>
                </a:cubicBezTo>
                <a:close/>
                <a:moveTo>
                  <a:pt x="0" y="246908"/>
                </a:moveTo>
                <a:lnTo>
                  <a:pt x="166041" y="409269"/>
                </a:lnTo>
                <a:cubicBezTo>
                  <a:pt x="104346" y="472296"/>
                  <a:pt x="34939" y="546168"/>
                  <a:pt x="0" y="583575"/>
                </a:cubicBezTo>
                <a:close/>
                <a:moveTo>
                  <a:pt x="296668" y="0"/>
                </a:moveTo>
                <a:lnTo>
                  <a:pt x="595713" y="217212"/>
                </a:lnTo>
                <a:lnTo>
                  <a:pt x="408259" y="400317"/>
                </a:lnTo>
                <a:cubicBezTo>
                  <a:pt x="373790" y="367625"/>
                  <a:pt x="342941" y="338391"/>
                  <a:pt x="322795" y="319688"/>
                </a:cubicBezTo>
                <a:cubicBezTo>
                  <a:pt x="310047" y="307743"/>
                  <a:pt x="301075" y="302556"/>
                  <a:pt x="292891" y="302242"/>
                </a:cubicBezTo>
                <a:cubicBezTo>
                  <a:pt x="278726" y="301770"/>
                  <a:pt x="261412" y="316387"/>
                  <a:pt x="257950" y="319373"/>
                </a:cubicBezTo>
                <a:cubicBezTo>
                  <a:pt x="239535" y="336034"/>
                  <a:pt x="213250" y="361653"/>
                  <a:pt x="184133" y="390887"/>
                </a:cubicBezTo>
                <a:lnTo>
                  <a:pt x="6280" y="217054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282" name="email_161784"/>
          <p:cNvSpPr>
            <a:spLocks noChangeAspect="1"/>
          </p:cNvSpPr>
          <p:nvPr/>
        </p:nvSpPr>
        <p:spPr bwMode="auto">
          <a:xfrm>
            <a:off x="9302756" y="1501273"/>
            <a:ext cx="327166" cy="206972"/>
          </a:xfrm>
          <a:custGeom>
            <a:avLst/>
            <a:gdLst>
              <a:gd name="connsiteX0" fmla="*/ 224312 w 606580"/>
              <a:gd name="connsiteY0" fmla="*/ 207674 h 383735"/>
              <a:gd name="connsiteX1" fmla="*/ 295709 w 606580"/>
              <a:gd name="connsiteY1" fmla="*/ 269235 h 383735"/>
              <a:gd name="connsiteX2" fmla="*/ 311121 w 606580"/>
              <a:gd name="connsiteY2" fmla="*/ 269235 h 383735"/>
              <a:gd name="connsiteX3" fmla="*/ 382239 w 606580"/>
              <a:gd name="connsiteY3" fmla="*/ 207674 h 383735"/>
              <a:gd name="connsiteX4" fmla="*/ 584917 w 606580"/>
              <a:gd name="connsiteY4" fmla="*/ 383735 h 383735"/>
              <a:gd name="connsiteX5" fmla="*/ 21170 w 606580"/>
              <a:gd name="connsiteY5" fmla="*/ 383735 h 383735"/>
              <a:gd name="connsiteX6" fmla="*/ 606580 w 606580"/>
              <a:gd name="connsiteY6" fmla="*/ 13549 h 383735"/>
              <a:gd name="connsiteX7" fmla="*/ 606580 w 606580"/>
              <a:gd name="connsiteY7" fmla="*/ 370257 h 383735"/>
              <a:gd name="connsiteX8" fmla="*/ 400600 w 606580"/>
              <a:gd name="connsiteY8" fmla="*/ 191903 h 383735"/>
              <a:gd name="connsiteX9" fmla="*/ 0 w 606580"/>
              <a:gd name="connsiteY9" fmla="*/ 13549 h 383735"/>
              <a:gd name="connsiteX10" fmla="*/ 206051 w 606580"/>
              <a:gd name="connsiteY10" fmla="*/ 191903 h 383735"/>
              <a:gd name="connsiteX11" fmla="*/ 0 w 606580"/>
              <a:gd name="connsiteY11" fmla="*/ 370257 h 383735"/>
              <a:gd name="connsiteX12" fmla="*/ 21170 w 606580"/>
              <a:gd name="connsiteY12" fmla="*/ 0 h 383735"/>
              <a:gd name="connsiteX13" fmla="*/ 585411 w 606580"/>
              <a:gd name="connsiteY13" fmla="*/ 0 h 383735"/>
              <a:gd name="connsiteX14" fmla="*/ 303337 w 606580"/>
              <a:gd name="connsiteY14" fmla="*/ 244298 h 383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06580" h="383735">
                <a:moveTo>
                  <a:pt x="224312" y="207674"/>
                </a:moveTo>
                <a:lnTo>
                  <a:pt x="295709" y="269235"/>
                </a:lnTo>
                <a:cubicBezTo>
                  <a:pt x="300166" y="273129"/>
                  <a:pt x="306757" y="273129"/>
                  <a:pt x="311121" y="269235"/>
                </a:cubicBezTo>
                <a:lnTo>
                  <a:pt x="382239" y="207674"/>
                </a:lnTo>
                <a:lnTo>
                  <a:pt x="584917" y="383735"/>
                </a:lnTo>
                <a:lnTo>
                  <a:pt x="21170" y="383735"/>
                </a:lnTo>
                <a:close/>
                <a:moveTo>
                  <a:pt x="606580" y="13549"/>
                </a:moveTo>
                <a:lnTo>
                  <a:pt x="606580" y="370257"/>
                </a:lnTo>
                <a:lnTo>
                  <a:pt x="400600" y="191903"/>
                </a:lnTo>
                <a:close/>
                <a:moveTo>
                  <a:pt x="0" y="13549"/>
                </a:moveTo>
                <a:lnTo>
                  <a:pt x="206051" y="191903"/>
                </a:lnTo>
                <a:lnTo>
                  <a:pt x="0" y="370257"/>
                </a:lnTo>
                <a:close/>
                <a:moveTo>
                  <a:pt x="21170" y="0"/>
                </a:moveTo>
                <a:lnTo>
                  <a:pt x="585411" y="0"/>
                </a:lnTo>
                <a:lnTo>
                  <a:pt x="303337" y="24429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283" name="email_161784"/>
          <p:cNvSpPr>
            <a:spLocks noChangeAspect="1"/>
          </p:cNvSpPr>
          <p:nvPr/>
        </p:nvSpPr>
        <p:spPr bwMode="auto">
          <a:xfrm>
            <a:off x="9420716" y="1423966"/>
            <a:ext cx="327166" cy="206972"/>
          </a:xfrm>
          <a:custGeom>
            <a:avLst/>
            <a:gdLst>
              <a:gd name="connsiteX0" fmla="*/ 224312 w 606580"/>
              <a:gd name="connsiteY0" fmla="*/ 207674 h 383735"/>
              <a:gd name="connsiteX1" fmla="*/ 295709 w 606580"/>
              <a:gd name="connsiteY1" fmla="*/ 269235 h 383735"/>
              <a:gd name="connsiteX2" fmla="*/ 311121 w 606580"/>
              <a:gd name="connsiteY2" fmla="*/ 269235 h 383735"/>
              <a:gd name="connsiteX3" fmla="*/ 382239 w 606580"/>
              <a:gd name="connsiteY3" fmla="*/ 207674 h 383735"/>
              <a:gd name="connsiteX4" fmla="*/ 584917 w 606580"/>
              <a:gd name="connsiteY4" fmla="*/ 383735 h 383735"/>
              <a:gd name="connsiteX5" fmla="*/ 21170 w 606580"/>
              <a:gd name="connsiteY5" fmla="*/ 383735 h 383735"/>
              <a:gd name="connsiteX6" fmla="*/ 606580 w 606580"/>
              <a:gd name="connsiteY6" fmla="*/ 13549 h 383735"/>
              <a:gd name="connsiteX7" fmla="*/ 606580 w 606580"/>
              <a:gd name="connsiteY7" fmla="*/ 370257 h 383735"/>
              <a:gd name="connsiteX8" fmla="*/ 400600 w 606580"/>
              <a:gd name="connsiteY8" fmla="*/ 191903 h 383735"/>
              <a:gd name="connsiteX9" fmla="*/ 0 w 606580"/>
              <a:gd name="connsiteY9" fmla="*/ 13549 h 383735"/>
              <a:gd name="connsiteX10" fmla="*/ 206051 w 606580"/>
              <a:gd name="connsiteY10" fmla="*/ 191903 h 383735"/>
              <a:gd name="connsiteX11" fmla="*/ 0 w 606580"/>
              <a:gd name="connsiteY11" fmla="*/ 370257 h 383735"/>
              <a:gd name="connsiteX12" fmla="*/ 21170 w 606580"/>
              <a:gd name="connsiteY12" fmla="*/ 0 h 383735"/>
              <a:gd name="connsiteX13" fmla="*/ 585411 w 606580"/>
              <a:gd name="connsiteY13" fmla="*/ 0 h 383735"/>
              <a:gd name="connsiteX14" fmla="*/ 303337 w 606580"/>
              <a:gd name="connsiteY14" fmla="*/ 244298 h 383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06580" h="383735">
                <a:moveTo>
                  <a:pt x="224312" y="207674"/>
                </a:moveTo>
                <a:lnTo>
                  <a:pt x="295709" y="269235"/>
                </a:lnTo>
                <a:cubicBezTo>
                  <a:pt x="300166" y="273129"/>
                  <a:pt x="306757" y="273129"/>
                  <a:pt x="311121" y="269235"/>
                </a:cubicBezTo>
                <a:lnTo>
                  <a:pt x="382239" y="207674"/>
                </a:lnTo>
                <a:lnTo>
                  <a:pt x="584917" y="383735"/>
                </a:lnTo>
                <a:lnTo>
                  <a:pt x="21170" y="383735"/>
                </a:lnTo>
                <a:close/>
                <a:moveTo>
                  <a:pt x="606580" y="13549"/>
                </a:moveTo>
                <a:lnTo>
                  <a:pt x="606580" y="370257"/>
                </a:lnTo>
                <a:lnTo>
                  <a:pt x="400600" y="191903"/>
                </a:lnTo>
                <a:close/>
                <a:moveTo>
                  <a:pt x="0" y="13549"/>
                </a:moveTo>
                <a:lnTo>
                  <a:pt x="206051" y="191903"/>
                </a:lnTo>
                <a:lnTo>
                  <a:pt x="0" y="370257"/>
                </a:lnTo>
                <a:close/>
                <a:moveTo>
                  <a:pt x="21170" y="0"/>
                </a:moveTo>
                <a:lnTo>
                  <a:pt x="585411" y="0"/>
                </a:lnTo>
                <a:lnTo>
                  <a:pt x="303337" y="24429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9" grpId="0" build="p"/>
      <p:bldP spid="152" grpId="0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/>
          <p:cNvGrpSpPr/>
          <p:nvPr/>
        </p:nvGrpSpPr>
        <p:grpSpPr>
          <a:xfrm>
            <a:off x="430213" y="0"/>
            <a:ext cx="6461654" cy="1428589"/>
            <a:chOff x="551030" y="-368704"/>
            <a:chExt cx="6461654" cy="1428589"/>
          </a:xfrm>
        </p:grpSpPr>
        <p:grpSp>
          <p:nvGrpSpPr>
            <p:cNvPr id="29" name="组合 28"/>
            <p:cNvGrpSpPr/>
            <p:nvPr/>
          </p:nvGrpSpPr>
          <p:grpSpPr>
            <a:xfrm>
              <a:off x="1201631" y="303925"/>
              <a:ext cx="5811053" cy="687997"/>
              <a:chOff x="1839058" y="967769"/>
              <a:chExt cx="5811053" cy="687997"/>
            </a:xfrm>
          </p:grpSpPr>
          <p:sp>
            <p:nvSpPr>
              <p:cNvPr id="31" name="矩形: 圆角 30"/>
              <p:cNvSpPr/>
              <p:nvPr/>
            </p:nvSpPr>
            <p:spPr>
              <a:xfrm>
                <a:off x="1839058" y="967769"/>
                <a:ext cx="5811053" cy="675443"/>
              </a:xfrm>
              <a:prstGeom prst="roundRect">
                <a:avLst>
                  <a:gd name="adj" fmla="val 50000"/>
                </a:avLst>
              </a:prstGeom>
              <a:solidFill>
                <a:srgbClr val="009FF6"/>
              </a:solidFill>
              <a:ln>
                <a:solidFill>
                  <a:schemeClr val="bg1"/>
                </a:solidFill>
              </a:ln>
              <a:effectLst>
                <a:outerShdw blurRad="63500" sx="101000" sy="101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 dirty="0">
                  <a:solidFill>
                    <a:srgbClr val="00A3F8"/>
                  </a:solidFill>
                </a:endParaRPr>
              </a:p>
            </p:txBody>
          </p:sp>
          <p:sp>
            <p:nvSpPr>
              <p:cNvPr id="32" name="文本框 31"/>
              <p:cNvSpPr txBox="1"/>
              <p:nvPr/>
            </p:nvSpPr>
            <p:spPr>
              <a:xfrm>
                <a:off x="2786094" y="1009435"/>
                <a:ext cx="461001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3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电子邮件系统的构成</a:t>
                </a:r>
              </a:p>
            </p:txBody>
          </p:sp>
        </p:grpSp>
        <p:pic>
          <p:nvPicPr>
            <p:cNvPr id="30" name="图片 29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111"/>
            <a:stretch>
              <a:fillRect/>
            </a:stretch>
          </p:blipFill>
          <p:spPr>
            <a:xfrm>
              <a:off x="551030" y="-368704"/>
              <a:ext cx="1607162" cy="1428589"/>
            </a:xfrm>
            <a:prstGeom prst="rect">
              <a:avLst/>
            </a:prstGeom>
          </p:spPr>
        </p:pic>
      </p:grpSp>
      <p:grpSp>
        <p:nvGrpSpPr>
          <p:cNvPr id="130" name="组合 129"/>
          <p:cNvGrpSpPr/>
          <p:nvPr/>
        </p:nvGrpSpPr>
        <p:grpSpPr>
          <a:xfrm>
            <a:off x="632662" y="1661838"/>
            <a:ext cx="6508137" cy="476221"/>
            <a:chOff x="1403750" y="3593123"/>
            <a:chExt cx="6508137" cy="476221"/>
          </a:xfrm>
        </p:grpSpPr>
        <p:grpSp>
          <p:nvGrpSpPr>
            <p:cNvPr id="131" name="组合 130"/>
            <p:cNvGrpSpPr/>
            <p:nvPr/>
          </p:nvGrpSpPr>
          <p:grpSpPr>
            <a:xfrm>
              <a:off x="1403750" y="3593123"/>
              <a:ext cx="490436" cy="476221"/>
              <a:chOff x="1403750" y="3593123"/>
              <a:chExt cx="808892" cy="785446"/>
            </a:xfrm>
          </p:grpSpPr>
          <p:sp>
            <p:nvSpPr>
              <p:cNvPr id="134" name="对话气泡: 椭圆形 133"/>
              <p:cNvSpPr/>
              <p:nvPr/>
            </p:nvSpPr>
            <p:spPr>
              <a:xfrm>
                <a:off x="1403750" y="3593123"/>
                <a:ext cx="808892" cy="785446"/>
              </a:xfrm>
              <a:prstGeom prst="wedgeEllipseCallout">
                <a:avLst>
                  <a:gd name="adj1" fmla="val 66124"/>
                  <a:gd name="adj2" fmla="val 2799"/>
                </a:avLst>
              </a:prstGeom>
              <a:solidFill>
                <a:srgbClr val="009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5" name="round-web-cam_17861"/>
              <p:cNvSpPr>
                <a:spLocks noChangeAspect="1"/>
              </p:cNvSpPr>
              <p:nvPr/>
            </p:nvSpPr>
            <p:spPr bwMode="auto">
              <a:xfrm>
                <a:off x="1567764" y="3705353"/>
                <a:ext cx="480863" cy="560986"/>
              </a:xfrm>
              <a:custGeom>
                <a:avLst/>
                <a:gdLst>
                  <a:gd name="connsiteX0" fmla="*/ 382866 w 517527"/>
                  <a:gd name="connsiteY0" fmla="*/ 485037 h 603758"/>
                  <a:gd name="connsiteX1" fmla="*/ 258763 w 517527"/>
                  <a:gd name="connsiteY1" fmla="*/ 516800 h 603758"/>
                  <a:gd name="connsiteX2" fmla="*/ 136617 w 517527"/>
                  <a:gd name="connsiteY2" fmla="*/ 486079 h 603758"/>
                  <a:gd name="connsiteX3" fmla="*/ 81214 w 517527"/>
                  <a:gd name="connsiteY3" fmla="*/ 525522 h 603758"/>
                  <a:gd name="connsiteX4" fmla="*/ 261371 w 517527"/>
                  <a:gd name="connsiteY4" fmla="*/ 581888 h 603758"/>
                  <a:gd name="connsiteX5" fmla="*/ 441658 w 517527"/>
                  <a:gd name="connsiteY5" fmla="*/ 525522 h 603758"/>
                  <a:gd name="connsiteX6" fmla="*/ 382866 w 517527"/>
                  <a:gd name="connsiteY6" fmla="*/ 485037 h 603758"/>
                  <a:gd name="connsiteX7" fmla="*/ 258870 w 517527"/>
                  <a:gd name="connsiteY7" fmla="*/ 184740 h 603758"/>
                  <a:gd name="connsiteX8" fmla="*/ 332717 w 517527"/>
                  <a:gd name="connsiteY8" fmla="*/ 258481 h 603758"/>
                  <a:gd name="connsiteX9" fmla="*/ 258870 w 517527"/>
                  <a:gd name="connsiteY9" fmla="*/ 332222 h 603758"/>
                  <a:gd name="connsiteX10" fmla="*/ 185023 w 517527"/>
                  <a:gd name="connsiteY10" fmla="*/ 258481 h 603758"/>
                  <a:gd name="connsiteX11" fmla="*/ 258870 w 517527"/>
                  <a:gd name="connsiteY11" fmla="*/ 184740 h 603758"/>
                  <a:gd name="connsiteX12" fmla="*/ 258763 w 517527"/>
                  <a:gd name="connsiteY12" fmla="*/ 147620 h 603758"/>
                  <a:gd name="connsiteX13" fmla="*/ 147697 w 517527"/>
                  <a:gd name="connsiteY13" fmla="*/ 258400 h 603758"/>
                  <a:gd name="connsiteX14" fmla="*/ 258763 w 517527"/>
                  <a:gd name="connsiteY14" fmla="*/ 369310 h 603758"/>
                  <a:gd name="connsiteX15" fmla="*/ 369830 w 517527"/>
                  <a:gd name="connsiteY15" fmla="*/ 258400 h 603758"/>
                  <a:gd name="connsiteX16" fmla="*/ 258763 w 517527"/>
                  <a:gd name="connsiteY16" fmla="*/ 147620 h 603758"/>
                  <a:gd name="connsiteX17" fmla="*/ 258112 w 517527"/>
                  <a:gd name="connsiteY17" fmla="*/ 80189 h 603758"/>
                  <a:gd name="connsiteX18" fmla="*/ 236342 w 517527"/>
                  <a:gd name="connsiteY18" fmla="*/ 102058 h 603758"/>
                  <a:gd name="connsiteX19" fmla="*/ 258112 w 517527"/>
                  <a:gd name="connsiteY19" fmla="*/ 123798 h 603758"/>
                  <a:gd name="connsiteX20" fmla="*/ 280012 w 517527"/>
                  <a:gd name="connsiteY20" fmla="*/ 102058 h 603758"/>
                  <a:gd name="connsiteX21" fmla="*/ 258112 w 517527"/>
                  <a:gd name="connsiteY21" fmla="*/ 80189 h 603758"/>
                  <a:gd name="connsiteX22" fmla="*/ 258763 w 517527"/>
                  <a:gd name="connsiteY22" fmla="*/ 0 h 603758"/>
                  <a:gd name="connsiteX23" fmla="*/ 517527 w 517527"/>
                  <a:gd name="connsiteY23" fmla="*/ 258400 h 603758"/>
                  <a:gd name="connsiteX24" fmla="*/ 406852 w 517527"/>
                  <a:gd name="connsiteY24" fmla="*/ 470197 h 603758"/>
                  <a:gd name="connsiteX25" fmla="*/ 463428 w 517527"/>
                  <a:gd name="connsiteY25" fmla="*/ 525522 h 603758"/>
                  <a:gd name="connsiteX26" fmla="*/ 261371 w 517527"/>
                  <a:gd name="connsiteY26" fmla="*/ 603758 h 603758"/>
                  <a:gd name="connsiteX27" fmla="*/ 59314 w 517527"/>
                  <a:gd name="connsiteY27" fmla="*/ 525522 h 603758"/>
                  <a:gd name="connsiteX28" fmla="*/ 112631 w 517527"/>
                  <a:gd name="connsiteY28" fmla="*/ 471499 h 603758"/>
                  <a:gd name="connsiteX29" fmla="*/ 0 w 517527"/>
                  <a:gd name="connsiteY29" fmla="*/ 258400 h 603758"/>
                  <a:gd name="connsiteX30" fmla="*/ 258763 w 517527"/>
                  <a:gd name="connsiteY30" fmla="*/ 0 h 603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517527" h="603758">
                    <a:moveTo>
                      <a:pt x="382866" y="485037"/>
                    </a:moveTo>
                    <a:cubicBezTo>
                      <a:pt x="345974" y="505345"/>
                      <a:pt x="303737" y="516800"/>
                      <a:pt x="258763" y="516800"/>
                    </a:cubicBezTo>
                    <a:cubicBezTo>
                      <a:pt x="214572" y="516800"/>
                      <a:pt x="172987" y="505735"/>
                      <a:pt x="136617" y="486079"/>
                    </a:cubicBezTo>
                    <a:cubicBezTo>
                      <a:pt x="102463" y="497013"/>
                      <a:pt x="81214" y="511984"/>
                      <a:pt x="81214" y="525522"/>
                    </a:cubicBezTo>
                    <a:cubicBezTo>
                      <a:pt x="81214" y="549084"/>
                      <a:pt x="149783" y="581888"/>
                      <a:pt x="261371" y="581888"/>
                    </a:cubicBezTo>
                    <a:cubicBezTo>
                      <a:pt x="373089" y="581888"/>
                      <a:pt x="441658" y="549084"/>
                      <a:pt x="441658" y="525522"/>
                    </a:cubicBezTo>
                    <a:cubicBezTo>
                      <a:pt x="441658" y="511593"/>
                      <a:pt x="418584" y="495972"/>
                      <a:pt x="382866" y="485037"/>
                    </a:cubicBezTo>
                    <a:close/>
                    <a:moveTo>
                      <a:pt x="258870" y="184740"/>
                    </a:moveTo>
                    <a:cubicBezTo>
                      <a:pt x="299655" y="184740"/>
                      <a:pt x="332717" y="217755"/>
                      <a:pt x="332717" y="258481"/>
                    </a:cubicBezTo>
                    <a:cubicBezTo>
                      <a:pt x="332717" y="299207"/>
                      <a:pt x="299655" y="332222"/>
                      <a:pt x="258870" y="332222"/>
                    </a:cubicBezTo>
                    <a:cubicBezTo>
                      <a:pt x="218085" y="332222"/>
                      <a:pt x="185023" y="299207"/>
                      <a:pt x="185023" y="258481"/>
                    </a:cubicBezTo>
                    <a:cubicBezTo>
                      <a:pt x="185023" y="217755"/>
                      <a:pt x="218085" y="184740"/>
                      <a:pt x="258870" y="184740"/>
                    </a:cubicBezTo>
                    <a:close/>
                    <a:moveTo>
                      <a:pt x="258763" y="147620"/>
                    </a:moveTo>
                    <a:cubicBezTo>
                      <a:pt x="197495" y="147620"/>
                      <a:pt x="147697" y="197347"/>
                      <a:pt x="147697" y="258400"/>
                    </a:cubicBezTo>
                    <a:cubicBezTo>
                      <a:pt x="147697" y="319583"/>
                      <a:pt x="197495" y="369310"/>
                      <a:pt x="258763" y="369310"/>
                    </a:cubicBezTo>
                    <a:cubicBezTo>
                      <a:pt x="320032" y="369310"/>
                      <a:pt x="369830" y="319453"/>
                      <a:pt x="369830" y="258400"/>
                    </a:cubicBezTo>
                    <a:cubicBezTo>
                      <a:pt x="369830" y="197347"/>
                      <a:pt x="320032" y="147620"/>
                      <a:pt x="258763" y="147620"/>
                    </a:cubicBezTo>
                    <a:close/>
                    <a:moveTo>
                      <a:pt x="258112" y="80189"/>
                    </a:moveTo>
                    <a:cubicBezTo>
                      <a:pt x="246119" y="80189"/>
                      <a:pt x="236342" y="89952"/>
                      <a:pt x="236342" y="102058"/>
                    </a:cubicBezTo>
                    <a:cubicBezTo>
                      <a:pt x="236342" y="114034"/>
                      <a:pt x="246119" y="123798"/>
                      <a:pt x="258112" y="123798"/>
                    </a:cubicBezTo>
                    <a:cubicBezTo>
                      <a:pt x="270235" y="123798"/>
                      <a:pt x="280012" y="114034"/>
                      <a:pt x="280012" y="102058"/>
                    </a:cubicBezTo>
                    <a:cubicBezTo>
                      <a:pt x="280012" y="89952"/>
                      <a:pt x="270235" y="80189"/>
                      <a:pt x="258112" y="80189"/>
                    </a:cubicBezTo>
                    <a:close/>
                    <a:moveTo>
                      <a:pt x="258763" y="0"/>
                    </a:moveTo>
                    <a:cubicBezTo>
                      <a:pt x="401507" y="0"/>
                      <a:pt x="517527" y="115857"/>
                      <a:pt x="517527" y="258400"/>
                    </a:cubicBezTo>
                    <a:cubicBezTo>
                      <a:pt x="517527" y="346009"/>
                      <a:pt x="473726" y="423464"/>
                      <a:pt x="406852" y="470197"/>
                    </a:cubicBezTo>
                    <a:cubicBezTo>
                      <a:pt x="443483" y="484386"/>
                      <a:pt x="463428" y="503652"/>
                      <a:pt x="463428" y="525522"/>
                    </a:cubicBezTo>
                    <a:cubicBezTo>
                      <a:pt x="463428" y="576291"/>
                      <a:pt x="359401" y="603758"/>
                      <a:pt x="261371" y="603758"/>
                    </a:cubicBezTo>
                    <a:cubicBezTo>
                      <a:pt x="163471" y="603758"/>
                      <a:pt x="59314" y="576291"/>
                      <a:pt x="59314" y="525522"/>
                    </a:cubicBezTo>
                    <a:cubicBezTo>
                      <a:pt x="59314" y="504434"/>
                      <a:pt x="78085" y="485688"/>
                      <a:pt x="112631" y="471499"/>
                    </a:cubicBezTo>
                    <a:cubicBezTo>
                      <a:pt x="44713" y="424896"/>
                      <a:pt x="0" y="346790"/>
                      <a:pt x="0" y="258400"/>
                    </a:cubicBezTo>
                    <a:cubicBezTo>
                      <a:pt x="0" y="115857"/>
                      <a:pt x="116020" y="0"/>
                      <a:pt x="25876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</p:sp>
        </p:grpSp>
        <p:sp>
          <p:nvSpPr>
            <p:cNvPr id="133" name="Text Box 79"/>
            <p:cNvSpPr txBox="1">
              <a:spLocks noChangeArrowheads="1"/>
            </p:cNvSpPr>
            <p:nvPr/>
          </p:nvSpPr>
          <p:spPr bwMode="auto">
            <a:xfrm>
              <a:off x="1985931" y="3593123"/>
              <a:ext cx="5925956" cy="4700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10000"/>
                </a:lnSpc>
              </a:pPr>
              <a:r>
                <a:rPr kumimoji="1" lang="en-US" altLang="zh-CN" sz="2400" b="1" dirty="0">
                  <a:solidFill>
                    <a:srgbClr val="009FF6"/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SMTP </a:t>
              </a:r>
              <a:r>
                <a:rPr kumimoji="1" lang="zh-CN" altLang="en-US" sz="2400" b="1" dirty="0">
                  <a:solidFill>
                    <a:srgbClr val="009FF6"/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协议</a:t>
              </a:r>
              <a:r>
                <a:rPr kumimoji="1" lang="zh-CN" altLang="en-US" sz="2400" b="1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用在邮件服务器之间发送邮件</a:t>
              </a:r>
            </a:p>
          </p:txBody>
        </p:sp>
      </p:grpSp>
      <p:sp>
        <p:nvSpPr>
          <p:cNvPr id="139" name="Text Box 79"/>
          <p:cNvSpPr txBox="1">
            <a:spLocks noChangeArrowheads="1"/>
          </p:cNvSpPr>
          <p:nvPr/>
        </p:nvSpPr>
        <p:spPr bwMode="auto">
          <a:xfrm>
            <a:off x="898512" y="2220314"/>
            <a:ext cx="5658355" cy="1134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>
              <a:lnSpc>
                <a:spcPct val="150000"/>
              </a:lnSpc>
              <a:buClr>
                <a:srgbClr val="009FF6"/>
              </a:buClr>
              <a:buFont typeface="Wingdings" panose="05000000000000000000" pitchFamily="2" charset="2"/>
              <a:buChar char="p"/>
            </a:pP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客户端</a:t>
            </a:r>
            <a:r>
              <a:rPr kumimoji="1" lang="en-US" altLang="zh-CN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: </a:t>
            </a: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将邮件发送到邮件服务器。</a:t>
            </a:r>
          </a:p>
          <a:p>
            <a:pPr marL="342900" indent="-342900">
              <a:lnSpc>
                <a:spcPct val="150000"/>
              </a:lnSpc>
              <a:buClr>
                <a:srgbClr val="009FF6"/>
              </a:buClr>
              <a:buFont typeface="Wingdings" panose="05000000000000000000" pitchFamily="2" charset="2"/>
              <a:buChar char="p"/>
            </a:pP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服务器</a:t>
            </a:r>
            <a:r>
              <a:rPr kumimoji="1" lang="en-US" altLang="zh-CN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: </a:t>
            </a: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接收和转发邮件。</a:t>
            </a:r>
          </a:p>
        </p:txBody>
      </p:sp>
      <p:grpSp>
        <p:nvGrpSpPr>
          <p:cNvPr id="124" name="组合 123"/>
          <p:cNvGrpSpPr/>
          <p:nvPr/>
        </p:nvGrpSpPr>
        <p:grpSpPr>
          <a:xfrm>
            <a:off x="8369630" y="1428589"/>
            <a:ext cx="2744080" cy="4343935"/>
            <a:chOff x="5355830" y="1639428"/>
            <a:chExt cx="2744080" cy="4343935"/>
          </a:xfrm>
        </p:grpSpPr>
        <p:grpSp>
          <p:nvGrpSpPr>
            <p:cNvPr id="126" name="组合 125"/>
            <p:cNvGrpSpPr/>
            <p:nvPr/>
          </p:nvGrpSpPr>
          <p:grpSpPr>
            <a:xfrm>
              <a:off x="5394535" y="1639428"/>
              <a:ext cx="1404152" cy="1567507"/>
              <a:chOff x="5394535" y="1736862"/>
              <a:chExt cx="1404152" cy="1567507"/>
            </a:xfrm>
          </p:grpSpPr>
          <p:grpSp>
            <p:nvGrpSpPr>
              <p:cNvPr id="228" name="组合 227"/>
              <p:cNvGrpSpPr/>
              <p:nvPr/>
            </p:nvGrpSpPr>
            <p:grpSpPr>
              <a:xfrm>
                <a:off x="5976219" y="1736862"/>
                <a:ext cx="822468" cy="884944"/>
                <a:chOff x="6146773" y="1825201"/>
                <a:chExt cx="822468" cy="884944"/>
              </a:xfrm>
            </p:grpSpPr>
            <p:pic>
              <p:nvPicPr>
                <p:cNvPr id="252" name="图片 251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146773" y="1825201"/>
                  <a:ext cx="822468" cy="584775"/>
                </a:xfrm>
                <a:prstGeom prst="rect">
                  <a:avLst/>
                </a:prstGeom>
              </p:spPr>
            </p:pic>
            <p:sp>
              <p:nvSpPr>
                <p:cNvPr id="253" name="文本框 252"/>
                <p:cNvSpPr txBox="1"/>
                <p:nvPr/>
              </p:nvSpPr>
              <p:spPr>
                <a:xfrm>
                  <a:off x="6181850" y="2311190"/>
                  <a:ext cx="701516" cy="3989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lnSpc>
                      <a:spcPct val="60000"/>
                    </a:lnSpc>
                  </a:pPr>
                  <a:r>
                    <a:rPr lang="en-US" altLang="zh-CN" sz="1600" dirty="0">
                      <a:latin typeface="Times New Roman" panose="02020603050405020304" pitchFamily="18" charset="0"/>
                      <a:ea typeface="思源黑体 CN Normal" panose="020B0400000000000000" pitchFamily="34" charset="-122"/>
                      <a:cs typeface="Times New Roman" panose="02020603050405020304" pitchFamily="18" charset="0"/>
                    </a:rPr>
                    <a:t>user </a:t>
                  </a:r>
                </a:p>
                <a:p>
                  <a:pPr algn="ctr">
                    <a:lnSpc>
                      <a:spcPct val="60000"/>
                    </a:lnSpc>
                  </a:pPr>
                  <a:r>
                    <a:rPr lang="en-US" altLang="zh-CN" sz="1600" dirty="0">
                      <a:latin typeface="Times New Roman" panose="02020603050405020304" pitchFamily="18" charset="0"/>
                      <a:ea typeface="思源黑体 CN Normal" panose="020B0400000000000000" pitchFamily="34" charset="-122"/>
                      <a:cs typeface="Times New Roman" panose="02020603050405020304" pitchFamily="18" charset="0"/>
                    </a:rPr>
                    <a:t>agent</a:t>
                  </a:r>
                </a:p>
              </p:txBody>
            </p:sp>
          </p:grpSp>
          <p:grpSp>
            <p:nvGrpSpPr>
              <p:cNvPr id="229" name="组合 228"/>
              <p:cNvGrpSpPr/>
              <p:nvPr/>
            </p:nvGrpSpPr>
            <p:grpSpPr>
              <a:xfrm>
                <a:off x="5394535" y="2076777"/>
                <a:ext cx="701520" cy="1079673"/>
                <a:chOff x="5394480" y="2386646"/>
                <a:chExt cx="701520" cy="1079673"/>
              </a:xfrm>
            </p:grpSpPr>
            <p:pic>
              <p:nvPicPr>
                <p:cNvPr id="250" name="图片 249"/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94484" y="2386646"/>
                  <a:ext cx="701516" cy="701516"/>
                </a:xfrm>
                <a:prstGeom prst="rect">
                  <a:avLst/>
                </a:prstGeom>
              </p:spPr>
            </p:pic>
            <p:sp>
              <p:nvSpPr>
                <p:cNvPr id="251" name="文本框 250"/>
                <p:cNvSpPr txBox="1"/>
                <p:nvPr/>
              </p:nvSpPr>
              <p:spPr>
                <a:xfrm>
                  <a:off x="5394480" y="3067364"/>
                  <a:ext cx="701516" cy="3989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lnSpc>
                      <a:spcPct val="60000"/>
                    </a:lnSpc>
                  </a:pPr>
                  <a:r>
                    <a:rPr lang="en-US" altLang="zh-CN" sz="1600" dirty="0">
                      <a:latin typeface="Times New Roman" panose="02020603050405020304" pitchFamily="18" charset="0"/>
                      <a:ea typeface="思源黑体 CN Normal" panose="020B0400000000000000" pitchFamily="34" charset="-122"/>
                      <a:cs typeface="Times New Roman" panose="02020603050405020304" pitchFamily="18" charset="0"/>
                    </a:rPr>
                    <a:t>mail</a:t>
                  </a:r>
                </a:p>
                <a:p>
                  <a:pPr algn="ctr">
                    <a:lnSpc>
                      <a:spcPct val="60000"/>
                    </a:lnSpc>
                  </a:pPr>
                  <a:r>
                    <a:rPr lang="en-US" altLang="zh-CN" sz="1600" dirty="0">
                      <a:latin typeface="Times New Roman" panose="02020603050405020304" pitchFamily="18" charset="0"/>
                      <a:ea typeface="思源黑体 CN Normal" panose="020B0400000000000000" pitchFamily="34" charset="-122"/>
                      <a:cs typeface="Times New Roman" panose="02020603050405020304" pitchFamily="18" charset="0"/>
                    </a:rPr>
                    <a:t>server</a:t>
                  </a:r>
                </a:p>
              </p:txBody>
            </p:sp>
          </p:grpSp>
          <p:grpSp>
            <p:nvGrpSpPr>
              <p:cNvPr id="230" name="组合 229"/>
              <p:cNvGrpSpPr/>
              <p:nvPr/>
            </p:nvGrpSpPr>
            <p:grpSpPr>
              <a:xfrm>
                <a:off x="5554184" y="3096831"/>
                <a:ext cx="386060" cy="207538"/>
                <a:chOff x="5554129" y="3364001"/>
                <a:chExt cx="386060" cy="264693"/>
              </a:xfrm>
            </p:grpSpPr>
            <p:grpSp>
              <p:nvGrpSpPr>
                <p:cNvPr id="231" name="组合 230"/>
                <p:cNvGrpSpPr/>
                <p:nvPr/>
              </p:nvGrpSpPr>
              <p:grpSpPr>
                <a:xfrm>
                  <a:off x="5554129" y="3364001"/>
                  <a:ext cx="386060" cy="129998"/>
                  <a:chOff x="5554128" y="4009292"/>
                  <a:chExt cx="541867" cy="196948"/>
                </a:xfrm>
              </p:grpSpPr>
              <p:sp>
                <p:nvSpPr>
                  <p:cNvPr id="243" name="矩形 242"/>
                  <p:cNvSpPr/>
                  <p:nvPr/>
                </p:nvSpPr>
                <p:spPr>
                  <a:xfrm>
                    <a:off x="5554128" y="4009292"/>
                    <a:ext cx="541867" cy="196948"/>
                  </a:xfrm>
                  <a:prstGeom prst="rect">
                    <a:avLst/>
                  </a:prstGeom>
                  <a:solidFill>
                    <a:srgbClr val="5BCCF6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cxnSp>
                <p:nvCxnSpPr>
                  <p:cNvPr id="244" name="直接连接符 243"/>
                  <p:cNvCxnSpPr/>
                  <p:nvPr/>
                </p:nvCxnSpPr>
                <p:spPr>
                  <a:xfrm>
                    <a:off x="6022331" y="4022356"/>
                    <a:ext cx="0" cy="159395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5" name="直接连接符 244"/>
                  <p:cNvCxnSpPr/>
                  <p:nvPr/>
                </p:nvCxnSpPr>
                <p:spPr>
                  <a:xfrm>
                    <a:off x="5943776" y="4022356"/>
                    <a:ext cx="0" cy="159395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6" name="直接连接符 245"/>
                  <p:cNvCxnSpPr/>
                  <p:nvPr/>
                </p:nvCxnSpPr>
                <p:spPr>
                  <a:xfrm>
                    <a:off x="5865930" y="4022356"/>
                    <a:ext cx="0" cy="159395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7" name="直接连接符 246"/>
                  <p:cNvCxnSpPr/>
                  <p:nvPr/>
                </p:nvCxnSpPr>
                <p:spPr>
                  <a:xfrm>
                    <a:off x="5787375" y="4022356"/>
                    <a:ext cx="0" cy="159395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8" name="直接连接符 247"/>
                  <p:cNvCxnSpPr/>
                  <p:nvPr/>
                </p:nvCxnSpPr>
                <p:spPr>
                  <a:xfrm>
                    <a:off x="5708820" y="4022356"/>
                    <a:ext cx="0" cy="159395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9" name="直接连接符 248"/>
                  <p:cNvCxnSpPr/>
                  <p:nvPr/>
                </p:nvCxnSpPr>
                <p:spPr>
                  <a:xfrm>
                    <a:off x="5630443" y="4022356"/>
                    <a:ext cx="0" cy="159395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32" name="组合 231"/>
                <p:cNvGrpSpPr/>
                <p:nvPr/>
              </p:nvGrpSpPr>
              <p:grpSpPr>
                <a:xfrm>
                  <a:off x="5554129" y="3529616"/>
                  <a:ext cx="386060" cy="99078"/>
                  <a:chOff x="5554129" y="3537344"/>
                  <a:chExt cx="386060" cy="99078"/>
                </a:xfrm>
              </p:grpSpPr>
              <p:sp>
                <p:nvSpPr>
                  <p:cNvPr id="233" name="矩形 232"/>
                  <p:cNvSpPr/>
                  <p:nvPr/>
                </p:nvSpPr>
                <p:spPr>
                  <a:xfrm>
                    <a:off x="5554129" y="3537344"/>
                    <a:ext cx="48871" cy="99078"/>
                  </a:xfrm>
                  <a:prstGeom prst="rect">
                    <a:avLst/>
                  </a:prstGeom>
                  <a:solidFill>
                    <a:srgbClr val="FFC00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34" name="矩形 233"/>
                  <p:cNvSpPr/>
                  <p:nvPr/>
                </p:nvSpPr>
                <p:spPr>
                  <a:xfrm flipH="1">
                    <a:off x="5641481" y="3537344"/>
                    <a:ext cx="45719" cy="99078"/>
                  </a:xfrm>
                  <a:prstGeom prst="rect">
                    <a:avLst/>
                  </a:prstGeom>
                  <a:solidFill>
                    <a:srgbClr val="FFC00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39" name="矩形 238"/>
                  <p:cNvSpPr/>
                  <p:nvPr/>
                </p:nvSpPr>
                <p:spPr>
                  <a:xfrm>
                    <a:off x="5726679" y="3537344"/>
                    <a:ext cx="48871" cy="99078"/>
                  </a:xfrm>
                  <a:prstGeom prst="rect">
                    <a:avLst/>
                  </a:prstGeom>
                  <a:solidFill>
                    <a:srgbClr val="FFC00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41" name="矩形 240"/>
                  <p:cNvSpPr/>
                  <p:nvPr/>
                </p:nvSpPr>
                <p:spPr>
                  <a:xfrm flipH="1">
                    <a:off x="5814031" y="3537344"/>
                    <a:ext cx="45719" cy="99078"/>
                  </a:xfrm>
                  <a:prstGeom prst="rect">
                    <a:avLst/>
                  </a:prstGeom>
                  <a:solidFill>
                    <a:srgbClr val="FFC00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42" name="矩形 241"/>
                  <p:cNvSpPr/>
                  <p:nvPr/>
                </p:nvSpPr>
                <p:spPr>
                  <a:xfrm flipH="1">
                    <a:off x="5894470" y="3537344"/>
                    <a:ext cx="45719" cy="99078"/>
                  </a:xfrm>
                  <a:prstGeom prst="rect">
                    <a:avLst/>
                  </a:prstGeom>
                  <a:solidFill>
                    <a:srgbClr val="FFC00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</p:grpSp>
        </p:grpSp>
        <p:grpSp>
          <p:nvGrpSpPr>
            <p:cNvPr id="127" name="组合 126"/>
            <p:cNvGrpSpPr/>
            <p:nvPr/>
          </p:nvGrpSpPr>
          <p:grpSpPr>
            <a:xfrm>
              <a:off x="5713064" y="5098419"/>
              <a:ext cx="822468" cy="884944"/>
              <a:chOff x="6096000" y="1701179"/>
              <a:chExt cx="822468" cy="884944"/>
            </a:xfrm>
          </p:grpSpPr>
          <p:pic>
            <p:nvPicPr>
              <p:cNvPr id="226" name="图片 225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96000" y="1701179"/>
                <a:ext cx="822468" cy="584775"/>
              </a:xfrm>
              <a:prstGeom prst="rect">
                <a:avLst/>
              </a:prstGeom>
            </p:spPr>
          </p:pic>
          <p:sp>
            <p:nvSpPr>
              <p:cNvPr id="227" name="文本框 226"/>
              <p:cNvSpPr txBox="1"/>
              <p:nvPr/>
            </p:nvSpPr>
            <p:spPr>
              <a:xfrm>
                <a:off x="6131077" y="2187168"/>
                <a:ext cx="701516" cy="3989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60000"/>
                  </a:lnSpc>
                </a:pPr>
                <a:r>
                  <a:rPr lang="en-US" altLang="zh-CN" sz="1600" dirty="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user </a:t>
                </a:r>
              </a:p>
              <a:p>
                <a:pPr algn="ctr">
                  <a:lnSpc>
                    <a:spcPct val="60000"/>
                  </a:lnSpc>
                </a:pPr>
                <a:r>
                  <a:rPr lang="en-US" altLang="zh-CN" sz="1600" dirty="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agent</a:t>
                </a:r>
              </a:p>
            </p:txBody>
          </p:sp>
        </p:grpSp>
        <p:grpSp>
          <p:nvGrpSpPr>
            <p:cNvPr id="128" name="组合 127"/>
            <p:cNvGrpSpPr/>
            <p:nvPr/>
          </p:nvGrpSpPr>
          <p:grpSpPr>
            <a:xfrm>
              <a:off x="6298955" y="4618782"/>
              <a:ext cx="822468" cy="884944"/>
              <a:chOff x="6096000" y="1701179"/>
              <a:chExt cx="822468" cy="884944"/>
            </a:xfrm>
          </p:grpSpPr>
          <p:pic>
            <p:nvPicPr>
              <p:cNvPr id="224" name="图片 223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96000" y="1701179"/>
                <a:ext cx="822468" cy="584775"/>
              </a:xfrm>
              <a:prstGeom prst="rect">
                <a:avLst/>
              </a:prstGeom>
            </p:spPr>
          </p:pic>
          <p:sp>
            <p:nvSpPr>
              <p:cNvPr id="225" name="文本框 224"/>
              <p:cNvSpPr txBox="1"/>
              <p:nvPr/>
            </p:nvSpPr>
            <p:spPr>
              <a:xfrm>
                <a:off x="6131077" y="2187168"/>
                <a:ext cx="701516" cy="3989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60000"/>
                  </a:lnSpc>
                </a:pPr>
                <a:r>
                  <a:rPr lang="en-US" altLang="zh-CN" sz="1600" dirty="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user </a:t>
                </a:r>
              </a:p>
              <a:p>
                <a:pPr algn="ctr">
                  <a:lnSpc>
                    <a:spcPct val="60000"/>
                  </a:lnSpc>
                </a:pPr>
                <a:r>
                  <a:rPr lang="en-US" altLang="zh-CN" sz="1600" dirty="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agent</a:t>
                </a:r>
              </a:p>
            </p:txBody>
          </p:sp>
        </p:grpSp>
        <p:grpSp>
          <p:nvGrpSpPr>
            <p:cNvPr id="153" name="组合 152"/>
            <p:cNvGrpSpPr/>
            <p:nvPr/>
          </p:nvGrpSpPr>
          <p:grpSpPr>
            <a:xfrm>
              <a:off x="6690174" y="3030489"/>
              <a:ext cx="701520" cy="1079673"/>
              <a:chOff x="5394480" y="2386646"/>
              <a:chExt cx="701520" cy="1079673"/>
            </a:xfrm>
          </p:grpSpPr>
          <p:pic>
            <p:nvPicPr>
              <p:cNvPr id="222" name="图片 221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94484" y="2386646"/>
                <a:ext cx="701516" cy="701516"/>
              </a:xfrm>
              <a:prstGeom prst="rect">
                <a:avLst/>
              </a:prstGeom>
            </p:spPr>
          </p:pic>
          <p:sp>
            <p:nvSpPr>
              <p:cNvPr id="223" name="文本框 222"/>
              <p:cNvSpPr txBox="1"/>
              <p:nvPr/>
            </p:nvSpPr>
            <p:spPr>
              <a:xfrm>
                <a:off x="5394480" y="3067364"/>
                <a:ext cx="701516" cy="3989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60000"/>
                  </a:lnSpc>
                </a:pPr>
                <a:r>
                  <a:rPr lang="en-US" altLang="zh-CN" sz="1600" dirty="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mail</a:t>
                </a:r>
              </a:p>
              <a:p>
                <a:pPr algn="ctr">
                  <a:lnSpc>
                    <a:spcPct val="60000"/>
                  </a:lnSpc>
                </a:pPr>
                <a:r>
                  <a:rPr lang="en-US" altLang="zh-CN" sz="1600" dirty="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server</a:t>
                </a:r>
              </a:p>
            </p:txBody>
          </p:sp>
        </p:grpSp>
        <p:grpSp>
          <p:nvGrpSpPr>
            <p:cNvPr id="154" name="组合 153"/>
            <p:cNvGrpSpPr/>
            <p:nvPr/>
          </p:nvGrpSpPr>
          <p:grpSpPr>
            <a:xfrm>
              <a:off x="6849823" y="4050543"/>
              <a:ext cx="386060" cy="207538"/>
              <a:chOff x="5554129" y="3364001"/>
              <a:chExt cx="386060" cy="264693"/>
            </a:xfrm>
          </p:grpSpPr>
          <p:grpSp>
            <p:nvGrpSpPr>
              <p:cNvPr id="208" name="组合 207"/>
              <p:cNvGrpSpPr/>
              <p:nvPr/>
            </p:nvGrpSpPr>
            <p:grpSpPr>
              <a:xfrm>
                <a:off x="5554129" y="3364001"/>
                <a:ext cx="386060" cy="129998"/>
                <a:chOff x="5554128" y="4009292"/>
                <a:chExt cx="541867" cy="196948"/>
              </a:xfrm>
            </p:grpSpPr>
            <p:sp>
              <p:nvSpPr>
                <p:cNvPr id="215" name="矩形 214"/>
                <p:cNvSpPr/>
                <p:nvPr/>
              </p:nvSpPr>
              <p:spPr>
                <a:xfrm>
                  <a:off x="5554128" y="4009292"/>
                  <a:ext cx="541867" cy="196948"/>
                </a:xfrm>
                <a:prstGeom prst="rect">
                  <a:avLst/>
                </a:prstGeom>
                <a:solidFill>
                  <a:srgbClr val="5BCCF6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216" name="直接连接符 215"/>
                <p:cNvCxnSpPr/>
                <p:nvPr/>
              </p:nvCxnSpPr>
              <p:spPr>
                <a:xfrm>
                  <a:off x="6022331" y="4022356"/>
                  <a:ext cx="0" cy="159395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7" name="直接连接符 216"/>
                <p:cNvCxnSpPr/>
                <p:nvPr/>
              </p:nvCxnSpPr>
              <p:spPr>
                <a:xfrm>
                  <a:off x="5943776" y="4022356"/>
                  <a:ext cx="0" cy="159395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8" name="直接连接符 217"/>
                <p:cNvCxnSpPr/>
                <p:nvPr/>
              </p:nvCxnSpPr>
              <p:spPr>
                <a:xfrm>
                  <a:off x="5865930" y="4022356"/>
                  <a:ext cx="0" cy="159395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9" name="直接连接符 218"/>
                <p:cNvCxnSpPr/>
                <p:nvPr/>
              </p:nvCxnSpPr>
              <p:spPr>
                <a:xfrm>
                  <a:off x="5787375" y="4022356"/>
                  <a:ext cx="0" cy="159395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0" name="直接连接符 219"/>
                <p:cNvCxnSpPr/>
                <p:nvPr/>
              </p:nvCxnSpPr>
              <p:spPr>
                <a:xfrm>
                  <a:off x="5708820" y="4022356"/>
                  <a:ext cx="0" cy="159395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1" name="直接连接符 220"/>
                <p:cNvCxnSpPr/>
                <p:nvPr/>
              </p:nvCxnSpPr>
              <p:spPr>
                <a:xfrm>
                  <a:off x="5630443" y="4022356"/>
                  <a:ext cx="0" cy="159395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9" name="组合 208"/>
              <p:cNvGrpSpPr/>
              <p:nvPr/>
            </p:nvGrpSpPr>
            <p:grpSpPr>
              <a:xfrm>
                <a:off x="5554129" y="3529616"/>
                <a:ext cx="386060" cy="99078"/>
                <a:chOff x="5554129" y="3537344"/>
                <a:chExt cx="386060" cy="99078"/>
              </a:xfrm>
            </p:grpSpPr>
            <p:sp>
              <p:nvSpPr>
                <p:cNvPr id="210" name="矩形 209"/>
                <p:cNvSpPr/>
                <p:nvPr/>
              </p:nvSpPr>
              <p:spPr>
                <a:xfrm>
                  <a:off x="5554129" y="3537344"/>
                  <a:ext cx="48871" cy="99078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11" name="矩形 210"/>
                <p:cNvSpPr/>
                <p:nvPr/>
              </p:nvSpPr>
              <p:spPr>
                <a:xfrm flipH="1">
                  <a:off x="5641481" y="3537344"/>
                  <a:ext cx="45719" cy="99078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12" name="矩形 211"/>
                <p:cNvSpPr/>
                <p:nvPr/>
              </p:nvSpPr>
              <p:spPr>
                <a:xfrm>
                  <a:off x="5726679" y="3537344"/>
                  <a:ext cx="48871" cy="99078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13" name="矩形 212"/>
                <p:cNvSpPr/>
                <p:nvPr/>
              </p:nvSpPr>
              <p:spPr>
                <a:xfrm flipH="1">
                  <a:off x="5814031" y="3537344"/>
                  <a:ext cx="45719" cy="99078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14" name="矩形 213"/>
                <p:cNvSpPr/>
                <p:nvPr/>
              </p:nvSpPr>
              <p:spPr>
                <a:xfrm flipH="1">
                  <a:off x="5894470" y="3537344"/>
                  <a:ext cx="45719" cy="99078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grpSp>
          <p:nvGrpSpPr>
            <p:cNvPr id="155" name="组合 154"/>
            <p:cNvGrpSpPr/>
            <p:nvPr/>
          </p:nvGrpSpPr>
          <p:grpSpPr>
            <a:xfrm>
              <a:off x="6912973" y="2075310"/>
              <a:ext cx="822468" cy="884944"/>
              <a:chOff x="6096000" y="1701179"/>
              <a:chExt cx="822468" cy="884944"/>
            </a:xfrm>
          </p:grpSpPr>
          <p:pic>
            <p:nvPicPr>
              <p:cNvPr id="206" name="图片 205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96000" y="1701179"/>
                <a:ext cx="822468" cy="584775"/>
              </a:xfrm>
              <a:prstGeom prst="rect">
                <a:avLst/>
              </a:prstGeom>
            </p:spPr>
          </p:pic>
          <p:sp>
            <p:nvSpPr>
              <p:cNvPr id="207" name="文本框 206"/>
              <p:cNvSpPr txBox="1"/>
              <p:nvPr/>
            </p:nvSpPr>
            <p:spPr>
              <a:xfrm>
                <a:off x="6131077" y="2187168"/>
                <a:ext cx="701516" cy="3989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60000"/>
                  </a:lnSpc>
                </a:pPr>
                <a:r>
                  <a:rPr lang="en-US" altLang="zh-CN" sz="1600" dirty="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user </a:t>
                </a:r>
              </a:p>
              <a:p>
                <a:pPr algn="ctr">
                  <a:lnSpc>
                    <a:spcPct val="60000"/>
                  </a:lnSpc>
                </a:pPr>
                <a:r>
                  <a:rPr lang="en-US" altLang="zh-CN" sz="1600" dirty="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agent</a:t>
                </a:r>
              </a:p>
            </p:txBody>
          </p:sp>
        </p:grpSp>
        <p:grpSp>
          <p:nvGrpSpPr>
            <p:cNvPr id="156" name="组合 155"/>
            <p:cNvGrpSpPr/>
            <p:nvPr/>
          </p:nvGrpSpPr>
          <p:grpSpPr>
            <a:xfrm>
              <a:off x="7251292" y="2958126"/>
              <a:ext cx="822468" cy="884944"/>
              <a:chOff x="6096000" y="1701179"/>
              <a:chExt cx="822468" cy="884944"/>
            </a:xfrm>
          </p:grpSpPr>
          <p:pic>
            <p:nvPicPr>
              <p:cNvPr id="204" name="图片 203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96000" y="1701179"/>
                <a:ext cx="822468" cy="584775"/>
              </a:xfrm>
              <a:prstGeom prst="rect">
                <a:avLst/>
              </a:prstGeom>
            </p:spPr>
          </p:pic>
          <p:sp>
            <p:nvSpPr>
              <p:cNvPr id="205" name="文本框 204"/>
              <p:cNvSpPr txBox="1"/>
              <p:nvPr/>
            </p:nvSpPr>
            <p:spPr>
              <a:xfrm>
                <a:off x="6131077" y="2187168"/>
                <a:ext cx="701516" cy="3989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60000"/>
                  </a:lnSpc>
                </a:pPr>
                <a:r>
                  <a:rPr lang="en-US" altLang="zh-CN" sz="1600" dirty="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user </a:t>
                </a:r>
              </a:p>
              <a:p>
                <a:pPr algn="ctr">
                  <a:lnSpc>
                    <a:spcPct val="60000"/>
                  </a:lnSpc>
                </a:pPr>
                <a:r>
                  <a:rPr lang="en-US" altLang="zh-CN" sz="1600" dirty="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agent</a:t>
                </a:r>
              </a:p>
            </p:txBody>
          </p:sp>
        </p:grpSp>
        <p:grpSp>
          <p:nvGrpSpPr>
            <p:cNvPr id="157" name="组合 156"/>
            <p:cNvGrpSpPr/>
            <p:nvPr/>
          </p:nvGrpSpPr>
          <p:grpSpPr>
            <a:xfrm>
              <a:off x="7277442" y="3934782"/>
              <a:ext cx="822468" cy="884944"/>
              <a:chOff x="6096000" y="1701179"/>
              <a:chExt cx="822468" cy="884944"/>
            </a:xfrm>
          </p:grpSpPr>
          <p:pic>
            <p:nvPicPr>
              <p:cNvPr id="202" name="图片 201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96000" y="1701179"/>
                <a:ext cx="822468" cy="584775"/>
              </a:xfrm>
              <a:prstGeom prst="rect">
                <a:avLst/>
              </a:prstGeom>
            </p:spPr>
          </p:pic>
          <p:sp>
            <p:nvSpPr>
              <p:cNvPr id="203" name="文本框 202"/>
              <p:cNvSpPr txBox="1"/>
              <p:nvPr/>
            </p:nvSpPr>
            <p:spPr>
              <a:xfrm>
                <a:off x="6131077" y="2187168"/>
                <a:ext cx="701516" cy="3989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60000"/>
                  </a:lnSpc>
                </a:pPr>
                <a:r>
                  <a:rPr lang="en-US" altLang="zh-CN" sz="1600" dirty="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user </a:t>
                </a:r>
              </a:p>
              <a:p>
                <a:pPr algn="ctr">
                  <a:lnSpc>
                    <a:spcPct val="60000"/>
                  </a:lnSpc>
                </a:pPr>
                <a:r>
                  <a:rPr lang="en-US" altLang="zh-CN" sz="1600" dirty="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agent</a:t>
                </a:r>
              </a:p>
            </p:txBody>
          </p:sp>
        </p:grpSp>
        <p:grpSp>
          <p:nvGrpSpPr>
            <p:cNvPr id="158" name="组合 157"/>
            <p:cNvGrpSpPr/>
            <p:nvPr/>
          </p:nvGrpSpPr>
          <p:grpSpPr>
            <a:xfrm>
              <a:off x="5392487" y="3863966"/>
              <a:ext cx="701520" cy="1079673"/>
              <a:chOff x="5394480" y="2386646"/>
              <a:chExt cx="701520" cy="1079673"/>
            </a:xfrm>
          </p:grpSpPr>
          <p:pic>
            <p:nvPicPr>
              <p:cNvPr id="200" name="图片 199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94484" y="2386646"/>
                <a:ext cx="701516" cy="701516"/>
              </a:xfrm>
              <a:prstGeom prst="rect">
                <a:avLst/>
              </a:prstGeom>
            </p:spPr>
          </p:pic>
          <p:sp>
            <p:nvSpPr>
              <p:cNvPr id="201" name="文本框 200"/>
              <p:cNvSpPr txBox="1"/>
              <p:nvPr/>
            </p:nvSpPr>
            <p:spPr>
              <a:xfrm>
                <a:off x="5394480" y="3067364"/>
                <a:ext cx="701516" cy="3989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60000"/>
                  </a:lnSpc>
                </a:pPr>
                <a:r>
                  <a:rPr lang="en-US" altLang="zh-CN" sz="1600" dirty="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mail</a:t>
                </a:r>
              </a:p>
              <a:p>
                <a:pPr algn="ctr">
                  <a:lnSpc>
                    <a:spcPct val="60000"/>
                  </a:lnSpc>
                </a:pPr>
                <a:r>
                  <a:rPr lang="en-US" altLang="zh-CN" sz="1600" dirty="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server</a:t>
                </a:r>
              </a:p>
            </p:txBody>
          </p:sp>
        </p:grpSp>
        <p:grpSp>
          <p:nvGrpSpPr>
            <p:cNvPr id="159" name="组合 158"/>
            <p:cNvGrpSpPr/>
            <p:nvPr/>
          </p:nvGrpSpPr>
          <p:grpSpPr>
            <a:xfrm>
              <a:off x="5552136" y="4884020"/>
              <a:ext cx="386060" cy="207538"/>
              <a:chOff x="5554129" y="3364001"/>
              <a:chExt cx="386060" cy="264693"/>
            </a:xfrm>
          </p:grpSpPr>
          <p:grpSp>
            <p:nvGrpSpPr>
              <p:cNvPr id="186" name="组合 185"/>
              <p:cNvGrpSpPr/>
              <p:nvPr/>
            </p:nvGrpSpPr>
            <p:grpSpPr>
              <a:xfrm>
                <a:off x="5554129" y="3364001"/>
                <a:ext cx="386060" cy="129998"/>
                <a:chOff x="5554128" y="4009292"/>
                <a:chExt cx="541867" cy="196948"/>
              </a:xfrm>
            </p:grpSpPr>
            <p:sp>
              <p:nvSpPr>
                <p:cNvPr id="193" name="矩形 192"/>
                <p:cNvSpPr/>
                <p:nvPr/>
              </p:nvSpPr>
              <p:spPr>
                <a:xfrm>
                  <a:off x="5554128" y="4009292"/>
                  <a:ext cx="541867" cy="196948"/>
                </a:xfrm>
                <a:prstGeom prst="rect">
                  <a:avLst/>
                </a:prstGeom>
                <a:solidFill>
                  <a:srgbClr val="5BCCF6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194" name="直接连接符 193"/>
                <p:cNvCxnSpPr/>
                <p:nvPr/>
              </p:nvCxnSpPr>
              <p:spPr>
                <a:xfrm>
                  <a:off x="6022331" y="4022356"/>
                  <a:ext cx="0" cy="159395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5" name="直接连接符 194"/>
                <p:cNvCxnSpPr/>
                <p:nvPr/>
              </p:nvCxnSpPr>
              <p:spPr>
                <a:xfrm>
                  <a:off x="5943776" y="4022356"/>
                  <a:ext cx="0" cy="159395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6" name="直接连接符 195"/>
                <p:cNvCxnSpPr/>
                <p:nvPr/>
              </p:nvCxnSpPr>
              <p:spPr>
                <a:xfrm>
                  <a:off x="5865930" y="4022356"/>
                  <a:ext cx="0" cy="159395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7" name="直接连接符 196"/>
                <p:cNvCxnSpPr/>
                <p:nvPr/>
              </p:nvCxnSpPr>
              <p:spPr>
                <a:xfrm>
                  <a:off x="5787375" y="4022356"/>
                  <a:ext cx="0" cy="159395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8" name="直接连接符 197"/>
                <p:cNvCxnSpPr/>
                <p:nvPr/>
              </p:nvCxnSpPr>
              <p:spPr>
                <a:xfrm>
                  <a:off x="5708820" y="4022356"/>
                  <a:ext cx="0" cy="159395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9" name="直接连接符 198"/>
                <p:cNvCxnSpPr/>
                <p:nvPr/>
              </p:nvCxnSpPr>
              <p:spPr>
                <a:xfrm>
                  <a:off x="5630443" y="4022356"/>
                  <a:ext cx="0" cy="159395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7" name="组合 186"/>
              <p:cNvGrpSpPr/>
              <p:nvPr/>
            </p:nvGrpSpPr>
            <p:grpSpPr>
              <a:xfrm>
                <a:off x="5554129" y="3529616"/>
                <a:ext cx="386060" cy="99078"/>
                <a:chOff x="5554129" y="3537344"/>
                <a:chExt cx="386060" cy="99078"/>
              </a:xfrm>
            </p:grpSpPr>
            <p:sp>
              <p:nvSpPr>
                <p:cNvPr id="188" name="矩形 187"/>
                <p:cNvSpPr/>
                <p:nvPr/>
              </p:nvSpPr>
              <p:spPr>
                <a:xfrm>
                  <a:off x="5554129" y="3537344"/>
                  <a:ext cx="48871" cy="99078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89" name="矩形 188"/>
                <p:cNvSpPr/>
                <p:nvPr/>
              </p:nvSpPr>
              <p:spPr>
                <a:xfrm flipH="1">
                  <a:off x="5641481" y="3537344"/>
                  <a:ext cx="45719" cy="99078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90" name="矩形 189"/>
                <p:cNvSpPr/>
                <p:nvPr/>
              </p:nvSpPr>
              <p:spPr>
                <a:xfrm>
                  <a:off x="5726679" y="3537344"/>
                  <a:ext cx="48871" cy="99078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91" name="矩形 190"/>
                <p:cNvSpPr/>
                <p:nvPr/>
              </p:nvSpPr>
              <p:spPr>
                <a:xfrm flipH="1">
                  <a:off x="5814031" y="3537344"/>
                  <a:ext cx="45719" cy="99078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92" name="矩形 191"/>
                <p:cNvSpPr/>
                <p:nvPr/>
              </p:nvSpPr>
              <p:spPr>
                <a:xfrm flipH="1">
                  <a:off x="5894470" y="3537344"/>
                  <a:ext cx="45719" cy="99078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cxnSp>
          <p:nvCxnSpPr>
            <p:cNvPr id="160" name="直接箭头连接符 159"/>
            <p:cNvCxnSpPr/>
            <p:nvPr/>
          </p:nvCxnSpPr>
          <p:spPr>
            <a:xfrm>
              <a:off x="5720364" y="3209527"/>
              <a:ext cx="0" cy="1674493"/>
            </a:xfrm>
            <a:prstGeom prst="straightConnector1">
              <a:avLst/>
            </a:prstGeom>
            <a:ln w="28575">
              <a:solidFill>
                <a:srgbClr val="009FF6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直接箭头连接符 160"/>
            <p:cNvCxnSpPr/>
            <p:nvPr/>
          </p:nvCxnSpPr>
          <p:spPr>
            <a:xfrm flipH="1">
              <a:off x="6011312" y="4110162"/>
              <a:ext cx="763189" cy="707809"/>
            </a:xfrm>
            <a:prstGeom prst="straightConnector1">
              <a:avLst/>
            </a:prstGeom>
            <a:ln w="28575">
              <a:solidFill>
                <a:srgbClr val="009FF6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直接箭头连接符 161"/>
            <p:cNvCxnSpPr/>
            <p:nvPr/>
          </p:nvCxnSpPr>
          <p:spPr>
            <a:xfrm flipH="1" flipV="1">
              <a:off x="6022475" y="3042297"/>
              <a:ext cx="751903" cy="727798"/>
            </a:xfrm>
            <a:prstGeom prst="straightConnector1">
              <a:avLst/>
            </a:prstGeom>
            <a:ln w="28575">
              <a:solidFill>
                <a:srgbClr val="009FF6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3" name="组合 162"/>
            <p:cNvGrpSpPr/>
            <p:nvPr/>
          </p:nvGrpSpPr>
          <p:grpSpPr>
            <a:xfrm>
              <a:off x="5355830" y="3428718"/>
              <a:ext cx="764165" cy="349401"/>
              <a:chOff x="2183431" y="5135466"/>
              <a:chExt cx="764165" cy="349401"/>
            </a:xfrm>
          </p:grpSpPr>
          <p:sp>
            <p:nvSpPr>
              <p:cNvPr id="170" name="矩形: 圆角 169"/>
              <p:cNvSpPr/>
              <p:nvPr/>
            </p:nvSpPr>
            <p:spPr>
              <a:xfrm>
                <a:off x="2183431" y="5135466"/>
                <a:ext cx="715459" cy="338554"/>
              </a:xfrm>
              <a:prstGeom prst="roundRect">
                <a:avLst>
                  <a:gd name="adj" fmla="val 12368"/>
                </a:avLst>
              </a:prstGeom>
              <a:solidFill>
                <a:srgbClr val="FEF6E5"/>
              </a:solidFill>
              <a:ln w="19050">
                <a:solidFill>
                  <a:srgbClr val="FDECC7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67497" tIns="33748" rIns="67497" bIns="33748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 sz="800"/>
              </a:p>
            </p:txBody>
          </p:sp>
          <p:sp>
            <p:nvSpPr>
              <p:cNvPr id="171" name="文本框 170"/>
              <p:cNvSpPr txBox="1"/>
              <p:nvPr/>
            </p:nvSpPr>
            <p:spPr>
              <a:xfrm>
                <a:off x="2183431" y="5146313"/>
                <a:ext cx="76416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SMTP</a:t>
                </a:r>
                <a:endParaRPr lang="zh-CN" altLang="en-US" sz="16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64" name="组合 163"/>
            <p:cNvGrpSpPr/>
            <p:nvPr/>
          </p:nvGrpSpPr>
          <p:grpSpPr>
            <a:xfrm>
              <a:off x="6104398" y="3250006"/>
              <a:ext cx="764165" cy="349401"/>
              <a:chOff x="2183431" y="5135466"/>
              <a:chExt cx="764165" cy="349401"/>
            </a:xfrm>
          </p:grpSpPr>
          <p:sp>
            <p:nvSpPr>
              <p:cNvPr id="168" name="矩形: 圆角 167"/>
              <p:cNvSpPr/>
              <p:nvPr/>
            </p:nvSpPr>
            <p:spPr>
              <a:xfrm>
                <a:off x="2183431" y="5135466"/>
                <a:ext cx="715459" cy="338554"/>
              </a:xfrm>
              <a:prstGeom prst="roundRect">
                <a:avLst>
                  <a:gd name="adj" fmla="val 12368"/>
                </a:avLst>
              </a:prstGeom>
              <a:solidFill>
                <a:srgbClr val="FEF6E5"/>
              </a:solidFill>
              <a:ln w="19050">
                <a:solidFill>
                  <a:srgbClr val="FDECC7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67497" tIns="33748" rIns="67497" bIns="33748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 sz="800"/>
              </a:p>
            </p:txBody>
          </p:sp>
          <p:sp>
            <p:nvSpPr>
              <p:cNvPr id="169" name="文本框 168"/>
              <p:cNvSpPr txBox="1"/>
              <p:nvPr/>
            </p:nvSpPr>
            <p:spPr>
              <a:xfrm>
                <a:off x="2183431" y="5146313"/>
                <a:ext cx="76416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SMTP</a:t>
                </a:r>
                <a:endParaRPr lang="zh-CN" altLang="en-US" sz="16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65" name="组合 164"/>
            <p:cNvGrpSpPr/>
            <p:nvPr/>
          </p:nvGrpSpPr>
          <p:grpSpPr>
            <a:xfrm>
              <a:off x="6044764" y="4280228"/>
              <a:ext cx="764165" cy="349401"/>
              <a:chOff x="2183431" y="5135466"/>
              <a:chExt cx="764165" cy="349401"/>
            </a:xfrm>
          </p:grpSpPr>
          <p:sp>
            <p:nvSpPr>
              <p:cNvPr id="166" name="矩形: 圆角 165"/>
              <p:cNvSpPr/>
              <p:nvPr/>
            </p:nvSpPr>
            <p:spPr>
              <a:xfrm>
                <a:off x="2183431" y="5135466"/>
                <a:ext cx="715459" cy="338554"/>
              </a:xfrm>
              <a:prstGeom prst="roundRect">
                <a:avLst>
                  <a:gd name="adj" fmla="val 12368"/>
                </a:avLst>
              </a:prstGeom>
              <a:solidFill>
                <a:srgbClr val="FEF6E5"/>
              </a:solidFill>
              <a:ln w="19050">
                <a:solidFill>
                  <a:srgbClr val="FDECC7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67497" tIns="33748" rIns="67497" bIns="33748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 sz="800"/>
              </a:p>
            </p:txBody>
          </p:sp>
          <p:sp>
            <p:nvSpPr>
              <p:cNvPr id="167" name="文本框 166"/>
              <p:cNvSpPr txBox="1"/>
              <p:nvPr/>
            </p:nvSpPr>
            <p:spPr>
              <a:xfrm>
                <a:off x="2183431" y="5146313"/>
                <a:ext cx="76416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SMTP</a:t>
                </a:r>
                <a:endParaRPr lang="zh-CN" altLang="en-US" sz="16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254" name="组合 253"/>
          <p:cNvGrpSpPr/>
          <p:nvPr/>
        </p:nvGrpSpPr>
        <p:grpSpPr>
          <a:xfrm>
            <a:off x="9595625" y="5386218"/>
            <a:ext cx="1825398" cy="687534"/>
            <a:chOff x="2553204" y="5432727"/>
            <a:chExt cx="1825398" cy="687534"/>
          </a:xfrm>
        </p:grpSpPr>
        <p:sp>
          <p:nvSpPr>
            <p:cNvPr id="255" name="矩形: 圆角 254"/>
            <p:cNvSpPr/>
            <p:nvPr/>
          </p:nvSpPr>
          <p:spPr>
            <a:xfrm>
              <a:off x="2553204" y="5432727"/>
              <a:ext cx="1825398" cy="681096"/>
            </a:xfrm>
            <a:prstGeom prst="roundRect">
              <a:avLst>
                <a:gd name="adj" fmla="val 4058"/>
              </a:avLst>
            </a:prstGeom>
            <a:solidFill>
              <a:srgbClr val="FEF6E5"/>
            </a:solidFill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cxnSp>
          <p:nvCxnSpPr>
            <p:cNvPr id="256" name="直接连接符 255"/>
            <p:cNvCxnSpPr/>
            <p:nvPr/>
          </p:nvCxnSpPr>
          <p:spPr>
            <a:xfrm>
              <a:off x="2638218" y="5781958"/>
              <a:ext cx="1591862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7" name="Text Box 10"/>
            <p:cNvSpPr txBox="1">
              <a:spLocks noChangeArrowheads="1"/>
            </p:cNvSpPr>
            <p:nvPr/>
          </p:nvSpPr>
          <p:spPr bwMode="auto">
            <a:xfrm>
              <a:off x="2978295" y="5461556"/>
              <a:ext cx="1400307" cy="335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3465A4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74415" tIns="38694" rIns="74415" bIns="38694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600">
                  <a:solidFill>
                    <a:srgbClr val="000000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600">
                  <a:solidFill>
                    <a:srgbClr val="000000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600">
                  <a:solidFill>
                    <a:srgbClr val="000000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600">
                  <a:solidFill>
                    <a:srgbClr val="000000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600">
                  <a:solidFill>
                    <a:srgbClr val="000000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algn="ctr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600">
                  <a:solidFill>
                    <a:srgbClr val="000000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algn="ctr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600">
                  <a:solidFill>
                    <a:srgbClr val="000000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algn="ctr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600">
                  <a:solidFill>
                    <a:srgbClr val="000000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algn="ctr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600">
                  <a:solidFill>
                    <a:srgbClr val="000000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10000"/>
                </a:lnSpc>
                <a:defRPr/>
              </a:pPr>
              <a:r>
                <a:rPr lang="zh-CN" altLang="en-US" dirty="0"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外发报文队列</a:t>
              </a:r>
            </a:p>
          </p:txBody>
        </p:sp>
        <p:sp>
          <p:nvSpPr>
            <p:cNvPr id="258" name="Text Box 10"/>
            <p:cNvSpPr txBox="1">
              <a:spLocks noChangeArrowheads="1"/>
            </p:cNvSpPr>
            <p:nvPr/>
          </p:nvSpPr>
          <p:spPr bwMode="auto">
            <a:xfrm>
              <a:off x="2978296" y="5784931"/>
              <a:ext cx="1251784" cy="335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3465A4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74415" tIns="38694" rIns="74415" bIns="38694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600">
                  <a:solidFill>
                    <a:srgbClr val="000000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600">
                  <a:solidFill>
                    <a:srgbClr val="000000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600">
                  <a:solidFill>
                    <a:srgbClr val="000000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600">
                  <a:solidFill>
                    <a:srgbClr val="000000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600">
                  <a:solidFill>
                    <a:srgbClr val="000000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algn="ctr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600">
                  <a:solidFill>
                    <a:srgbClr val="000000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algn="ctr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600">
                  <a:solidFill>
                    <a:srgbClr val="000000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algn="ctr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600">
                  <a:solidFill>
                    <a:srgbClr val="000000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algn="ctr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600">
                  <a:solidFill>
                    <a:srgbClr val="000000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10000"/>
                </a:lnSpc>
                <a:defRPr/>
              </a:pPr>
              <a:r>
                <a:rPr lang="zh-CN" altLang="en-US" dirty="0"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用户邮箱</a:t>
              </a:r>
            </a:p>
          </p:txBody>
        </p:sp>
        <p:grpSp>
          <p:nvGrpSpPr>
            <p:cNvPr id="259" name="组合 258"/>
            <p:cNvGrpSpPr/>
            <p:nvPr/>
          </p:nvGrpSpPr>
          <p:grpSpPr>
            <a:xfrm>
              <a:off x="2615227" y="5567327"/>
              <a:ext cx="386060" cy="101928"/>
              <a:chOff x="5554128" y="4009292"/>
              <a:chExt cx="541867" cy="196948"/>
            </a:xfrm>
          </p:grpSpPr>
          <p:sp>
            <p:nvSpPr>
              <p:cNvPr id="266" name="矩形 265"/>
              <p:cNvSpPr/>
              <p:nvPr/>
            </p:nvSpPr>
            <p:spPr>
              <a:xfrm>
                <a:off x="5554128" y="4009292"/>
                <a:ext cx="541867" cy="196948"/>
              </a:xfrm>
              <a:prstGeom prst="rect">
                <a:avLst/>
              </a:prstGeom>
              <a:solidFill>
                <a:srgbClr val="5BCCF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267" name="直接连接符 266"/>
              <p:cNvCxnSpPr/>
              <p:nvPr/>
            </p:nvCxnSpPr>
            <p:spPr>
              <a:xfrm>
                <a:off x="6022331" y="4022356"/>
                <a:ext cx="0" cy="15939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直接连接符 267"/>
              <p:cNvCxnSpPr/>
              <p:nvPr/>
            </p:nvCxnSpPr>
            <p:spPr>
              <a:xfrm>
                <a:off x="5943776" y="4022356"/>
                <a:ext cx="0" cy="15939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直接连接符 268"/>
              <p:cNvCxnSpPr/>
              <p:nvPr/>
            </p:nvCxnSpPr>
            <p:spPr>
              <a:xfrm>
                <a:off x="5865930" y="4022356"/>
                <a:ext cx="0" cy="15939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直接连接符 269"/>
              <p:cNvCxnSpPr/>
              <p:nvPr/>
            </p:nvCxnSpPr>
            <p:spPr>
              <a:xfrm>
                <a:off x="5787375" y="4022356"/>
                <a:ext cx="0" cy="15939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直接连接符 270"/>
              <p:cNvCxnSpPr/>
              <p:nvPr/>
            </p:nvCxnSpPr>
            <p:spPr>
              <a:xfrm>
                <a:off x="5708820" y="4022356"/>
                <a:ext cx="0" cy="15939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直接连接符 271"/>
              <p:cNvCxnSpPr/>
              <p:nvPr/>
            </p:nvCxnSpPr>
            <p:spPr>
              <a:xfrm>
                <a:off x="5630443" y="4022356"/>
                <a:ext cx="0" cy="15939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0" name="组合 259"/>
            <p:cNvGrpSpPr/>
            <p:nvPr/>
          </p:nvGrpSpPr>
          <p:grpSpPr>
            <a:xfrm>
              <a:off x="2615227" y="5926141"/>
              <a:ext cx="386060" cy="77684"/>
              <a:chOff x="5554129" y="3537344"/>
              <a:chExt cx="386060" cy="99078"/>
            </a:xfrm>
          </p:grpSpPr>
          <p:sp>
            <p:nvSpPr>
              <p:cNvPr id="261" name="矩形 260"/>
              <p:cNvSpPr/>
              <p:nvPr/>
            </p:nvSpPr>
            <p:spPr>
              <a:xfrm>
                <a:off x="5554129" y="3537344"/>
                <a:ext cx="48871" cy="99078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2" name="矩形 261"/>
              <p:cNvSpPr/>
              <p:nvPr/>
            </p:nvSpPr>
            <p:spPr>
              <a:xfrm flipH="1">
                <a:off x="5641481" y="3537344"/>
                <a:ext cx="45719" cy="99078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3" name="矩形 262"/>
              <p:cNvSpPr/>
              <p:nvPr/>
            </p:nvSpPr>
            <p:spPr>
              <a:xfrm>
                <a:off x="5726679" y="3537344"/>
                <a:ext cx="48871" cy="99078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4" name="矩形 263"/>
              <p:cNvSpPr/>
              <p:nvPr/>
            </p:nvSpPr>
            <p:spPr>
              <a:xfrm flipH="1">
                <a:off x="5814031" y="3537344"/>
                <a:ext cx="45719" cy="99078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5" name="矩形 264"/>
              <p:cNvSpPr/>
              <p:nvPr/>
            </p:nvSpPr>
            <p:spPr>
              <a:xfrm flipH="1">
                <a:off x="5894470" y="3537344"/>
                <a:ext cx="45719" cy="99078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73" name="email_161784"/>
          <p:cNvSpPr>
            <a:spLocks noChangeAspect="1"/>
          </p:cNvSpPr>
          <p:nvPr/>
        </p:nvSpPr>
        <p:spPr bwMode="auto">
          <a:xfrm>
            <a:off x="9191148" y="1568098"/>
            <a:ext cx="327166" cy="206972"/>
          </a:xfrm>
          <a:custGeom>
            <a:avLst/>
            <a:gdLst>
              <a:gd name="connsiteX0" fmla="*/ 224312 w 606580"/>
              <a:gd name="connsiteY0" fmla="*/ 207674 h 383735"/>
              <a:gd name="connsiteX1" fmla="*/ 295709 w 606580"/>
              <a:gd name="connsiteY1" fmla="*/ 269235 h 383735"/>
              <a:gd name="connsiteX2" fmla="*/ 311121 w 606580"/>
              <a:gd name="connsiteY2" fmla="*/ 269235 h 383735"/>
              <a:gd name="connsiteX3" fmla="*/ 382239 w 606580"/>
              <a:gd name="connsiteY3" fmla="*/ 207674 h 383735"/>
              <a:gd name="connsiteX4" fmla="*/ 584917 w 606580"/>
              <a:gd name="connsiteY4" fmla="*/ 383735 h 383735"/>
              <a:gd name="connsiteX5" fmla="*/ 21170 w 606580"/>
              <a:gd name="connsiteY5" fmla="*/ 383735 h 383735"/>
              <a:gd name="connsiteX6" fmla="*/ 606580 w 606580"/>
              <a:gd name="connsiteY6" fmla="*/ 13549 h 383735"/>
              <a:gd name="connsiteX7" fmla="*/ 606580 w 606580"/>
              <a:gd name="connsiteY7" fmla="*/ 370257 h 383735"/>
              <a:gd name="connsiteX8" fmla="*/ 400600 w 606580"/>
              <a:gd name="connsiteY8" fmla="*/ 191903 h 383735"/>
              <a:gd name="connsiteX9" fmla="*/ 0 w 606580"/>
              <a:gd name="connsiteY9" fmla="*/ 13549 h 383735"/>
              <a:gd name="connsiteX10" fmla="*/ 206051 w 606580"/>
              <a:gd name="connsiteY10" fmla="*/ 191903 h 383735"/>
              <a:gd name="connsiteX11" fmla="*/ 0 w 606580"/>
              <a:gd name="connsiteY11" fmla="*/ 370257 h 383735"/>
              <a:gd name="connsiteX12" fmla="*/ 21170 w 606580"/>
              <a:gd name="connsiteY12" fmla="*/ 0 h 383735"/>
              <a:gd name="connsiteX13" fmla="*/ 585411 w 606580"/>
              <a:gd name="connsiteY13" fmla="*/ 0 h 383735"/>
              <a:gd name="connsiteX14" fmla="*/ 303337 w 606580"/>
              <a:gd name="connsiteY14" fmla="*/ 244298 h 383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06580" h="383735">
                <a:moveTo>
                  <a:pt x="224312" y="207674"/>
                </a:moveTo>
                <a:lnTo>
                  <a:pt x="295709" y="269235"/>
                </a:lnTo>
                <a:cubicBezTo>
                  <a:pt x="300166" y="273129"/>
                  <a:pt x="306757" y="273129"/>
                  <a:pt x="311121" y="269235"/>
                </a:cubicBezTo>
                <a:lnTo>
                  <a:pt x="382239" y="207674"/>
                </a:lnTo>
                <a:lnTo>
                  <a:pt x="584917" y="383735"/>
                </a:lnTo>
                <a:lnTo>
                  <a:pt x="21170" y="383735"/>
                </a:lnTo>
                <a:close/>
                <a:moveTo>
                  <a:pt x="606580" y="13549"/>
                </a:moveTo>
                <a:lnTo>
                  <a:pt x="606580" y="370257"/>
                </a:lnTo>
                <a:lnTo>
                  <a:pt x="400600" y="191903"/>
                </a:lnTo>
                <a:close/>
                <a:moveTo>
                  <a:pt x="0" y="13549"/>
                </a:moveTo>
                <a:lnTo>
                  <a:pt x="206051" y="191903"/>
                </a:lnTo>
                <a:lnTo>
                  <a:pt x="0" y="370257"/>
                </a:lnTo>
                <a:close/>
                <a:moveTo>
                  <a:pt x="21170" y="0"/>
                </a:moveTo>
                <a:lnTo>
                  <a:pt x="585411" y="0"/>
                </a:lnTo>
                <a:lnTo>
                  <a:pt x="303337" y="24429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274" name="email_161784"/>
          <p:cNvSpPr>
            <a:spLocks noChangeAspect="1"/>
          </p:cNvSpPr>
          <p:nvPr/>
        </p:nvSpPr>
        <p:spPr bwMode="auto">
          <a:xfrm>
            <a:off x="8601228" y="2074312"/>
            <a:ext cx="327166" cy="206972"/>
          </a:xfrm>
          <a:custGeom>
            <a:avLst/>
            <a:gdLst>
              <a:gd name="connsiteX0" fmla="*/ 224312 w 606580"/>
              <a:gd name="connsiteY0" fmla="*/ 207674 h 383735"/>
              <a:gd name="connsiteX1" fmla="*/ 295709 w 606580"/>
              <a:gd name="connsiteY1" fmla="*/ 269235 h 383735"/>
              <a:gd name="connsiteX2" fmla="*/ 311121 w 606580"/>
              <a:gd name="connsiteY2" fmla="*/ 269235 h 383735"/>
              <a:gd name="connsiteX3" fmla="*/ 382239 w 606580"/>
              <a:gd name="connsiteY3" fmla="*/ 207674 h 383735"/>
              <a:gd name="connsiteX4" fmla="*/ 584917 w 606580"/>
              <a:gd name="connsiteY4" fmla="*/ 383735 h 383735"/>
              <a:gd name="connsiteX5" fmla="*/ 21170 w 606580"/>
              <a:gd name="connsiteY5" fmla="*/ 383735 h 383735"/>
              <a:gd name="connsiteX6" fmla="*/ 606580 w 606580"/>
              <a:gd name="connsiteY6" fmla="*/ 13549 h 383735"/>
              <a:gd name="connsiteX7" fmla="*/ 606580 w 606580"/>
              <a:gd name="connsiteY7" fmla="*/ 370257 h 383735"/>
              <a:gd name="connsiteX8" fmla="*/ 400600 w 606580"/>
              <a:gd name="connsiteY8" fmla="*/ 191903 h 383735"/>
              <a:gd name="connsiteX9" fmla="*/ 0 w 606580"/>
              <a:gd name="connsiteY9" fmla="*/ 13549 h 383735"/>
              <a:gd name="connsiteX10" fmla="*/ 206051 w 606580"/>
              <a:gd name="connsiteY10" fmla="*/ 191903 h 383735"/>
              <a:gd name="connsiteX11" fmla="*/ 0 w 606580"/>
              <a:gd name="connsiteY11" fmla="*/ 370257 h 383735"/>
              <a:gd name="connsiteX12" fmla="*/ 21170 w 606580"/>
              <a:gd name="connsiteY12" fmla="*/ 0 h 383735"/>
              <a:gd name="connsiteX13" fmla="*/ 585411 w 606580"/>
              <a:gd name="connsiteY13" fmla="*/ 0 h 383735"/>
              <a:gd name="connsiteX14" fmla="*/ 303337 w 606580"/>
              <a:gd name="connsiteY14" fmla="*/ 244298 h 383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06580" h="383735">
                <a:moveTo>
                  <a:pt x="224312" y="207674"/>
                </a:moveTo>
                <a:lnTo>
                  <a:pt x="295709" y="269235"/>
                </a:lnTo>
                <a:cubicBezTo>
                  <a:pt x="300166" y="273129"/>
                  <a:pt x="306757" y="273129"/>
                  <a:pt x="311121" y="269235"/>
                </a:cubicBezTo>
                <a:lnTo>
                  <a:pt x="382239" y="207674"/>
                </a:lnTo>
                <a:lnTo>
                  <a:pt x="584917" y="383735"/>
                </a:lnTo>
                <a:lnTo>
                  <a:pt x="21170" y="383735"/>
                </a:lnTo>
                <a:close/>
                <a:moveTo>
                  <a:pt x="606580" y="13549"/>
                </a:moveTo>
                <a:lnTo>
                  <a:pt x="606580" y="370257"/>
                </a:lnTo>
                <a:lnTo>
                  <a:pt x="400600" y="191903"/>
                </a:lnTo>
                <a:close/>
                <a:moveTo>
                  <a:pt x="0" y="13549"/>
                </a:moveTo>
                <a:lnTo>
                  <a:pt x="206051" y="191903"/>
                </a:lnTo>
                <a:lnTo>
                  <a:pt x="0" y="370257"/>
                </a:lnTo>
                <a:close/>
                <a:moveTo>
                  <a:pt x="21170" y="0"/>
                </a:moveTo>
                <a:lnTo>
                  <a:pt x="585411" y="0"/>
                </a:lnTo>
                <a:lnTo>
                  <a:pt x="303337" y="24429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275" name="email_161784"/>
          <p:cNvSpPr>
            <a:spLocks noChangeAspect="1"/>
          </p:cNvSpPr>
          <p:nvPr/>
        </p:nvSpPr>
        <p:spPr bwMode="auto">
          <a:xfrm>
            <a:off x="8590051" y="3904914"/>
            <a:ext cx="327166" cy="206972"/>
          </a:xfrm>
          <a:custGeom>
            <a:avLst/>
            <a:gdLst>
              <a:gd name="connsiteX0" fmla="*/ 224312 w 606580"/>
              <a:gd name="connsiteY0" fmla="*/ 207674 h 383735"/>
              <a:gd name="connsiteX1" fmla="*/ 295709 w 606580"/>
              <a:gd name="connsiteY1" fmla="*/ 269235 h 383735"/>
              <a:gd name="connsiteX2" fmla="*/ 311121 w 606580"/>
              <a:gd name="connsiteY2" fmla="*/ 269235 h 383735"/>
              <a:gd name="connsiteX3" fmla="*/ 382239 w 606580"/>
              <a:gd name="connsiteY3" fmla="*/ 207674 h 383735"/>
              <a:gd name="connsiteX4" fmla="*/ 584917 w 606580"/>
              <a:gd name="connsiteY4" fmla="*/ 383735 h 383735"/>
              <a:gd name="connsiteX5" fmla="*/ 21170 w 606580"/>
              <a:gd name="connsiteY5" fmla="*/ 383735 h 383735"/>
              <a:gd name="connsiteX6" fmla="*/ 606580 w 606580"/>
              <a:gd name="connsiteY6" fmla="*/ 13549 h 383735"/>
              <a:gd name="connsiteX7" fmla="*/ 606580 w 606580"/>
              <a:gd name="connsiteY7" fmla="*/ 370257 h 383735"/>
              <a:gd name="connsiteX8" fmla="*/ 400600 w 606580"/>
              <a:gd name="connsiteY8" fmla="*/ 191903 h 383735"/>
              <a:gd name="connsiteX9" fmla="*/ 0 w 606580"/>
              <a:gd name="connsiteY9" fmla="*/ 13549 h 383735"/>
              <a:gd name="connsiteX10" fmla="*/ 206051 w 606580"/>
              <a:gd name="connsiteY10" fmla="*/ 191903 h 383735"/>
              <a:gd name="connsiteX11" fmla="*/ 0 w 606580"/>
              <a:gd name="connsiteY11" fmla="*/ 370257 h 383735"/>
              <a:gd name="connsiteX12" fmla="*/ 21170 w 606580"/>
              <a:gd name="connsiteY12" fmla="*/ 0 h 383735"/>
              <a:gd name="connsiteX13" fmla="*/ 585411 w 606580"/>
              <a:gd name="connsiteY13" fmla="*/ 0 h 383735"/>
              <a:gd name="connsiteX14" fmla="*/ 303337 w 606580"/>
              <a:gd name="connsiteY14" fmla="*/ 244298 h 383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06580" h="383735">
                <a:moveTo>
                  <a:pt x="224312" y="207674"/>
                </a:moveTo>
                <a:lnTo>
                  <a:pt x="295709" y="269235"/>
                </a:lnTo>
                <a:cubicBezTo>
                  <a:pt x="300166" y="273129"/>
                  <a:pt x="306757" y="273129"/>
                  <a:pt x="311121" y="269235"/>
                </a:cubicBezTo>
                <a:lnTo>
                  <a:pt x="382239" y="207674"/>
                </a:lnTo>
                <a:lnTo>
                  <a:pt x="584917" y="383735"/>
                </a:lnTo>
                <a:lnTo>
                  <a:pt x="21170" y="383735"/>
                </a:lnTo>
                <a:close/>
                <a:moveTo>
                  <a:pt x="606580" y="13549"/>
                </a:moveTo>
                <a:lnTo>
                  <a:pt x="606580" y="370257"/>
                </a:lnTo>
                <a:lnTo>
                  <a:pt x="400600" y="191903"/>
                </a:lnTo>
                <a:close/>
                <a:moveTo>
                  <a:pt x="0" y="13549"/>
                </a:moveTo>
                <a:lnTo>
                  <a:pt x="206051" y="191903"/>
                </a:lnTo>
                <a:lnTo>
                  <a:pt x="0" y="370257"/>
                </a:lnTo>
                <a:close/>
                <a:moveTo>
                  <a:pt x="21170" y="0"/>
                </a:moveTo>
                <a:lnTo>
                  <a:pt x="585411" y="0"/>
                </a:lnTo>
                <a:lnTo>
                  <a:pt x="303337" y="24429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0 L -0.05039 0.07593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26" y="37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-2.59259E-6 L -0.00078 0.26806 " pathEditMode="relative" rAng="0" ptsTypes="AA">
                                      <p:cBhvr>
                                        <p:cTn id="39" dur="2000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" y="1340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7.40741E-7 L 0.02812 0.16366 " pathEditMode="relative" rAng="0" ptsTypes="AA">
                                      <p:cBhvr>
                                        <p:cTn id="53" dur="2000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06" y="817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9" grpId="0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/>
          <p:cNvGrpSpPr/>
          <p:nvPr/>
        </p:nvGrpSpPr>
        <p:grpSpPr>
          <a:xfrm>
            <a:off x="430213" y="0"/>
            <a:ext cx="4889112" cy="1428589"/>
            <a:chOff x="551030" y="-368704"/>
            <a:chExt cx="4889112" cy="1428589"/>
          </a:xfrm>
        </p:grpSpPr>
        <p:grpSp>
          <p:nvGrpSpPr>
            <p:cNvPr id="29" name="组合 28"/>
            <p:cNvGrpSpPr/>
            <p:nvPr/>
          </p:nvGrpSpPr>
          <p:grpSpPr>
            <a:xfrm>
              <a:off x="1201631" y="303925"/>
              <a:ext cx="4238511" cy="687997"/>
              <a:chOff x="1839058" y="967769"/>
              <a:chExt cx="4238511" cy="687997"/>
            </a:xfrm>
          </p:grpSpPr>
          <p:sp>
            <p:nvSpPr>
              <p:cNvPr id="31" name="矩形: 圆角 30"/>
              <p:cNvSpPr/>
              <p:nvPr/>
            </p:nvSpPr>
            <p:spPr>
              <a:xfrm>
                <a:off x="1839058" y="967769"/>
                <a:ext cx="4238511" cy="675443"/>
              </a:xfrm>
              <a:prstGeom prst="roundRect">
                <a:avLst>
                  <a:gd name="adj" fmla="val 50000"/>
                </a:avLst>
              </a:prstGeom>
              <a:solidFill>
                <a:srgbClr val="009FF6"/>
              </a:solidFill>
              <a:ln>
                <a:solidFill>
                  <a:schemeClr val="bg1"/>
                </a:solidFill>
              </a:ln>
              <a:effectLst>
                <a:outerShdw blurRad="63500" sx="101000" sy="101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solidFill>
                    <a:srgbClr val="00A3F8"/>
                  </a:solidFill>
                </a:endParaRPr>
              </a:p>
            </p:txBody>
          </p:sp>
          <p:sp>
            <p:nvSpPr>
              <p:cNvPr id="32" name="文本框 31"/>
              <p:cNvSpPr txBox="1"/>
              <p:nvPr/>
            </p:nvSpPr>
            <p:spPr>
              <a:xfrm>
                <a:off x="2786093" y="1009435"/>
                <a:ext cx="322962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SMTP</a:t>
                </a:r>
                <a:r>
                  <a:rPr lang="zh-CN" altLang="en-US" sz="3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协议</a:t>
                </a:r>
              </a:p>
            </p:txBody>
          </p:sp>
        </p:grpSp>
        <p:pic>
          <p:nvPicPr>
            <p:cNvPr id="30" name="图片 29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111"/>
            <a:stretch>
              <a:fillRect/>
            </a:stretch>
          </p:blipFill>
          <p:spPr>
            <a:xfrm>
              <a:off x="551030" y="-368704"/>
              <a:ext cx="1607162" cy="1428589"/>
            </a:xfrm>
            <a:prstGeom prst="rect">
              <a:avLst/>
            </a:prstGeom>
          </p:spPr>
        </p:pic>
      </p:grpSp>
      <p:grpSp>
        <p:nvGrpSpPr>
          <p:cNvPr id="59" name="组合 58"/>
          <p:cNvGrpSpPr/>
          <p:nvPr/>
        </p:nvGrpSpPr>
        <p:grpSpPr>
          <a:xfrm>
            <a:off x="1351173" y="1671312"/>
            <a:ext cx="5977675" cy="476221"/>
            <a:chOff x="1403750" y="3593123"/>
            <a:chExt cx="5977675" cy="476221"/>
          </a:xfrm>
        </p:grpSpPr>
        <p:grpSp>
          <p:nvGrpSpPr>
            <p:cNvPr id="68" name="组合 67"/>
            <p:cNvGrpSpPr/>
            <p:nvPr/>
          </p:nvGrpSpPr>
          <p:grpSpPr>
            <a:xfrm>
              <a:off x="1403750" y="3593123"/>
              <a:ext cx="490436" cy="476221"/>
              <a:chOff x="1403750" y="3593123"/>
              <a:chExt cx="808892" cy="785446"/>
            </a:xfrm>
          </p:grpSpPr>
          <p:sp>
            <p:nvSpPr>
              <p:cNvPr id="81" name="对话气泡: 椭圆形 80"/>
              <p:cNvSpPr/>
              <p:nvPr/>
            </p:nvSpPr>
            <p:spPr>
              <a:xfrm>
                <a:off x="1403750" y="3593123"/>
                <a:ext cx="808892" cy="785446"/>
              </a:xfrm>
              <a:prstGeom prst="wedgeEllipseCallout">
                <a:avLst>
                  <a:gd name="adj1" fmla="val 66124"/>
                  <a:gd name="adj2" fmla="val 2799"/>
                </a:avLst>
              </a:prstGeom>
              <a:solidFill>
                <a:srgbClr val="009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2" name="round-web-cam_17861"/>
              <p:cNvSpPr>
                <a:spLocks noChangeAspect="1"/>
              </p:cNvSpPr>
              <p:nvPr/>
            </p:nvSpPr>
            <p:spPr bwMode="auto">
              <a:xfrm>
                <a:off x="1567764" y="3705353"/>
                <a:ext cx="480863" cy="560986"/>
              </a:xfrm>
              <a:custGeom>
                <a:avLst/>
                <a:gdLst>
                  <a:gd name="connsiteX0" fmla="*/ 382866 w 517527"/>
                  <a:gd name="connsiteY0" fmla="*/ 485037 h 603758"/>
                  <a:gd name="connsiteX1" fmla="*/ 258763 w 517527"/>
                  <a:gd name="connsiteY1" fmla="*/ 516800 h 603758"/>
                  <a:gd name="connsiteX2" fmla="*/ 136617 w 517527"/>
                  <a:gd name="connsiteY2" fmla="*/ 486079 h 603758"/>
                  <a:gd name="connsiteX3" fmla="*/ 81214 w 517527"/>
                  <a:gd name="connsiteY3" fmla="*/ 525522 h 603758"/>
                  <a:gd name="connsiteX4" fmla="*/ 261371 w 517527"/>
                  <a:gd name="connsiteY4" fmla="*/ 581888 h 603758"/>
                  <a:gd name="connsiteX5" fmla="*/ 441658 w 517527"/>
                  <a:gd name="connsiteY5" fmla="*/ 525522 h 603758"/>
                  <a:gd name="connsiteX6" fmla="*/ 382866 w 517527"/>
                  <a:gd name="connsiteY6" fmla="*/ 485037 h 603758"/>
                  <a:gd name="connsiteX7" fmla="*/ 258870 w 517527"/>
                  <a:gd name="connsiteY7" fmla="*/ 184740 h 603758"/>
                  <a:gd name="connsiteX8" fmla="*/ 332717 w 517527"/>
                  <a:gd name="connsiteY8" fmla="*/ 258481 h 603758"/>
                  <a:gd name="connsiteX9" fmla="*/ 258870 w 517527"/>
                  <a:gd name="connsiteY9" fmla="*/ 332222 h 603758"/>
                  <a:gd name="connsiteX10" fmla="*/ 185023 w 517527"/>
                  <a:gd name="connsiteY10" fmla="*/ 258481 h 603758"/>
                  <a:gd name="connsiteX11" fmla="*/ 258870 w 517527"/>
                  <a:gd name="connsiteY11" fmla="*/ 184740 h 603758"/>
                  <a:gd name="connsiteX12" fmla="*/ 258763 w 517527"/>
                  <a:gd name="connsiteY12" fmla="*/ 147620 h 603758"/>
                  <a:gd name="connsiteX13" fmla="*/ 147697 w 517527"/>
                  <a:gd name="connsiteY13" fmla="*/ 258400 h 603758"/>
                  <a:gd name="connsiteX14" fmla="*/ 258763 w 517527"/>
                  <a:gd name="connsiteY14" fmla="*/ 369310 h 603758"/>
                  <a:gd name="connsiteX15" fmla="*/ 369830 w 517527"/>
                  <a:gd name="connsiteY15" fmla="*/ 258400 h 603758"/>
                  <a:gd name="connsiteX16" fmla="*/ 258763 w 517527"/>
                  <a:gd name="connsiteY16" fmla="*/ 147620 h 603758"/>
                  <a:gd name="connsiteX17" fmla="*/ 258112 w 517527"/>
                  <a:gd name="connsiteY17" fmla="*/ 80189 h 603758"/>
                  <a:gd name="connsiteX18" fmla="*/ 236342 w 517527"/>
                  <a:gd name="connsiteY18" fmla="*/ 102058 h 603758"/>
                  <a:gd name="connsiteX19" fmla="*/ 258112 w 517527"/>
                  <a:gd name="connsiteY19" fmla="*/ 123798 h 603758"/>
                  <a:gd name="connsiteX20" fmla="*/ 280012 w 517527"/>
                  <a:gd name="connsiteY20" fmla="*/ 102058 h 603758"/>
                  <a:gd name="connsiteX21" fmla="*/ 258112 w 517527"/>
                  <a:gd name="connsiteY21" fmla="*/ 80189 h 603758"/>
                  <a:gd name="connsiteX22" fmla="*/ 258763 w 517527"/>
                  <a:gd name="connsiteY22" fmla="*/ 0 h 603758"/>
                  <a:gd name="connsiteX23" fmla="*/ 517527 w 517527"/>
                  <a:gd name="connsiteY23" fmla="*/ 258400 h 603758"/>
                  <a:gd name="connsiteX24" fmla="*/ 406852 w 517527"/>
                  <a:gd name="connsiteY24" fmla="*/ 470197 h 603758"/>
                  <a:gd name="connsiteX25" fmla="*/ 463428 w 517527"/>
                  <a:gd name="connsiteY25" fmla="*/ 525522 h 603758"/>
                  <a:gd name="connsiteX26" fmla="*/ 261371 w 517527"/>
                  <a:gd name="connsiteY26" fmla="*/ 603758 h 603758"/>
                  <a:gd name="connsiteX27" fmla="*/ 59314 w 517527"/>
                  <a:gd name="connsiteY27" fmla="*/ 525522 h 603758"/>
                  <a:gd name="connsiteX28" fmla="*/ 112631 w 517527"/>
                  <a:gd name="connsiteY28" fmla="*/ 471499 h 603758"/>
                  <a:gd name="connsiteX29" fmla="*/ 0 w 517527"/>
                  <a:gd name="connsiteY29" fmla="*/ 258400 h 603758"/>
                  <a:gd name="connsiteX30" fmla="*/ 258763 w 517527"/>
                  <a:gd name="connsiteY30" fmla="*/ 0 h 603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517527" h="603758">
                    <a:moveTo>
                      <a:pt x="382866" y="485037"/>
                    </a:moveTo>
                    <a:cubicBezTo>
                      <a:pt x="345974" y="505345"/>
                      <a:pt x="303737" y="516800"/>
                      <a:pt x="258763" y="516800"/>
                    </a:cubicBezTo>
                    <a:cubicBezTo>
                      <a:pt x="214572" y="516800"/>
                      <a:pt x="172987" y="505735"/>
                      <a:pt x="136617" y="486079"/>
                    </a:cubicBezTo>
                    <a:cubicBezTo>
                      <a:pt x="102463" y="497013"/>
                      <a:pt x="81214" y="511984"/>
                      <a:pt x="81214" y="525522"/>
                    </a:cubicBezTo>
                    <a:cubicBezTo>
                      <a:pt x="81214" y="549084"/>
                      <a:pt x="149783" y="581888"/>
                      <a:pt x="261371" y="581888"/>
                    </a:cubicBezTo>
                    <a:cubicBezTo>
                      <a:pt x="373089" y="581888"/>
                      <a:pt x="441658" y="549084"/>
                      <a:pt x="441658" y="525522"/>
                    </a:cubicBezTo>
                    <a:cubicBezTo>
                      <a:pt x="441658" y="511593"/>
                      <a:pt x="418584" y="495972"/>
                      <a:pt x="382866" y="485037"/>
                    </a:cubicBezTo>
                    <a:close/>
                    <a:moveTo>
                      <a:pt x="258870" y="184740"/>
                    </a:moveTo>
                    <a:cubicBezTo>
                      <a:pt x="299655" y="184740"/>
                      <a:pt x="332717" y="217755"/>
                      <a:pt x="332717" y="258481"/>
                    </a:cubicBezTo>
                    <a:cubicBezTo>
                      <a:pt x="332717" y="299207"/>
                      <a:pt x="299655" y="332222"/>
                      <a:pt x="258870" y="332222"/>
                    </a:cubicBezTo>
                    <a:cubicBezTo>
                      <a:pt x="218085" y="332222"/>
                      <a:pt x="185023" y="299207"/>
                      <a:pt x="185023" y="258481"/>
                    </a:cubicBezTo>
                    <a:cubicBezTo>
                      <a:pt x="185023" y="217755"/>
                      <a:pt x="218085" y="184740"/>
                      <a:pt x="258870" y="184740"/>
                    </a:cubicBezTo>
                    <a:close/>
                    <a:moveTo>
                      <a:pt x="258763" y="147620"/>
                    </a:moveTo>
                    <a:cubicBezTo>
                      <a:pt x="197495" y="147620"/>
                      <a:pt x="147697" y="197347"/>
                      <a:pt x="147697" y="258400"/>
                    </a:cubicBezTo>
                    <a:cubicBezTo>
                      <a:pt x="147697" y="319583"/>
                      <a:pt x="197495" y="369310"/>
                      <a:pt x="258763" y="369310"/>
                    </a:cubicBezTo>
                    <a:cubicBezTo>
                      <a:pt x="320032" y="369310"/>
                      <a:pt x="369830" y="319453"/>
                      <a:pt x="369830" y="258400"/>
                    </a:cubicBezTo>
                    <a:cubicBezTo>
                      <a:pt x="369830" y="197347"/>
                      <a:pt x="320032" y="147620"/>
                      <a:pt x="258763" y="147620"/>
                    </a:cubicBezTo>
                    <a:close/>
                    <a:moveTo>
                      <a:pt x="258112" y="80189"/>
                    </a:moveTo>
                    <a:cubicBezTo>
                      <a:pt x="246119" y="80189"/>
                      <a:pt x="236342" y="89952"/>
                      <a:pt x="236342" y="102058"/>
                    </a:cubicBezTo>
                    <a:cubicBezTo>
                      <a:pt x="236342" y="114034"/>
                      <a:pt x="246119" y="123798"/>
                      <a:pt x="258112" y="123798"/>
                    </a:cubicBezTo>
                    <a:cubicBezTo>
                      <a:pt x="270235" y="123798"/>
                      <a:pt x="280012" y="114034"/>
                      <a:pt x="280012" y="102058"/>
                    </a:cubicBezTo>
                    <a:cubicBezTo>
                      <a:pt x="280012" y="89952"/>
                      <a:pt x="270235" y="80189"/>
                      <a:pt x="258112" y="80189"/>
                    </a:cubicBezTo>
                    <a:close/>
                    <a:moveTo>
                      <a:pt x="258763" y="0"/>
                    </a:moveTo>
                    <a:cubicBezTo>
                      <a:pt x="401507" y="0"/>
                      <a:pt x="517527" y="115857"/>
                      <a:pt x="517527" y="258400"/>
                    </a:cubicBezTo>
                    <a:cubicBezTo>
                      <a:pt x="517527" y="346009"/>
                      <a:pt x="473726" y="423464"/>
                      <a:pt x="406852" y="470197"/>
                    </a:cubicBezTo>
                    <a:cubicBezTo>
                      <a:pt x="443483" y="484386"/>
                      <a:pt x="463428" y="503652"/>
                      <a:pt x="463428" y="525522"/>
                    </a:cubicBezTo>
                    <a:cubicBezTo>
                      <a:pt x="463428" y="576291"/>
                      <a:pt x="359401" y="603758"/>
                      <a:pt x="261371" y="603758"/>
                    </a:cubicBezTo>
                    <a:cubicBezTo>
                      <a:pt x="163471" y="603758"/>
                      <a:pt x="59314" y="576291"/>
                      <a:pt x="59314" y="525522"/>
                    </a:cubicBezTo>
                    <a:cubicBezTo>
                      <a:pt x="59314" y="504434"/>
                      <a:pt x="78085" y="485688"/>
                      <a:pt x="112631" y="471499"/>
                    </a:cubicBezTo>
                    <a:cubicBezTo>
                      <a:pt x="44713" y="424896"/>
                      <a:pt x="0" y="346790"/>
                      <a:pt x="0" y="258400"/>
                    </a:cubicBezTo>
                    <a:cubicBezTo>
                      <a:pt x="0" y="115857"/>
                      <a:pt x="116020" y="0"/>
                      <a:pt x="25876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</p:sp>
        </p:grpSp>
        <p:sp>
          <p:nvSpPr>
            <p:cNvPr id="80" name="Text Box 79"/>
            <p:cNvSpPr txBox="1">
              <a:spLocks noChangeArrowheads="1"/>
            </p:cNvSpPr>
            <p:nvPr/>
          </p:nvSpPr>
          <p:spPr bwMode="auto">
            <a:xfrm>
              <a:off x="1985931" y="3593123"/>
              <a:ext cx="5395494" cy="47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10000"/>
                </a:lnSpc>
              </a:pPr>
              <a:r>
                <a:rPr kumimoji="1"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使用 </a:t>
              </a:r>
              <a:r>
                <a:rPr kumimoji="1" lang="en-US" altLang="zh-CN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TCP</a:t>
              </a:r>
              <a:r>
                <a:rPr kumimoji="1"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可靠的传送邮件报文，端口</a:t>
              </a:r>
              <a:r>
                <a:rPr kumimoji="1" lang="en-US" altLang="zh-CN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25</a:t>
              </a:r>
            </a:p>
          </p:txBody>
        </p:sp>
      </p:grpSp>
      <p:grpSp>
        <p:nvGrpSpPr>
          <p:cNvPr id="83" name="组合 82"/>
          <p:cNvGrpSpPr/>
          <p:nvPr/>
        </p:nvGrpSpPr>
        <p:grpSpPr>
          <a:xfrm>
            <a:off x="1351173" y="2489776"/>
            <a:ext cx="5977675" cy="476221"/>
            <a:chOff x="1403750" y="3593123"/>
            <a:chExt cx="5977675" cy="476221"/>
          </a:xfrm>
        </p:grpSpPr>
        <p:grpSp>
          <p:nvGrpSpPr>
            <p:cNvPr id="84" name="组合 83"/>
            <p:cNvGrpSpPr/>
            <p:nvPr/>
          </p:nvGrpSpPr>
          <p:grpSpPr>
            <a:xfrm>
              <a:off x="1403750" y="3593123"/>
              <a:ext cx="490436" cy="476221"/>
              <a:chOff x="1403750" y="3593123"/>
              <a:chExt cx="808892" cy="785446"/>
            </a:xfrm>
          </p:grpSpPr>
          <p:sp>
            <p:nvSpPr>
              <p:cNvPr id="89" name="对话气泡: 椭圆形 88"/>
              <p:cNvSpPr/>
              <p:nvPr/>
            </p:nvSpPr>
            <p:spPr>
              <a:xfrm>
                <a:off x="1403750" y="3593123"/>
                <a:ext cx="808892" cy="785446"/>
              </a:xfrm>
              <a:prstGeom prst="wedgeEllipseCallout">
                <a:avLst>
                  <a:gd name="adj1" fmla="val 66124"/>
                  <a:gd name="adj2" fmla="val 2799"/>
                </a:avLst>
              </a:prstGeom>
              <a:solidFill>
                <a:srgbClr val="009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0" name="round-web-cam_17861"/>
              <p:cNvSpPr>
                <a:spLocks noChangeAspect="1"/>
              </p:cNvSpPr>
              <p:nvPr/>
            </p:nvSpPr>
            <p:spPr bwMode="auto">
              <a:xfrm>
                <a:off x="1567764" y="3705353"/>
                <a:ext cx="480863" cy="560986"/>
              </a:xfrm>
              <a:custGeom>
                <a:avLst/>
                <a:gdLst>
                  <a:gd name="connsiteX0" fmla="*/ 382866 w 517527"/>
                  <a:gd name="connsiteY0" fmla="*/ 485037 h 603758"/>
                  <a:gd name="connsiteX1" fmla="*/ 258763 w 517527"/>
                  <a:gd name="connsiteY1" fmla="*/ 516800 h 603758"/>
                  <a:gd name="connsiteX2" fmla="*/ 136617 w 517527"/>
                  <a:gd name="connsiteY2" fmla="*/ 486079 h 603758"/>
                  <a:gd name="connsiteX3" fmla="*/ 81214 w 517527"/>
                  <a:gd name="connsiteY3" fmla="*/ 525522 h 603758"/>
                  <a:gd name="connsiteX4" fmla="*/ 261371 w 517527"/>
                  <a:gd name="connsiteY4" fmla="*/ 581888 h 603758"/>
                  <a:gd name="connsiteX5" fmla="*/ 441658 w 517527"/>
                  <a:gd name="connsiteY5" fmla="*/ 525522 h 603758"/>
                  <a:gd name="connsiteX6" fmla="*/ 382866 w 517527"/>
                  <a:gd name="connsiteY6" fmla="*/ 485037 h 603758"/>
                  <a:gd name="connsiteX7" fmla="*/ 258870 w 517527"/>
                  <a:gd name="connsiteY7" fmla="*/ 184740 h 603758"/>
                  <a:gd name="connsiteX8" fmla="*/ 332717 w 517527"/>
                  <a:gd name="connsiteY8" fmla="*/ 258481 h 603758"/>
                  <a:gd name="connsiteX9" fmla="*/ 258870 w 517527"/>
                  <a:gd name="connsiteY9" fmla="*/ 332222 h 603758"/>
                  <a:gd name="connsiteX10" fmla="*/ 185023 w 517527"/>
                  <a:gd name="connsiteY10" fmla="*/ 258481 h 603758"/>
                  <a:gd name="connsiteX11" fmla="*/ 258870 w 517527"/>
                  <a:gd name="connsiteY11" fmla="*/ 184740 h 603758"/>
                  <a:gd name="connsiteX12" fmla="*/ 258763 w 517527"/>
                  <a:gd name="connsiteY12" fmla="*/ 147620 h 603758"/>
                  <a:gd name="connsiteX13" fmla="*/ 147697 w 517527"/>
                  <a:gd name="connsiteY13" fmla="*/ 258400 h 603758"/>
                  <a:gd name="connsiteX14" fmla="*/ 258763 w 517527"/>
                  <a:gd name="connsiteY14" fmla="*/ 369310 h 603758"/>
                  <a:gd name="connsiteX15" fmla="*/ 369830 w 517527"/>
                  <a:gd name="connsiteY15" fmla="*/ 258400 h 603758"/>
                  <a:gd name="connsiteX16" fmla="*/ 258763 w 517527"/>
                  <a:gd name="connsiteY16" fmla="*/ 147620 h 603758"/>
                  <a:gd name="connsiteX17" fmla="*/ 258112 w 517527"/>
                  <a:gd name="connsiteY17" fmla="*/ 80189 h 603758"/>
                  <a:gd name="connsiteX18" fmla="*/ 236342 w 517527"/>
                  <a:gd name="connsiteY18" fmla="*/ 102058 h 603758"/>
                  <a:gd name="connsiteX19" fmla="*/ 258112 w 517527"/>
                  <a:gd name="connsiteY19" fmla="*/ 123798 h 603758"/>
                  <a:gd name="connsiteX20" fmla="*/ 280012 w 517527"/>
                  <a:gd name="connsiteY20" fmla="*/ 102058 h 603758"/>
                  <a:gd name="connsiteX21" fmla="*/ 258112 w 517527"/>
                  <a:gd name="connsiteY21" fmla="*/ 80189 h 603758"/>
                  <a:gd name="connsiteX22" fmla="*/ 258763 w 517527"/>
                  <a:gd name="connsiteY22" fmla="*/ 0 h 603758"/>
                  <a:gd name="connsiteX23" fmla="*/ 517527 w 517527"/>
                  <a:gd name="connsiteY23" fmla="*/ 258400 h 603758"/>
                  <a:gd name="connsiteX24" fmla="*/ 406852 w 517527"/>
                  <a:gd name="connsiteY24" fmla="*/ 470197 h 603758"/>
                  <a:gd name="connsiteX25" fmla="*/ 463428 w 517527"/>
                  <a:gd name="connsiteY25" fmla="*/ 525522 h 603758"/>
                  <a:gd name="connsiteX26" fmla="*/ 261371 w 517527"/>
                  <a:gd name="connsiteY26" fmla="*/ 603758 h 603758"/>
                  <a:gd name="connsiteX27" fmla="*/ 59314 w 517527"/>
                  <a:gd name="connsiteY27" fmla="*/ 525522 h 603758"/>
                  <a:gd name="connsiteX28" fmla="*/ 112631 w 517527"/>
                  <a:gd name="connsiteY28" fmla="*/ 471499 h 603758"/>
                  <a:gd name="connsiteX29" fmla="*/ 0 w 517527"/>
                  <a:gd name="connsiteY29" fmla="*/ 258400 h 603758"/>
                  <a:gd name="connsiteX30" fmla="*/ 258763 w 517527"/>
                  <a:gd name="connsiteY30" fmla="*/ 0 h 603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517527" h="603758">
                    <a:moveTo>
                      <a:pt x="382866" y="485037"/>
                    </a:moveTo>
                    <a:cubicBezTo>
                      <a:pt x="345974" y="505345"/>
                      <a:pt x="303737" y="516800"/>
                      <a:pt x="258763" y="516800"/>
                    </a:cubicBezTo>
                    <a:cubicBezTo>
                      <a:pt x="214572" y="516800"/>
                      <a:pt x="172987" y="505735"/>
                      <a:pt x="136617" y="486079"/>
                    </a:cubicBezTo>
                    <a:cubicBezTo>
                      <a:pt x="102463" y="497013"/>
                      <a:pt x="81214" y="511984"/>
                      <a:pt x="81214" y="525522"/>
                    </a:cubicBezTo>
                    <a:cubicBezTo>
                      <a:pt x="81214" y="549084"/>
                      <a:pt x="149783" y="581888"/>
                      <a:pt x="261371" y="581888"/>
                    </a:cubicBezTo>
                    <a:cubicBezTo>
                      <a:pt x="373089" y="581888"/>
                      <a:pt x="441658" y="549084"/>
                      <a:pt x="441658" y="525522"/>
                    </a:cubicBezTo>
                    <a:cubicBezTo>
                      <a:pt x="441658" y="511593"/>
                      <a:pt x="418584" y="495972"/>
                      <a:pt x="382866" y="485037"/>
                    </a:cubicBezTo>
                    <a:close/>
                    <a:moveTo>
                      <a:pt x="258870" y="184740"/>
                    </a:moveTo>
                    <a:cubicBezTo>
                      <a:pt x="299655" y="184740"/>
                      <a:pt x="332717" y="217755"/>
                      <a:pt x="332717" y="258481"/>
                    </a:cubicBezTo>
                    <a:cubicBezTo>
                      <a:pt x="332717" y="299207"/>
                      <a:pt x="299655" y="332222"/>
                      <a:pt x="258870" y="332222"/>
                    </a:cubicBezTo>
                    <a:cubicBezTo>
                      <a:pt x="218085" y="332222"/>
                      <a:pt x="185023" y="299207"/>
                      <a:pt x="185023" y="258481"/>
                    </a:cubicBezTo>
                    <a:cubicBezTo>
                      <a:pt x="185023" y="217755"/>
                      <a:pt x="218085" y="184740"/>
                      <a:pt x="258870" y="184740"/>
                    </a:cubicBezTo>
                    <a:close/>
                    <a:moveTo>
                      <a:pt x="258763" y="147620"/>
                    </a:moveTo>
                    <a:cubicBezTo>
                      <a:pt x="197495" y="147620"/>
                      <a:pt x="147697" y="197347"/>
                      <a:pt x="147697" y="258400"/>
                    </a:cubicBezTo>
                    <a:cubicBezTo>
                      <a:pt x="147697" y="319583"/>
                      <a:pt x="197495" y="369310"/>
                      <a:pt x="258763" y="369310"/>
                    </a:cubicBezTo>
                    <a:cubicBezTo>
                      <a:pt x="320032" y="369310"/>
                      <a:pt x="369830" y="319453"/>
                      <a:pt x="369830" y="258400"/>
                    </a:cubicBezTo>
                    <a:cubicBezTo>
                      <a:pt x="369830" y="197347"/>
                      <a:pt x="320032" y="147620"/>
                      <a:pt x="258763" y="147620"/>
                    </a:cubicBezTo>
                    <a:close/>
                    <a:moveTo>
                      <a:pt x="258112" y="80189"/>
                    </a:moveTo>
                    <a:cubicBezTo>
                      <a:pt x="246119" y="80189"/>
                      <a:pt x="236342" y="89952"/>
                      <a:pt x="236342" y="102058"/>
                    </a:cubicBezTo>
                    <a:cubicBezTo>
                      <a:pt x="236342" y="114034"/>
                      <a:pt x="246119" y="123798"/>
                      <a:pt x="258112" y="123798"/>
                    </a:cubicBezTo>
                    <a:cubicBezTo>
                      <a:pt x="270235" y="123798"/>
                      <a:pt x="280012" y="114034"/>
                      <a:pt x="280012" y="102058"/>
                    </a:cubicBezTo>
                    <a:cubicBezTo>
                      <a:pt x="280012" y="89952"/>
                      <a:pt x="270235" y="80189"/>
                      <a:pt x="258112" y="80189"/>
                    </a:cubicBezTo>
                    <a:close/>
                    <a:moveTo>
                      <a:pt x="258763" y="0"/>
                    </a:moveTo>
                    <a:cubicBezTo>
                      <a:pt x="401507" y="0"/>
                      <a:pt x="517527" y="115857"/>
                      <a:pt x="517527" y="258400"/>
                    </a:cubicBezTo>
                    <a:cubicBezTo>
                      <a:pt x="517527" y="346009"/>
                      <a:pt x="473726" y="423464"/>
                      <a:pt x="406852" y="470197"/>
                    </a:cubicBezTo>
                    <a:cubicBezTo>
                      <a:pt x="443483" y="484386"/>
                      <a:pt x="463428" y="503652"/>
                      <a:pt x="463428" y="525522"/>
                    </a:cubicBezTo>
                    <a:cubicBezTo>
                      <a:pt x="463428" y="576291"/>
                      <a:pt x="359401" y="603758"/>
                      <a:pt x="261371" y="603758"/>
                    </a:cubicBezTo>
                    <a:cubicBezTo>
                      <a:pt x="163471" y="603758"/>
                      <a:pt x="59314" y="576291"/>
                      <a:pt x="59314" y="525522"/>
                    </a:cubicBezTo>
                    <a:cubicBezTo>
                      <a:pt x="59314" y="504434"/>
                      <a:pt x="78085" y="485688"/>
                      <a:pt x="112631" y="471499"/>
                    </a:cubicBezTo>
                    <a:cubicBezTo>
                      <a:pt x="44713" y="424896"/>
                      <a:pt x="0" y="346790"/>
                      <a:pt x="0" y="258400"/>
                    </a:cubicBezTo>
                    <a:cubicBezTo>
                      <a:pt x="0" y="115857"/>
                      <a:pt x="116020" y="0"/>
                      <a:pt x="25876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</p:sp>
        </p:grpSp>
        <p:sp>
          <p:nvSpPr>
            <p:cNvPr id="85" name="Text Box 79"/>
            <p:cNvSpPr txBox="1">
              <a:spLocks noChangeArrowheads="1"/>
            </p:cNvSpPr>
            <p:nvPr/>
          </p:nvSpPr>
          <p:spPr bwMode="auto">
            <a:xfrm>
              <a:off x="1985931" y="3593123"/>
              <a:ext cx="5395494" cy="47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10000"/>
                </a:lnSpc>
              </a:pPr>
              <a:r>
                <a:rPr kumimoji="1"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直接传输</a:t>
              </a:r>
              <a:r>
                <a:rPr kumimoji="1" lang="en-US" altLang="zh-CN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: </a:t>
              </a:r>
              <a:r>
                <a:rPr kumimoji="1"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发送服务器到接收服务器</a:t>
              </a:r>
            </a:p>
          </p:txBody>
        </p:sp>
      </p:grpSp>
      <p:sp>
        <p:nvSpPr>
          <p:cNvPr id="91" name="Rectangle 11"/>
          <p:cNvSpPr>
            <a:spLocks noChangeArrowheads="1"/>
          </p:cNvSpPr>
          <p:nvPr/>
        </p:nvSpPr>
        <p:spPr bwMode="auto">
          <a:xfrm>
            <a:off x="2023695" y="3279780"/>
            <a:ext cx="2662975" cy="560173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 w="9525">
            <a:noFill/>
            <a:miter lim="800000"/>
          </a:ln>
          <a:effectLst>
            <a:outerShdw dist="35921" dir="2700000" algn="ctr" rotWithShape="0">
              <a:schemeClr val="accent4">
                <a:lumMod val="20000"/>
                <a:lumOff val="80000"/>
              </a:schemeClr>
            </a:outerShdw>
          </a:effec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kumimoji="1"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Arial" panose="020B0604020202020204" pitchFamily="34" charset="0"/>
              </a:rPr>
              <a:t>传输的三个阶段</a:t>
            </a:r>
          </a:p>
        </p:txBody>
      </p:sp>
      <p:sp>
        <p:nvSpPr>
          <p:cNvPr id="92" name="Text Box 79"/>
          <p:cNvSpPr txBox="1">
            <a:spLocks noChangeArrowheads="1"/>
          </p:cNvSpPr>
          <p:nvPr/>
        </p:nvSpPr>
        <p:spPr bwMode="auto">
          <a:xfrm>
            <a:off x="2224525" y="3950921"/>
            <a:ext cx="2662975" cy="13111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>
              <a:lnSpc>
                <a:spcPct val="110000"/>
              </a:lnSpc>
              <a:buClr>
                <a:srgbClr val="009FF6"/>
              </a:buClr>
              <a:buFont typeface="Wingdings" panose="05000000000000000000" pitchFamily="2" charset="2"/>
              <a:buChar char="p"/>
            </a:pP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握手（打招呼）</a:t>
            </a:r>
            <a:endParaRPr kumimoji="1" lang="en-US" altLang="zh-CN" sz="2400" dirty="0"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10000"/>
              </a:lnSpc>
              <a:buClr>
                <a:srgbClr val="009FF6"/>
              </a:buClr>
              <a:buFont typeface="Wingdings" panose="05000000000000000000" pitchFamily="2" charset="2"/>
              <a:buChar char="p"/>
            </a:pP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报文传输</a:t>
            </a:r>
          </a:p>
          <a:p>
            <a:pPr marL="342900" indent="-342900">
              <a:lnSpc>
                <a:spcPct val="110000"/>
              </a:lnSpc>
              <a:buClr>
                <a:srgbClr val="009FF6"/>
              </a:buClr>
              <a:buFont typeface="Wingdings" panose="05000000000000000000" pitchFamily="2" charset="2"/>
              <a:buChar char="p"/>
            </a:pP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结束</a:t>
            </a:r>
          </a:p>
        </p:txBody>
      </p:sp>
      <p:sp>
        <p:nvSpPr>
          <p:cNvPr id="93" name="Rectangle 11"/>
          <p:cNvSpPr>
            <a:spLocks noChangeArrowheads="1"/>
          </p:cNvSpPr>
          <p:nvPr/>
        </p:nvSpPr>
        <p:spPr bwMode="auto">
          <a:xfrm>
            <a:off x="5814148" y="3279780"/>
            <a:ext cx="2662975" cy="560173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 w="9525">
            <a:noFill/>
            <a:miter lim="800000"/>
          </a:ln>
          <a:effectLst>
            <a:outerShdw dist="35921" dir="2700000" algn="ctr" rotWithShape="0">
              <a:schemeClr val="accent4">
                <a:lumMod val="20000"/>
                <a:lumOff val="80000"/>
              </a:schemeClr>
            </a:outerShdw>
          </a:effec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kumimoji="1"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Arial" panose="020B0604020202020204" pitchFamily="34" charset="0"/>
              </a:rPr>
              <a:t>命令</a:t>
            </a:r>
            <a:r>
              <a:rPr kumimoji="1"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Arial" panose="020B0604020202020204" pitchFamily="34" charset="0"/>
              </a:rPr>
              <a:t>/</a:t>
            </a:r>
            <a:r>
              <a:rPr kumimoji="1"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Arial" panose="020B0604020202020204" pitchFamily="34" charset="0"/>
              </a:rPr>
              <a:t>响应交互</a:t>
            </a:r>
          </a:p>
        </p:txBody>
      </p:sp>
      <p:sp>
        <p:nvSpPr>
          <p:cNvPr id="94" name="Text Box 79"/>
          <p:cNvSpPr txBox="1">
            <a:spLocks noChangeArrowheads="1"/>
          </p:cNvSpPr>
          <p:nvPr/>
        </p:nvSpPr>
        <p:spPr bwMode="auto">
          <a:xfrm>
            <a:off x="6014978" y="3950921"/>
            <a:ext cx="3156981" cy="8824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>
              <a:lnSpc>
                <a:spcPct val="110000"/>
              </a:lnSpc>
              <a:buClr>
                <a:srgbClr val="009FF6"/>
              </a:buClr>
              <a:buFont typeface="Wingdings" panose="05000000000000000000" pitchFamily="2" charset="2"/>
              <a:buChar char="p"/>
            </a:pPr>
            <a:r>
              <a:rPr kumimoji="1" lang="zh-CN" altLang="en-US" sz="2400" dirty="0">
                <a:solidFill>
                  <a:srgbClr val="009FF6"/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命令</a:t>
            </a:r>
            <a:r>
              <a:rPr kumimoji="1" lang="en-US" altLang="zh-CN" sz="2400" dirty="0">
                <a:solidFill>
                  <a:srgbClr val="009FF6"/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: </a:t>
            </a:r>
            <a:r>
              <a:rPr kumimoji="1" lang="en-US" altLang="zh-CN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ASCII</a:t>
            </a: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文本</a:t>
            </a:r>
          </a:p>
          <a:p>
            <a:pPr marL="342900" indent="-342900">
              <a:lnSpc>
                <a:spcPct val="110000"/>
              </a:lnSpc>
              <a:buClr>
                <a:srgbClr val="009FF6"/>
              </a:buClr>
              <a:buFont typeface="Wingdings" panose="05000000000000000000" pitchFamily="2" charset="2"/>
              <a:buChar char="p"/>
            </a:pPr>
            <a:r>
              <a:rPr kumimoji="1" lang="zh-CN" altLang="en-US" sz="2400" dirty="0">
                <a:solidFill>
                  <a:srgbClr val="009FF6"/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响应</a:t>
            </a:r>
            <a:r>
              <a:rPr kumimoji="1" lang="en-US" altLang="zh-CN" sz="2400" dirty="0">
                <a:solidFill>
                  <a:srgbClr val="009FF6"/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: </a:t>
            </a: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状态码和短语</a:t>
            </a:r>
          </a:p>
        </p:txBody>
      </p:sp>
      <p:grpSp>
        <p:nvGrpSpPr>
          <p:cNvPr id="95" name="组合 94"/>
          <p:cNvGrpSpPr/>
          <p:nvPr/>
        </p:nvGrpSpPr>
        <p:grpSpPr>
          <a:xfrm>
            <a:off x="1351173" y="5441382"/>
            <a:ext cx="5977675" cy="476221"/>
            <a:chOff x="1403750" y="3593123"/>
            <a:chExt cx="5977675" cy="476221"/>
          </a:xfrm>
        </p:grpSpPr>
        <p:grpSp>
          <p:nvGrpSpPr>
            <p:cNvPr id="96" name="组合 95"/>
            <p:cNvGrpSpPr/>
            <p:nvPr/>
          </p:nvGrpSpPr>
          <p:grpSpPr>
            <a:xfrm>
              <a:off x="1403750" y="3593123"/>
              <a:ext cx="490436" cy="476221"/>
              <a:chOff x="1403750" y="3593123"/>
              <a:chExt cx="808892" cy="785446"/>
            </a:xfrm>
          </p:grpSpPr>
          <p:sp>
            <p:nvSpPr>
              <p:cNvPr id="98" name="对话气泡: 椭圆形 97"/>
              <p:cNvSpPr/>
              <p:nvPr/>
            </p:nvSpPr>
            <p:spPr>
              <a:xfrm>
                <a:off x="1403750" y="3593123"/>
                <a:ext cx="808892" cy="785446"/>
              </a:xfrm>
              <a:prstGeom prst="wedgeEllipseCallout">
                <a:avLst>
                  <a:gd name="adj1" fmla="val 66124"/>
                  <a:gd name="adj2" fmla="val 2799"/>
                </a:avLst>
              </a:prstGeom>
              <a:solidFill>
                <a:srgbClr val="009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5" name="round-web-cam_17861"/>
              <p:cNvSpPr>
                <a:spLocks noChangeAspect="1"/>
              </p:cNvSpPr>
              <p:nvPr/>
            </p:nvSpPr>
            <p:spPr bwMode="auto">
              <a:xfrm>
                <a:off x="1567764" y="3705353"/>
                <a:ext cx="480863" cy="560986"/>
              </a:xfrm>
              <a:custGeom>
                <a:avLst/>
                <a:gdLst>
                  <a:gd name="connsiteX0" fmla="*/ 382866 w 517527"/>
                  <a:gd name="connsiteY0" fmla="*/ 485037 h 603758"/>
                  <a:gd name="connsiteX1" fmla="*/ 258763 w 517527"/>
                  <a:gd name="connsiteY1" fmla="*/ 516800 h 603758"/>
                  <a:gd name="connsiteX2" fmla="*/ 136617 w 517527"/>
                  <a:gd name="connsiteY2" fmla="*/ 486079 h 603758"/>
                  <a:gd name="connsiteX3" fmla="*/ 81214 w 517527"/>
                  <a:gd name="connsiteY3" fmla="*/ 525522 h 603758"/>
                  <a:gd name="connsiteX4" fmla="*/ 261371 w 517527"/>
                  <a:gd name="connsiteY4" fmla="*/ 581888 h 603758"/>
                  <a:gd name="connsiteX5" fmla="*/ 441658 w 517527"/>
                  <a:gd name="connsiteY5" fmla="*/ 525522 h 603758"/>
                  <a:gd name="connsiteX6" fmla="*/ 382866 w 517527"/>
                  <a:gd name="connsiteY6" fmla="*/ 485037 h 603758"/>
                  <a:gd name="connsiteX7" fmla="*/ 258870 w 517527"/>
                  <a:gd name="connsiteY7" fmla="*/ 184740 h 603758"/>
                  <a:gd name="connsiteX8" fmla="*/ 332717 w 517527"/>
                  <a:gd name="connsiteY8" fmla="*/ 258481 h 603758"/>
                  <a:gd name="connsiteX9" fmla="*/ 258870 w 517527"/>
                  <a:gd name="connsiteY9" fmla="*/ 332222 h 603758"/>
                  <a:gd name="connsiteX10" fmla="*/ 185023 w 517527"/>
                  <a:gd name="connsiteY10" fmla="*/ 258481 h 603758"/>
                  <a:gd name="connsiteX11" fmla="*/ 258870 w 517527"/>
                  <a:gd name="connsiteY11" fmla="*/ 184740 h 603758"/>
                  <a:gd name="connsiteX12" fmla="*/ 258763 w 517527"/>
                  <a:gd name="connsiteY12" fmla="*/ 147620 h 603758"/>
                  <a:gd name="connsiteX13" fmla="*/ 147697 w 517527"/>
                  <a:gd name="connsiteY13" fmla="*/ 258400 h 603758"/>
                  <a:gd name="connsiteX14" fmla="*/ 258763 w 517527"/>
                  <a:gd name="connsiteY14" fmla="*/ 369310 h 603758"/>
                  <a:gd name="connsiteX15" fmla="*/ 369830 w 517527"/>
                  <a:gd name="connsiteY15" fmla="*/ 258400 h 603758"/>
                  <a:gd name="connsiteX16" fmla="*/ 258763 w 517527"/>
                  <a:gd name="connsiteY16" fmla="*/ 147620 h 603758"/>
                  <a:gd name="connsiteX17" fmla="*/ 258112 w 517527"/>
                  <a:gd name="connsiteY17" fmla="*/ 80189 h 603758"/>
                  <a:gd name="connsiteX18" fmla="*/ 236342 w 517527"/>
                  <a:gd name="connsiteY18" fmla="*/ 102058 h 603758"/>
                  <a:gd name="connsiteX19" fmla="*/ 258112 w 517527"/>
                  <a:gd name="connsiteY19" fmla="*/ 123798 h 603758"/>
                  <a:gd name="connsiteX20" fmla="*/ 280012 w 517527"/>
                  <a:gd name="connsiteY20" fmla="*/ 102058 h 603758"/>
                  <a:gd name="connsiteX21" fmla="*/ 258112 w 517527"/>
                  <a:gd name="connsiteY21" fmla="*/ 80189 h 603758"/>
                  <a:gd name="connsiteX22" fmla="*/ 258763 w 517527"/>
                  <a:gd name="connsiteY22" fmla="*/ 0 h 603758"/>
                  <a:gd name="connsiteX23" fmla="*/ 517527 w 517527"/>
                  <a:gd name="connsiteY23" fmla="*/ 258400 h 603758"/>
                  <a:gd name="connsiteX24" fmla="*/ 406852 w 517527"/>
                  <a:gd name="connsiteY24" fmla="*/ 470197 h 603758"/>
                  <a:gd name="connsiteX25" fmla="*/ 463428 w 517527"/>
                  <a:gd name="connsiteY25" fmla="*/ 525522 h 603758"/>
                  <a:gd name="connsiteX26" fmla="*/ 261371 w 517527"/>
                  <a:gd name="connsiteY26" fmla="*/ 603758 h 603758"/>
                  <a:gd name="connsiteX27" fmla="*/ 59314 w 517527"/>
                  <a:gd name="connsiteY27" fmla="*/ 525522 h 603758"/>
                  <a:gd name="connsiteX28" fmla="*/ 112631 w 517527"/>
                  <a:gd name="connsiteY28" fmla="*/ 471499 h 603758"/>
                  <a:gd name="connsiteX29" fmla="*/ 0 w 517527"/>
                  <a:gd name="connsiteY29" fmla="*/ 258400 h 603758"/>
                  <a:gd name="connsiteX30" fmla="*/ 258763 w 517527"/>
                  <a:gd name="connsiteY30" fmla="*/ 0 h 603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517527" h="603758">
                    <a:moveTo>
                      <a:pt x="382866" y="485037"/>
                    </a:moveTo>
                    <a:cubicBezTo>
                      <a:pt x="345974" y="505345"/>
                      <a:pt x="303737" y="516800"/>
                      <a:pt x="258763" y="516800"/>
                    </a:cubicBezTo>
                    <a:cubicBezTo>
                      <a:pt x="214572" y="516800"/>
                      <a:pt x="172987" y="505735"/>
                      <a:pt x="136617" y="486079"/>
                    </a:cubicBezTo>
                    <a:cubicBezTo>
                      <a:pt x="102463" y="497013"/>
                      <a:pt x="81214" y="511984"/>
                      <a:pt x="81214" y="525522"/>
                    </a:cubicBezTo>
                    <a:cubicBezTo>
                      <a:pt x="81214" y="549084"/>
                      <a:pt x="149783" y="581888"/>
                      <a:pt x="261371" y="581888"/>
                    </a:cubicBezTo>
                    <a:cubicBezTo>
                      <a:pt x="373089" y="581888"/>
                      <a:pt x="441658" y="549084"/>
                      <a:pt x="441658" y="525522"/>
                    </a:cubicBezTo>
                    <a:cubicBezTo>
                      <a:pt x="441658" y="511593"/>
                      <a:pt x="418584" y="495972"/>
                      <a:pt x="382866" y="485037"/>
                    </a:cubicBezTo>
                    <a:close/>
                    <a:moveTo>
                      <a:pt x="258870" y="184740"/>
                    </a:moveTo>
                    <a:cubicBezTo>
                      <a:pt x="299655" y="184740"/>
                      <a:pt x="332717" y="217755"/>
                      <a:pt x="332717" y="258481"/>
                    </a:cubicBezTo>
                    <a:cubicBezTo>
                      <a:pt x="332717" y="299207"/>
                      <a:pt x="299655" y="332222"/>
                      <a:pt x="258870" y="332222"/>
                    </a:cubicBezTo>
                    <a:cubicBezTo>
                      <a:pt x="218085" y="332222"/>
                      <a:pt x="185023" y="299207"/>
                      <a:pt x="185023" y="258481"/>
                    </a:cubicBezTo>
                    <a:cubicBezTo>
                      <a:pt x="185023" y="217755"/>
                      <a:pt x="218085" y="184740"/>
                      <a:pt x="258870" y="184740"/>
                    </a:cubicBezTo>
                    <a:close/>
                    <a:moveTo>
                      <a:pt x="258763" y="147620"/>
                    </a:moveTo>
                    <a:cubicBezTo>
                      <a:pt x="197495" y="147620"/>
                      <a:pt x="147697" y="197347"/>
                      <a:pt x="147697" y="258400"/>
                    </a:cubicBezTo>
                    <a:cubicBezTo>
                      <a:pt x="147697" y="319583"/>
                      <a:pt x="197495" y="369310"/>
                      <a:pt x="258763" y="369310"/>
                    </a:cubicBezTo>
                    <a:cubicBezTo>
                      <a:pt x="320032" y="369310"/>
                      <a:pt x="369830" y="319453"/>
                      <a:pt x="369830" y="258400"/>
                    </a:cubicBezTo>
                    <a:cubicBezTo>
                      <a:pt x="369830" y="197347"/>
                      <a:pt x="320032" y="147620"/>
                      <a:pt x="258763" y="147620"/>
                    </a:cubicBezTo>
                    <a:close/>
                    <a:moveTo>
                      <a:pt x="258112" y="80189"/>
                    </a:moveTo>
                    <a:cubicBezTo>
                      <a:pt x="246119" y="80189"/>
                      <a:pt x="236342" y="89952"/>
                      <a:pt x="236342" y="102058"/>
                    </a:cubicBezTo>
                    <a:cubicBezTo>
                      <a:pt x="236342" y="114034"/>
                      <a:pt x="246119" y="123798"/>
                      <a:pt x="258112" y="123798"/>
                    </a:cubicBezTo>
                    <a:cubicBezTo>
                      <a:pt x="270235" y="123798"/>
                      <a:pt x="280012" y="114034"/>
                      <a:pt x="280012" y="102058"/>
                    </a:cubicBezTo>
                    <a:cubicBezTo>
                      <a:pt x="280012" y="89952"/>
                      <a:pt x="270235" y="80189"/>
                      <a:pt x="258112" y="80189"/>
                    </a:cubicBezTo>
                    <a:close/>
                    <a:moveTo>
                      <a:pt x="258763" y="0"/>
                    </a:moveTo>
                    <a:cubicBezTo>
                      <a:pt x="401507" y="0"/>
                      <a:pt x="517527" y="115857"/>
                      <a:pt x="517527" y="258400"/>
                    </a:cubicBezTo>
                    <a:cubicBezTo>
                      <a:pt x="517527" y="346009"/>
                      <a:pt x="473726" y="423464"/>
                      <a:pt x="406852" y="470197"/>
                    </a:cubicBezTo>
                    <a:cubicBezTo>
                      <a:pt x="443483" y="484386"/>
                      <a:pt x="463428" y="503652"/>
                      <a:pt x="463428" y="525522"/>
                    </a:cubicBezTo>
                    <a:cubicBezTo>
                      <a:pt x="463428" y="576291"/>
                      <a:pt x="359401" y="603758"/>
                      <a:pt x="261371" y="603758"/>
                    </a:cubicBezTo>
                    <a:cubicBezTo>
                      <a:pt x="163471" y="603758"/>
                      <a:pt x="59314" y="576291"/>
                      <a:pt x="59314" y="525522"/>
                    </a:cubicBezTo>
                    <a:cubicBezTo>
                      <a:pt x="59314" y="504434"/>
                      <a:pt x="78085" y="485688"/>
                      <a:pt x="112631" y="471499"/>
                    </a:cubicBezTo>
                    <a:cubicBezTo>
                      <a:pt x="44713" y="424896"/>
                      <a:pt x="0" y="346790"/>
                      <a:pt x="0" y="258400"/>
                    </a:cubicBezTo>
                    <a:cubicBezTo>
                      <a:pt x="0" y="115857"/>
                      <a:pt x="116020" y="0"/>
                      <a:pt x="25876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</p:sp>
        </p:grpSp>
        <p:sp>
          <p:nvSpPr>
            <p:cNvPr id="97" name="Text Box 79"/>
            <p:cNvSpPr txBox="1">
              <a:spLocks noChangeArrowheads="1"/>
            </p:cNvSpPr>
            <p:nvPr/>
          </p:nvSpPr>
          <p:spPr bwMode="auto">
            <a:xfrm>
              <a:off x="1985931" y="3593123"/>
              <a:ext cx="5395494" cy="47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10000"/>
                </a:lnSpc>
              </a:pPr>
              <a:r>
                <a:rPr kumimoji="1"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邮件报文必须使用</a:t>
              </a:r>
              <a:r>
                <a:rPr kumimoji="1" lang="en-US" altLang="zh-CN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7-bit ASCII</a:t>
              </a:r>
              <a:r>
                <a:rPr kumimoji="1"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表示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50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" grpId="0" animBg="1"/>
      <p:bldP spid="92" grpId="0" build="p"/>
      <p:bldP spid="93" grpId="0" animBg="1"/>
      <p:bldP spid="94" grpId="0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/>
          <p:cNvGrpSpPr/>
          <p:nvPr/>
        </p:nvGrpSpPr>
        <p:grpSpPr>
          <a:xfrm>
            <a:off x="430213" y="0"/>
            <a:ext cx="4889112" cy="1428589"/>
            <a:chOff x="551030" y="-368704"/>
            <a:chExt cx="4889112" cy="1428589"/>
          </a:xfrm>
        </p:grpSpPr>
        <p:grpSp>
          <p:nvGrpSpPr>
            <p:cNvPr id="29" name="组合 28"/>
            <p:cNvGrpSpPr/>
            <p:nvPr/>
          </p:nvGrpSpPr>
          <p:grpSpPr>
            <a:xfrm>
              <a:off x="1201631" y="303925"/>
              <a:ext cx="4238511" cy="687997"/>
              <a:chOff x="1839058" y="967769"/>
              <a:chExt cx="4238511" cy="687997"/>
            </a:xfrm>
          </p:grpSpPr>
          <p:sp>
            <p:nvSpPr>
              <p:cNvPr id="31" name="矩形: 圆角 30"/>
              <p:cNvSpPr/>
              <p:nvPr/>
            </p:nvSpPr>
            <p:spPr>
              <a:xfrm>
                <a:off x="1839058" y="967769"/>
                <a:ext cx="4238511" cy="675443"/>
              </a:xfrm>
              <a:prstGeom prst="roundRect">
                <a:avLst>
                  <a:gd name="adj" fmla="val 50000"/>
                </a:avLst>
              </a:prstGeom>
              <a:solidFill>
                <a:srgbClr val="009FF6"/>
              </a:solidFill>
              <a:ln>
                <a:solidFill>
                  <a:schemeClr val="bg1"/>
                </a:solidFill>
              </a:ln>
              <a:effectLst>
                <a:outerShdw blurRad="63500" sx="101000" sy="101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solidFill>
                    <a:srgbClr val="00A3F8"/>
                  </a:solidFill>
                </a:endParaRPr>
              </a:p>
            </p:txBody>
          </p:sp>
          <p:sp>
            <p:nvSpPr>
              <p:cNvPr id="32" name="文本框 31"/>
              <p:cNvSpPr txBox="1"/>
              <p:nvPr/>
            </p:nvSpPr>
            <p:spPr>
              <a:xfrm>
                <a:off x="2786093" y="1009435"/>
                <a:ext cx="322962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SMTP</a:t>
                </a:r>
                <a:r>
                  <a:rPr lang="zh-CN" altLang="en-US" sz="3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协议</a:t>
                </a:r>
              </a:p>
            </p:txBody>
          </p:sp>
        </p:grpSp>
        <p:pic>
          <p:nvPicPr>
            <p:cNvPr id="30" name="图片 29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111"/>
            <a:stretch>
              <a:fillRect/>
            </a:stretch>
          </p:blipFill>
          <p:spPr>
            <a:xfrm>
              <a:off x="551030" y="-368704"/>
              <a:ext cx="1607162" cy="1428589"/>
            </a:xfrm>
            <a:prstGeom prst="rect">
              <a:avLst/>
            </a:prstGeom>
          </p:spPr>
        </p:pic>
      </p:grpSp>
      <p:grpSp>
        <p:nvGrpSpPr>
          <p:cNvPr id="26" name="组合 25"/>
          <p:cNvGrpSpPr/>
          <p:nvPr/>
        </p:nvGrpSpPr>
        <p:grpSpPr>
          <a:xfrm>
            <a:off x="976806" y="1617754"/>
            <a:ext cx="3903665" cy="526732"/>
            <a:chOff x="722008" y="1303131"/>
            <a:chExt cx="3727334" cy="502940"/>
          </a:xfrm>
        </p:grpSpPr>
        <p:grpSp>
          <p:nvGrpSpPr>
            <p:cNvPr id="27" name="组合 26"/>
            <p:cNvGrpSpPr/>
            <p:nvPr/>
          </p:nvGrpSpPr>
          <p:grpSpPr>
            <a:xfrm>
              <a:off x="722008" y="1303131"/>
              <a:ext cx="546594" cy="475865"/>
              <a:chOff x="708742" y="1296102"/>
              <a:chExt cx="454744" cy="283828"/>
            </a:xfrm>
          </p:grpSpPr>
          <p:sp>
            <p:nvSpPr>
              <p:cNvPr id="35" name="平行四边形 34"/>
              <p:cNvSpPr/>
              <p:nvPr/>
            </p:nvSpPr>
            <p:spPr>
              <a:xfrm>
                <a:off x="708742" y="1296103"/>
                <a:ext cx="351872" cy="283827"/>
              </a:xfrm>
              <a:prstGeom prst="parallelogram">
                <a:avLst>
                  <a:gd name="adj" fmla="val 80822"/>
                </a:avLst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985"/>
              </a:p>
            </p:txBody>
          </p:sp>
          <p:sp>
            <p:nvSpPr>
              <p:cNvPr id="36" name="平行四边形 35"/>
              <p:cNvSpPr/>
              <p:nvPr/>
            </p:nvSpPr>
            <p:spPr>
              <a:xfrm>
                <a:off x="811614" y="1296102"/>
                <a:ext cx="351872" cy="283827"/>
              </a:xfrm>
              <a:prstGeom prst="parallelogram">
                <a:avLst>
                  <a:gd name="adj" fmla="val 80822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985"/>
              </a:p>
            </p:txBody>
          </p:sp>
        </p:grpSp>
        <p:sp>
          <p:nvSpPr>
            <p:cNvPr id="33" name="流程图: 手动输入 6"/>
            <p:cNvSpPr/>
            <p:nvPr/>
          </p:nvSpPr>
          <p:spPr>
            <a:xfrm rot="5400000" flipV="1">
              <a:off x="2481039" y="-185902"/>
              <a:ext cx="475861" cy="3460745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-1" fmla="*/ 0 w 10000"/>
                <a:gd name="connsiteY0-2" fmla="*/ 1050 h 10000"/>
                <a:gd name="connsiteX1-3" fmla="*/ 10000 w 10000"/>
                <a:gd name="connsiteY1-4" fmla="*/ 0 h 10000"/>
                <a:gd name="connsiteX2-5" fmla="*/ 10000 w 10000"/>
                <a:gd name="connsiteY2-6" fmla="*/ 10000 h 10000"/>
                <a:gd name="connsiteX3-7" fmla="*/ 0 w 10000"/>
                <a:gd name="connsiteY3-8" fmla="*/ 10000 h 10000"/>
                <a:gd name="connsiteX4-9" fmla="*/ 0 w 10000"/>
                <a:gd name="connsiteY4-10" fmla="*/ 1050 h 10000"/>
                <a:gd name="connsiteX0-11" fmla="*/ 0 w 10000"/>
                <a:gd name="connsiteY0-12" fmla="*/ 988 h 9938"/>
                <a:gd name="connsiteX1-13" fmla="*/ 9911 w 10000"/>
                <a:gd name="connsiteY1-14" fmla="*/ 0 h 9938"/>
                <a:gd name="connsiteX2-15" fmla="*/ 10000 w 10000"/>
                <a:gd name="connsiteY2-16" fmla="*/ 9938 h 9938"/>
                <a:gd name="connsiteX3-17" fmla="*/ 0 w 10000"/>
                <a:gd name="connsiteY3-18" fmla="*/ 9938 h 9938"/>
                <a:gd name="connsiteX4-19" fmla="*/ 0 w 10000"/>
                <a:gd name="connsiteY4-20" fmla="*/ 988 h 9938"/>
                <a:gd name="connsiteX0-21" fmla="*/ 0 w 10000"/>
                <a:gd name="connsiteY0-22" fmla="*/ 1853 h 10000"/>
                <a:gd name="connsiteX1-23" fmla="*/ 9911 w 10000"/>
                <a:gd name="connsiteY1-24" fmla="*/ 0 h 10000"/>
                <a:gd name="connsiteX2-25" fmla="*/ 10000 w 10000"/>
                <a:gd name="connsiteY2-26" fmla="*/ 10000 h 10000"/>
                <a:gd name="connsiteX3-27" fmla="*/ 0 w 10000"/>
                <a:gd name="connsiteY3-28" fmla="*/ 10000 h 10000"/>
                <a:gd name="connsiteX4-29" fmla="*/ 0 w 10000"/>
                <a:gd name="connsiteY4-30" fmla="*/ 1853 h 10000"/>
                <a:gd name="connsiteX0-31" fmla="*/ 0 w 10000"/>
                <a:gd name="connsiteY0-32" fmla="*/ 1796 h 10000"/>
                <a:gd name="connsiteX1-33" fmla="*/ 9911 w 10000"/>
                <a:gd name="connsiteY1-34" fmla="*/ 0 h 10000"/>
                <a:gd name="connsiteX2-35" fmla="*/ 10000 w 10000"/>
                <a:gd name="connsiteY2-36" fmla="*/ 10000 h 10000"/>
                <a:gd name="connsiteX3-37" fmla="*/ 0 w 10000"/>
                <a:gd name="connsiteY3-38" fmla="*/ 10000 h 10000"/>
                <a:gd name="connsiteX4-39" fmla="*/ 0 w 10000"/>
                <a:gd name="connsiteY4-40" fmla="*/ 1796 h 10000"/>
                <a:gd name="connsiteX0-41" fmla="*/ 106 w 10000"/>
                <a:gd name="connsiteY0-42" fmla="*/ 804 h 10000"/>
                <a:gd name="connsiteX1-43" fmla="*/ 9911 w 10000"/>
                <a:gd name="connsiteY1-44" fmla="*/ 0 h 10000"/>
                <a:gd name="connsiteX2-45" fmla="*/ 10000 w 10000"/>
                <a:gd name="connsiteY2-46" fmla="*/ 10000 h 10000"/>
                <a:gd name="connsiteX3-47" fmla="*/ 0 w 10000"/>
                <a:gd name="connsiteY3-48" fmla="*/ 10000 h 10000"/>
                <a:gd name="connsiteX4-49" fmla="*/ 106 w 10000"/>
                <a:gd name="connsiteY4-50" fmla="*/ 804 h 10000"/>
                <a:gd name="connsiteX0-51" fmla="*/ 106 w 10000"/>
                <a:gd name="connsiteY0-52" fmla="*/ 793 h 10000"/>
                <a:gd name="connsiteX1-53" fmla="*/ 9911 w 10000"/>
                <a:gd name="connsiteY1-54" fmla="*/ 0 h 10000"/>
                <a:gd name="connsiteX2-55" fmla="*/ 10000 w 10000"/>
                <a:gd name="connsiteY2-56" fmla="*/ 10000 h 10000"/>
                <a:gd name="connsiteX3-57" fmla="*/ 0 w 10000"/>
                <a:gd name="connsiteY3-58" fmla="*/ 10000 h 10000"/>
                <a:gd name="connsiteX4-59" fmla="*/ 106 w 10000"/>
                <a:gd name="connsiteY4-60" fmla="*/ 793 h 10000"/>
                <a:gd name="connsiteX0-61" fmla="*/ 106 w 10000"/>
                <a:gd name="connsiteY0-62" fmla="*/ 758 h 10000"/>
                <a:gd name="connsiteX1-63" fmla="*/ 9911 w 10000"/>
                <a:gd name="connsiteY1-64" fmla="*/ 0 h 10000"/>
                <a:gd name="connsiteX2-65" fmla="*/ 10000 w 10000"/>
                <a:gd name="connsiteY2-66" fmla="*/ 10000 h 10000"/>
                <a:gd name="connsiteX3-67" fmla="*/ 0 w 10000"/>
                <a:gd name="connsiteY3-68" fmla="*/ 10000 h 10000"/>
                <a:gd name="connsiteX4-69" fmla="*/ 106 w 10000"/>
                <a:gd name="connsiteY4-70" fmla="*/ 758 h 10000"/>
                <a:gd name="connsiteX0-71" fmla="*/ 50 w 10000"/>
                <a:gd name="connsiteY0-72" fmla="*/ 854 h 10000"/>
                <a:gd name="connsiteX1-73" fmla="*/ 9911 w 10000"/>
                <a:gd name="connsiteY1-74" fmla="*/ 0 h 10000"/>
                <a:gd name="connsiteX2-75" fmla="*/ 10000 w 10000"/>
                <a:gd name="connsiteY2-76" fmla="*/ 10000 h 10000"/>
                <a:gd name="connsiteX3-77" fmla="*/ 0 w 10000"/>
                <a:gd name="connsiteY3-78" fmla="*/ 10000 h 10000"/>
                <a:gd name="connsiteX4-79" fmla="*/ 50 w 10000"/>
                <a:gd name="connsiteY4-80" fmla="*/ 854 h 100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0000" h="10000">
                  <a:moveTo>
                    <a:pt x="50" y="854"/>
                  </a:moveTo>
                  <a:lnTo>
                    <a:pt x="9911" y="0"/>
                  </a:lnTo>
                  <a:cubicBezTo>
                    <a:pt x="9941" y="3334"/>
                    <a:pt x="9970" y="6666"/>
                    <a:pt x="10000" y="10000"/>
                  </a:cubicBezTo>
                  <a:lnTo>
                    <a:pt x="0" y="10000"/>
                  </a:lnTo>
                  <a:cubicBezTo>
                    <a:pt x="35" y="6935"/>
                    <a:pt x="15" y="3919"/>
                    <a:pt x="50" y="854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55">
                <a:latin typeface="+mn-ea"/>
                <a:cs typeface="Arial" panose="020B0604020202020204" pitchFamily="34" charset="0"/>
              </a:endParaRPr>
            </a:p>
          </p:txBody>
        </p:sp>
        <p:sp>
          <p:nvSpPr>
            <p:cNvPr id="34" name="Text Box 79"/>
            <p:cNvSpPr txBox="1">
              <a:spLocks noChangeArrowheads="1"/>
            </p:cNvSpPr>
            <p:nvPr/>
          </p:nvSpPr>
          <p:spPr bwMode="auto">
            <a:xfrm>
              <a:off x="1351236" y="1335871"/>
              <a:ext cx="2891956" cy="470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kumimoji="1" lang="zh-CN" altLang="en-US" sz="2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一次邮件传送过程</a:t>
              </a:r>
            </a:p>
          </p:txBody>
        </p:sp>
      </p:grpSp>
      <p:grpSp>
        <p:nvGrpSpPr>
          <p:cNvPr id="71" name="Group 20"/>
          <p:cNvGrpSpPr/>
          <p:nvPr/>
        </p:nvGrpSpPr>
        <p:grpSpPr bwMode="auto">
          <a:xfrm>
            <a:off x="4586783" y="3632248"/>
            <a:ext cx="814388" cy="1031875"/>
            <a:chOff x="4293" y="2638"/>
            <a:chExt cx="513" cy="650"/>
          </a:xfrm>
        </p:grpSpPr>
        <p:sp>
          <p:nvSpPr>
            <p:cNvPr id="72" name="Rectangle 21"/>
            <p:cNvSpPr>
              <a:spLocks noChangeArrowheads="1"/>
            </p:cNvSpPr>
            <p:nvPr/>
          </p:nvSpPr>
          <p:spPr bwMode="auto">
            <a:xfrm>
              <a:off x="4296" y="2652"/>
              <a:ext cx="510" cy="636"/>
            </a:xfrm>
            <a:prstGeom prst="rect">
              <a:avLst/>
            </a:prstGeom>
            <a:solidFill>
              <a:srgbClr val="009FF6"/>
            </a:solidFill>
            <a:ln w="19050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73" name="Text Box 22"/>
            <p:cNvSpPr txBox="1">
              <a:spLocks noChangeArrowheads="1"/>
            </p:cNvSpPr>
            <p:nvPr/>
          </p:nvSpPr>
          <p:spPr bwMode="auto">
            <a:xfrm>
              <a:off x="4293" y="2638"/>
              <a:ext cx="500" cy="366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zh-CN" altLang="en-US" sz="16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邮件</a:t>
              </a:r>
            </a:p>
            <a:p>
              <a:pPr algn="ctr"/>
              <a:r>
                <a:rPr lang="zh-CN" altLang="en-US" sz="16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服务器</a:t>
              </a:r>
              <a:endParaRPr lang="zh-CN" alt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74" name="Rectangle 23"/>
            <p:cNvSpPr>
              <a:spLocks noChangeArrowheads="1"/>
            </p:cNvSpPr>
            <p:nvPr/>
          </p:nvSpPr>
          <p:spPr bwMode="auto">
            <a:xfrm>
              <a:off x="4320" y="3006"/>
              <a:ext cx="450" cy="120"/>
            </a:xfrm>
            <a:prstGeom prst="rect">
              <a:avLst/>
            </a:prstGeom>
            <a:solidFill>
              <a:srgbClr val="00FF00"/>
            </a:solidFill>
            <a:ln w="19050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75" name="Line 24"/>
            <p:cNvSpPr>
              <a:spLocks noChangeShapeType="1"/>
            </p:cNvSpPr>
            <p:nvPr/>
          </p:nvSpPr>
          <p:spPr bwMode="auto">
            <a:xfrm>
              <a:off x="4369" y="3034"/>
              <a:ext cx="0" cy="7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76" name="Line 25"/>
            <p:cNvSpPr>
              <a:spLocks noChangeShapeType="1"/>
            </p:cNvSpPr>
            <p:nvPr/>
          </p:nvSpPr>
          <p:spPr bwMode="auto">
            <a:xfrm>
              <a:off x="4478" y="3033"/>
              <a:ext cx="0" cy="7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77" name="Line 26"/>
            <p:cNvSpPr>
              <a:spLocks noChangeShapeType="1"/>
            </p:cNvSpPr>
            <p:nvPr/>
          </p:nvSpPr>
          <p:spPr bwMode="auto">
            <a:xfrm>
              <a:off x="4533" y="3035"/>
              <a:ext cx="0" cy="7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78" name="Line 27"/>
            <p:cNvSpPr>
              <a:spLocks noChangeShapeType="1"/>
            </p:cNvSpPr>
            <p:nvPr/>
          </p:nvSpPr>
          <p:spPr bwMode="auto">
            <a:xfrm>
              <a:off x="4590" y="3033"/>
              <a:ext cx="0" cy="7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79" name="Line 28"/>
            <p:cNvSpPr>
              <a:spLocks noChangeShapeType="1"/>
            </p:cNvSpPr>
            <p:nvPr/>
          </p:nvSpPr>
          <p:spPr bwMode="auto">
            <a:xfrm>
              <a:off x="4651" y="3033"/>
              <a:ext cx="0" cy="7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80" name="Line 29"/>
            <p:cNvSpPr>
              <a:spLocks noChangeShapeType="1"/>
            </p:cNvSpPr>
            <p:nvPr/>
          </p:nvSpPr>
          <p:spPr bwMode="auto">
            <a:xfrm>
              <a:off x="4707" y="3033"/>
              <a:ext cx="0" cy="7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81" name="Line 30"/>
            <p:cNvSpPr>
              <a:spLocks noChangeShapeType="1"/>
            </p:cNvSpPr>
            <p:nvPr/>
          </p:nvSpPr>
          <p:spPr bwMode="auto">
            <a:xfrm>
              <a:off x="4422" y="3034"/>
              <a:ext cx="0" cy="7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82" name="Rectangle 31"/>
            <p:cNvSpPr>
              <a:spLocks noChangeArrowheads="1"/>
            </p:cNvSpPr>
            <p:nvPr/>
          </p:nvSpPr>
          <p:spPr bwMode="auto">
            <a:xfrm>
              <a:off x="4328" y="3173"/>
              <a:ext cx="64" cy="93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83" name="Rectangle 32"/>
            <p:cNvSpPr>
              <a:spLocks noChangeArrowheads="1"/>
            </p:cNvSpPr>
            <p:nvPr/>
          </p:nvSpPr>
          <p:spPr bwMode="auto">
            <a:xfrm>
              <a:off x="4414" y="3173"/>
              <a:ext cx="64" cy="93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84" name="Rectangle 33"/>
            <p:cNvSpPr>
              <a:spLocks noChangeArrowheads="1"/>
            </p:cNvSpPr>
            <p:nvPr/>
          </p:nvSpPr>
          <p:spPr bwMode="auto">
            <a:xfrm>
              <a:off x="4500" y="3172"/>
              <a:ext cx="64" cy="93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85" name="Rectangle 34"/>
            <p:cNvSpPr>
              <a:spLocks noChangeArrowheads="1"/>
            </p:cNvSpPr>
            <p:nvPr/>
          </p:nvSpPr>
          <p:spPr bwMode="auto">
            <a:xfrm>
              <a:off x="4597" y="3170"/>
              <a:ext cx="64" cy="93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86" name="Rectangle 35"/>
            <p:cNvSpPr>
              <a:spLocks noChangeArrowheads="1"/>
            </p:cNvSpPr>
            <p:nvPr/>
          </p:nvSpPr>
          <p:spPr bwMode="auto">
            <a:xfrm>
              <a:off x="4693" y="3170"/>
              <a:ext cx="64" cy="93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  <p:grpSp>
        <p:nvGrpSpPr>
          <p:cNvPr id="46" name="Group 48"/>
          <p:cNvGrpSpPr/>
          <p:nvPr/>
        </p:nvGrpSpPr>
        <p:grpSpPr bwMode="auto">
          <a:xfrm>
            <a:off x="6510643" y="3629072"/>
            <a:ext cx="814388" cy="1031875"/>
            <a:chOff x="4293" y="2638"/>
            <a:chExt cx="513" cy="650"/>
          </a:xfrm>
        </p:grpSpPr>
        <p:sp>
          <p:nvSpPr>
            <p:cNvPr id="47" name="Rectangle 49"/>
            <p:cNvSpPr>
              <a:spLocks noChangeArrowheads="1"/>
            </p:cNvSpPr>
            <p:nvPr/>
          </p:nvSpPr>
          <p:spPr bwMode="auto">
            <a:xfrm>
              <a:off x="4296" y="2652"/>
              <a:ext cx="510" cy="636"/>
            </a:xfrm>
            <a:prstGeom prst="rect">
              <a:avLst/>
            </a:prstGeom>
            <a:solidFill>
              <a:srgbClr val="009FF6"/>
            </a:solidFill>
            <a:ln w="19050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48" name="Text Box 50"/>
            <p:cNvSpPr txBox="1">
              <a:spLocks noChangeArrowheads="1"/>
            </p:cNvSpPr>
            <p:nvPr/>
          </p:nvSpPr>
          <p:spPr bwMode="auto">
            <a:xfrm>
              <a:off x="4293" y="2638"/>
              <a:ext cx="500" cy="3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zh-CN" altLang="en-US" sz="16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邮件</a:t>
              </a:r>
            </a:p>
            <a:p>
              <a:pPr algn="ctr"/>
              <a:r>
                <a:rPr lang="zh-CN" altLang="en-US" sz="16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服务器</a:t>
              </a:r>
              <a:endParaRPr lang="zh-CN" alt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49" name="Rectangle 51"/>
            <p:cNvSpPr>
              <a:spLocks noChangeArrowheads="1"/>
            </p:cNvSpPr>
            <p:nvPr/>
          </p:nvSpPr>
          <p:spPr bwMode="auto">
            <a:xfrm>
              <a:off x="4320" y="3006"/>
              <a:ext cx="450" cy="120"/>
            </a:xfrm>
            <a:prstGeom prst="rect">
              <a:avLst/>
            </a:prstGeom>
            <a:solidFill>
              <a:srgbClr val="00FF00"/>
            </a:solidFill>
            <a:ln w="19050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50" name="Line 52"/>
            <p:cNvSpPr>
              <a:spLocks noChangeShapeType="1"/>
            </p:cNvSpPr>
            <p:nvPr/>
          </p:nvSpPr>
          <p:spPr bwMode="auto">
            <a:xfrm>
              <a:off x="4369" y="3034"/>
              <a:ext cx="0" cy="7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51" name="Line 53"/>
            <p:cNvSpPr>
              <a:spLocks noChangeShapeType="1"/>
            </p:cNvSpPr>
            <p:nvPr/>
          </p:nvSpPr>
          <p:spPr bwMode="auto">
            <a:xfrm>
              <a:off x="4478" y="3033"/>
              <a:ext cx="0" cy="7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52" name="Line 54"/>
            <p:cNvSpPr>
              <a:spLocks noChangeShapeType="1"/>
            </p:cNvSpPr>
            <p:nvPr/>
          </p:nvSpPr>
          <p:spPr bwMode="auto">
            <a:xfrm>
              <a:off x="4533" y="3035"/>
              <a:ext cx="0" cy="7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53" name="Line 55"/>
            <p:cNvSpPr>
              <a:spLocks noChangeShapeType="1"/>
            </p:cNvSpPr>
            <p:nvPr/>
          </p:nvSpPr>
          <p:spPr bwMode="auto">
            <a:xfrm>
              <a:off x="4590" y="3033"/>
              <a:ext cx="0" cy="7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54" name="Line 56"/>
            <p:cNvSpPr>
              <a:spLocks noChangeShapeType="1"/>
            </p:cNvSpPr>
            <p:nvPr/>
          </p:nvSpPr>
          <p:spPr bwMode="auto">
            <a:xfrm>
              <a:off x="4651" y="3033"/>
              <a:ext cx="0" cy="7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55" name="Line 57"/>
            <p:cNvSpPr>
              <a:spLocks noChangeShapeType="1"/>
            </p:cNvSpPr>
            <p:nvPr/>
          </p:nvSpPr>
          <p:spPr bwMode="auto">
            <a:xfrm>
              <a:off x="4707" y="3033"/>
              <a:ext cx="0" cy="7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56" name="Line 58"/>
            <p:cNvSpPr>
              <a:spLocks noChangeShapeType="1"/>
            </p:cNvSpPr>
            <p:nvPr/>
          </p:nvSpPr>
          <p:spPr bwMode="auto">
            <a:xfrm>
              <a:off x="4422" y="3034"/>
              <a:ext cx="0" cy="7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57" name="Rectangle 59"/>
            <p:cNvSpPr>
              <a:spLocks noChangeArrowheads="1"/>
            </p:cNvSpPr>
            <p:nvPr/>
          </p:nvSpPr>
          <p:spPr bwMode="auto">
            <a:xfrm>
              <a:off x="4328" y="3173"/>
              <a:ext cx="64" cy="93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58" name="Rectangle 60"/>
            <p:cNvSpPr>
              <a:spLocks noChangeArrowheads="1"/>
            </p:cNvSpPr>
            <p:nvPr/>
          </p:nvSpPr>
          <p:spPr bwMode="auto">
            <a:xfrm>
              <a:off x="4414" y="3173"/>
              <a:ext cx="64" cy="93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59" name="Rectangle 61"/>
            <p:cNvSpPr>
              <a:spLocks noChangeArrowheads="1"/>
            </p:cNvSpPr>
            <p:nvPr/>
          </p:nvSpPr>
          <p:spPr bwMode="auto">
            <a:xfrm>
              <a:off x="4500" y="3172"/>
              <a:ext cx="64" cy="93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60" name="Rectangle 62"/>
            <p:cNvSpPr>
              <a:spLocks noChangeArrowheads="1"/>
            </p:cNvSpPr>
            <p:nvPr/>
          </p:nvSpPr>
          <p:spPr bwMode="auto">
            <a:xfrm>
              <a:off x="4597" y="3170"/>
              <a:ext cx="64" cy="93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61" name="Rectangle 63"/>
            <p:cNvSpPr>
              <a:spLocks noChangeArrowheads="1"/>
            </p:cNvSpPr>
            <p:nvPr/>
          </p:nvSpPr>
          <p:spPr bwMode="auto">
            <a:xfrm>
              <a:off x="4693" y="3170"/>
              <a:ext cx="64" cy="93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  <p:sp>
        <p:nvSpPr>
          <p:cNvPr id="44" name="Text Box 68"/>
          <p:cNvSpPr txBox="1">
            <a:spLocks noChangeArrowheads="1"/>
          </p:cNvSpPr>
          <p:nvPr/>
        </p:nvSpPr>
        <p:spPr bwMode="auto">
          <a:xfrm>
            <a:off x="8169908" y="4860323"/>
            <a:ext cx="649723" cy="64633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用户代理</a:t>
            </a:r>
            <a:endParaRPr lang="zh-CN" altLang="en-US" sz="28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1" name="Line 69"/>
          <p:cNvSpPr>
            <a:spLocks noChangeShapeType="1"/>
          </p:cNvSpPr>
          <p:nvPr/>
        </p:nvSpPr>
        <p:spPr bwMode="auto">
          <a:xfrm>
            <a:off x="3681909" y="4159298"/>
            <a:ext cx="895540" cy="166885"/>
          </a:xfrm>
          <a:prstGeom prst="line">
            <a:avLst/>
          </a:prstGeom>
          <a:noFill/>
          <a:ln w="28575">
            <a:solidFill>
              <a:srgbClr val="009FF6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2" name="Line 70"/>
          <p:cNvSpPr>
            <a:spLocks noChangeShapeType="1"/>
          </p:cNvSpPr>
          <p:nvPr/>
        </p:nvSpPr>
        <p:spPr bwMode="auto">
          <a:xfrm>
            <a:off x="5407519" y="4376787"/>
            <a:ext cx="1098553" cy="117838"/>
          </a:xfrm>
          <a:prstGeom prst="line">
            <a:avLst/>
          </a:prstGeom>
          <a:noFill/>
          <a:ln w="28575">
            <a:solidFill>
              <a:srgbClr val="009FF6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3" name="Line 71"/>
          <p:cNvSpPr>
            <a:spLocks noChangeShapeType="1"/>
          </p:cNvSpPr>
          <p:nvPr/>
        </p:nvSpPr>
        <p:spPr bwMode="auto">
          <a:xfrm flipV="1">
            <a:off x="7334365" y="4159297"/>
            <a:ext cx="1146697" cy="335327"/>
          </a:xfrm>
          <a:prstGeom prst="line">
            <a:avLst/>
          </a:prstGeom>
          <a:noFill/>
          <a:ln w="28575">
            <a:solidFill>
              <a:srgbClr val="009FF6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4" name="Oval 72"/>
          <p:cNvSpPr>
            <a:spLocks noChangeArrowheads="1"/>
          </p:cNvSpPr>
          <p:nvPr/>
        </p:nvSpPr>
        <p:spPr bwMode="auto">
          <a:xfrm>
            <a:off x="3224708" y="3559221"/>
            <a:ext cx="292100" cy="265115"/>
          </a:xfrm>
          <a:prstGeom prst="ellipse">
            <a:avLst/>
          </a:prstGeom>
          <a:solidFill>
            <a:schemeClr val="bg1"/>
          </a:solidFill>
          <a:ln w="19050">
            <a:solidFill>
              <a:srgbClr val="009FF6"/>
            </a:solidFill>
            <a:rou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20000"/>
              </a:spcBef>
              <a:buClr>
                <a:schemeClr val="accent2"/>
              </a:buClr>
              <a:buSzPct val="85000"/>
              <a:buFont typeface="ZapfDingbats"/>
              <a:buNone/>
            </a:pP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Oval 73"/>
          <p:cNvSpPr>
            <a:spLocks noChangeArrowheads="1"/>
          </p:cNvSpPr>
          <p:nvPr/>
        </p:nvSpPr>
        <p:spPr bwMode="auto">
          <a:xfrm>
            <a:off x="3951783" y="4108494"/>
            <a:ext cx="292100" cy="265115"/>
          </a:xfrm>
          <a:prstGeom prst="ellipse">
            <a:avLst/>
          </a:prstGeom>
          <a:solidFill>
            <a:schemeClr val="bg1"/>
          </a:solidFill>
          <a:ln w="19050">
            <a:solidFill>
              <a:srgbClr val="009FF6"/>
            </a:solidFill>
            <a:rou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20000"/>
              </a:spcBef>
              <a:buClr>
                <a:schemeClr val="accent2"/>
              </a:buClr>
              <a:buSzPct val="85000"/>
              <a:buFont typeface="ZapfDingbats"/>
              <a:buNone/>
            </a:pP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Oval 74"/>
          <p:cNvSpPr>
            <a:spLocks noChangeArrowheads="1"/>
          </p:cNvSpPr>
          <p:nvPr/>
        </p:nvSpPr>
        <p:spPr bwMode="auto">
          <a:xfrm>
            <a:off x="4823320" y="4156122"/>
            <a:ext cx="292100" cy="265115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2"/>
            </a:solidFill>
            <a:rou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20000"/>
              </a:spcBef>
              <a:buClr>
                <a:schemeClr val="accent2"/>
              </a:buClr>
              <a:buSzPct val="85000"/>
              <a:buFont typeface="ZapfDingbats"/>
              <a:buNone/>
            </a:pP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Oval 75"/>
          <p:cNvSpPr>
            <a:spLocks noChangeArrowheads="1"/>
          </p:cNvSpPr>
          <p:nvPr/>
        </p:nvSpPr>
        <p:spPr bwMode="auto">
          <a:xfrm>
            <a:off x="5779715" y="4292646"/>
            <a:ext cx="292100" cy="265115"/>
          </a:xfrm>
          <a:prstGeom prst="ellipse">
            <a:avLst/>
          </a:prstGeom>
          <a:solidFill>
            <a:schemeClr val="bg1"/>
          </a:solidFill>
          <a:ln w="19050">
            <a:solidFill>
              <a:srgbClr val="009FF6"/>
            </a:solidFill>
            <a:rou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20000"/>
              </a:spcBef>
              <a:buClr>
                <a:schemeClr val="accent2"/>
              </a:buClr>
              <a:buSzPct val="85000"/>
              <a:buFont typeface="ZapfDingbats"/>
              <a:buNone/>
            </a:pP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Oval 76"/>
          <p:cNvSpPr>
            <a:spLocks noChangeArrowheads="1"/>
          </p:cNvSpPr>
          <p:nvPr/>
        </p:nvSpPr>
        <p:spPr bwMode="auto">
          <a:xfrm>
            <a:off x="6771132" y="4347415"/>
            <a:ext cx="292100" cy="265115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2"/>
            </a:solidFill>
            <a:rou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20000"/>
              </a:spcBef>
              <a:buClr>
                <a:schemeClr val="accent2"/>
              </a:buClr>
              <a:buSzPct val="85000"/>
              <a:buFont typeface="ZapfDingbats"/>
              <a:buNone/>
            </a:pP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Oval 77"/>
          <p:cNvSpPr>
            <a:spLocks noChangeArrowheads="1"/>
          </p:cNvSpPr>
          <p:nvPr/>
        </p:nvSpPr>
        <p:spPr bwMode="auto">
          <a:xfrm>
            <a:off x="7709000" y="4195808"/>
            <a:ext cx="292100" cy="265115"/>
          </a:xfrm>
          <a:prstGeom prst="ellipse">
            <a:avLst/>
          </a:prstGeom>
          <a:solidFill>
            <a:schemeClr val="bg1"/>
          </a:solidFill>
          <a:ln w="19050">
            <a:solidFill>
              <a:srgbClr val="009FF6"/>
            </a:solidFill>
            <a:rou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20000"/>
              </a:spcBef>
              <a:buClr>
                <a:schemeClr val="accent2"/>
              </a:buClr>
              <a:buSzPct val="85000"/>
              <a:buFont typeface="ZapfDingbats"/>
              <a:buNone/>
            </a:pP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0" name="图片 9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104" t="10833" r="8271" b="61146"/>
          <a:stretch>
            <a:fillRect/>
          </a:stretch>
        </p:blipFill>
        <p:spPr>
          <a:xfrm>
            <a:off x="8517103" y="4156122"/>
            <a:ext cx="1344612" cy="1230274"/>
          </a:xfrm>
          <a:prstGeom prst="rect">
            <a:avLst/>
          </a:prstGeom>
        </p:spPr>
      </p:pic>
      <p:pic>
        <p:nvPicPr>
          <p:cNvPr id="101" name="图片 100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40" t="594" r="21096" b="63432"/>
          <a:stretch>
            <a:fillRect/>
          </a:stretch>
        </p:blipFill>
        <p:spPr>
          <a:xfrm>
            <a:off x="2150316" y="4231329"/>
            <a:ext cx="1795117" cy="1332458"/>
          </a:xfrm>
          <a:prstGeom prst="rect">
            <a:avLst/>
          </a:prstGeom>
        </p:spPr>
      </p:pic>
      <p:pic>
        <p:nvPicPr>
          <p:cNvPr id="102" name="图片 10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379498" y="3405557"/>
            <a:ext cx="880267" cy="880267"/>
          </a:xfrm>
          <a:prstGeom prst="rect">
            <a:avLst/>
          </a:prstGeom>
        </p:spPr>
      </p:pic>
      <p:pic>
        <p:nvPicPr>
          <p:cNvPr id="103" name="图片 10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859672" y="3653681"/>
            <a:ext cx="880267" cy="88026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6792" y="2537436"/>
            <a:ext cx="606458" cy="1092355"/>
          </a:xfrm>
          <a:prstGeom prst="rect">
            <a:avLst/>
          </a:prstGeom>
        </p:spPr>
      </p:pic>
      <p:pic>
        <p:nvPicPr>
          <p:cNvPr id="105" name="图片 10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429" y="2531956"/>
            <a:ext cx="606458" cy="1092355"/>
          </a:xfrm>
          <a:prstGeom prst="rect">
            <a:avLst/>
          </a:prstGeom>
        </p:spPr>
      </p:pic>
      <p:sp>
        <p:nvSpPr>
          <p:cNvPr id="106" name="Text Box 9"/>
          <p:cNvSpPr txBox="1">
            <a:spLocks noChangeArrowheads="1"/>
          </p:cNvSpPr>
          <p:nvPr/>
        </p:nvSpPr>
        <p:spPr bwMode="auto">
          <a:xfrm>
            <a:off x="3054052" y="4574392"/>
            <a:ext cx="809625" cy="64633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用户代理</a:t>
            </a:r>
            <a:endParaRPr lang="zh-CN" altLang="en-US" sz="28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818" b="75650"/>
          <a:stretch>
            <a:fillRect/>
          </a:stretch>
        </p:blipFill>
        <p:spPr>
          <a:xfrm rot="900000">
            <a:off x="3014728" y="3831385"/>
            <a:ext cx="620024" cy="38068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0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500"/>
                            </p:stCondLst>
                            <p:childTnLst>
                              <p:par>
                                <p:cTn id="5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0"/>
                            </p:stCondLst>
                            <p:childTnLst>
                              <p:par>
                                <p:cTn id="5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500"/>
                            </p:stCondLst>
                            <p:childTnLst>
                              <p:par>
                                <p:cTn id="6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6000"/>
                            </p:stCondLst>
                            <p:childTnLst>
                              <p:par>
                                <p:cTn id="6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6500"/>
                            </p:stCondLst>
                            <p:childTnLst>
                              <p:par>
                                <p:cTn id="7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7000"/>
                            </p:stCondLst>
                            <p:childTnLst>
                              <p:par>
                                <p:cTn id="7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7500"/>
                            </p:stCondLst>
                            <p:childTnLst>
                              <p:par>
                                <p:cTn id="8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8500"/>
                            </p:stCondLst>
                            <p:childTnLst>
                              <p:par>
                                <p:cTn id="8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9000"/>
                            </p:stCondLst>
                            <p:childTnLst>
                              <p:par>
                                <p:cTn id="9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9500"/>
                            </p:stCondLst>
                            <p:childTnLst>
                              <p:par>
                                <p:cTn id="104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34 -0.00995 C 0.00026 -0.00717 0.0026 -0.0037 0.00547 -0.00162 C 0.00755 -0.00023 0.01016 -0.00116 0.0125 -0.00023 C 0.03047 0.00671 0.00625 0.00208 0.02969 0.00533 C 0.04349 0.00926 0.02617 0.00417 0.03828 0.0081 C 0.03971 0.00857 0.04141 0.00903 0.04297 0.00949 C 0.04401 0.01042 0.04492 0.01134 0.04609 0.01227 C 0.04961 0.01482 0.0526 0.01412 0.05703 0.01505 C 0.05964 0.01597 0.06211 0.01759 0.06484 0.01783 C 0.06771 0.01806 0.07057 0.01736 0.07344 0.01644 C 0.07448 0.01597 0.07552 0.01458 0.07656 0.01366 C 0.0793 0.01065 0.07943 0.00972 0.08203 0.00533 C 0.08385 -0.00486 0.08112 0.0081 0.08516 -0.0044 C 0.08815 -0.01435 0.08451 -0.00949 0.08984 -0.01412 C 0.09036 -0.01643 0.09063 -0.01898 0.09141 -0.02106 C 0.0931 -0.02685 0.09375 -0.02569 0.09531 -0.03079 C 0.09557 -0.03217 0.09557 -0.03379 0.09609 -0.03495 C 0.09661 -0.0368 0.09779 -0.03773 0.09844 -0.03912 C 0.10013 -0.04375 0.10169 -0.04838 0.10313 -0.05301 C 0.10443 -0.05764 0.10495 -0.06342 0.10703 -0.0669 C 0.10807 -0.06875 0.10911 -0.0706 0.11016 -0.07245 C 0.11237 -0.07708 0.11211 -0.0787 0.11484 -0.08217 C 0.11628 -0.08426 0.11797 -0.08588 0.11953 -0.08773 C 0.12161 -0.09028 0.12305 -0.09236 0.12578 -0.09329 C 0.12826 -0.09421 0.13099 -0.09421 0.13359 -0.09467 C 0.13516 -0.09421 0.13672 -0.09421 0.13828 -0.09329 C 0.13906 -0.09282 0.13958 -0.09097 0.14063 -0.09051 C 0.14362 -0.08912 0.15 -0.08773 0.15 -0.0875 C 0.15846 -0.08032 0.15495 -0.08264 0.16016 -0.0794 C 0.16172 -0.07662 0.1638 -0.07477 0.16484 -0.07106 C 0.16654 -0.06504 0.16589 -0.06597 0.16875 -0.06134 C 0.17331 -0.05417 0.17721 -0.05023 0.18125 -0.04051 C 0.18203 -0.03866 0.18294 -0.03704 0.18359 -0.03495 C 0.18503 -0.03055 0.18646 -0.02616 0.1875 -0.02106 C 0.18841 -0.01574 0.18854 -0.01481 0.19063 -0.00856 C 0.19128 -0.00671 0.19219 -0.00509 0.19297 -0.00301 C 0.19349 -0.00185 0.19388 -0.00023 0.19453 0.00116 C 0.19544 0.00301 0.19674 0.0044 0.19766 0.00671 C 0.19857 0.0088 0.19935 0.01435 0.20078 0.01644 C 0.20195 0.01829 0.20456 0.01945 0.20625 0.0206 C 0.20651 0.02107 0.21081 0.02685 0.21172 0.02755 C 0.21354 0.02894 0.21901 0.02986 0.22031 0.03033 C 0.22917 0.0294 0.23802 0.02894 0.24688 0.02755 C 0.24896 0.02708 0.25313 0.02477 0.25313 0.025 C 0.25391 0.02384 0.25456 0.02269 0.25547 0.02199 C 0.25612 0.0213 0.25716 0.0213 0.25781 0.0206 C 0.25977 0.01759 0.2612 0.01343 0.26328 0.01088 C 0.26432 0.00949 0.26536 0.0081 0.26641 0.00671 C 0.26992 0.00093 0.27188 -0.00278 0.27422 -0.00995 C 0.27487 -0.01227 0.27513 -0.01481 0.27578 -0.0169 C 0.27695 -0.02176 0.27969 -0.03079 0.27969 -0.03055 C 0.27995 -0.03356 0.2806 -0.04051 0.28125 -0.04329 C 0.28164 -0.04583 0.28229 -0.04792 0.28281 -0.05023 C 0.28307 -0.05254 0.2832 -0.05509 0.28359 -0.05717 C 0.28438 -0.06366 0.28464 -0.06435 0.28594 -0.07106 C 0.2862 -0.07245 0.2862 -0.07407 0.28672 -0.07523 C 0.28828 -0.07893 0.28945 -0.0831 0.29141 -0.08634 C 0.29219 -0.08773 0.29271 -0.08958 0.29375 -0.09051 C 0.29518 -0.09213 0.29844 -0.09329 0.29844 -0.09305 C 0.30052 -0.09282 0.3026 -0.09329 0.30469 -0.0919 C 0.3056 -0.09143 0.30612 -0.08912 0.30703 -0.08773 C 0.30898 -0.08449 0.3112 -0.08148 0.31328 -0.07801 C 0.31641 -0.07268 0.32031 -0.06829 0.32266 -0.06134 C 0.32565 -0.05254 0.32409 -0.05671 0.32734 -0.04884 C 0.32747 -0.04745 0.32773 -0.04606 0.32813 -0.04467 C 0.32852 -0.04329 0.32917 -0.04213 0.32969 -0.04051 C 0.33047 -0.03842 0.33125 -0.03611 0.33203 -0.03356 C 0.33307 -0.03009 0.33385 -0.02616 0.33516 -0.02245 C 0.33594 -0.02014 0.33672 -0.01805 0.3375 -0.01551 C 0.33776 -0.01435 0.33789 -0.01273 0.33815 -0.01134 C 0.34023 -0.00301 0.33906 -0.00879 0.34141 -0.00162 C 0.34193 -1.48148E-6 0.34219 0.00208 0.34297 0.00394 C 0.34453 0.0081 0.34622 0.0125 0.34844 0.01644 C 0.34922 0.01783 0.35 0.01898 0.35078 0.0206 C 0.3513 0.02176 0.35143 0.02384 0.35234 0.02477 C 0.35339 0.02593 0.35495 0.02546 0.35625 0.02616 C 0.3569 0.02639 0.35768 0.02708 0.35859 0.02755 L 0.36484 0.03033 C 0.37109 0.02986 0.37734 0.02963 0.38359 0.02894 C 0.38607 0.02847 0.38802 0.02593 0.39063 0.02477 C 0.39258 0.02361 0.39466 0.02315 0.39688 0.02199 C 0.39948 0.02037 0.40703 0.01482 0.41094 0.01227 C 0.41224 0.01134 0.41341 0.01019 0.41484 0.00949 C 0.41563 0.00903 0.41641 0.00857 0.41719 0.0081 C 0.41849 0.00671 0.41966 0.00486 0.42109 0.00394 C 0.43464 -0.00741 0.42214 0.00371 0.43047 -0.00162 C 0.44049 -0.00833 0.4319 -0.00417 0.43906 -0.00717 C 0.4401 -0.00856 0.44102 -0.01018 0.44219 -0.01134 C 0.4431 -0.0125 0.44427 -0.01319 0.44531 -0.01412 L 0.44688 -0.01551 " pathEditMode="relative" rAng="0" ptsTypes="AAAAAAAAAAAAAAAAAAAAAAAAAAAAAAAAAAAAAAAAAAAAAAAAAAAAAAAAAAAAAAAAAAAAAAAAAAAAAAAAAAAAAAAAAA">
                                      <p:cBhvr>
                                        <p:cTn id="105" dur="5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461" y="-22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21" grpId="0" animBg="1"/>
      <p:bldP spid="22" grpId="0" animBg="1"/>
      <p:bldP spid="23" grpId="0" animBg="1"/>
      <p:bldP spid="24" grpId="0" animBg="1"/>
      <p:bldP spid="25" grpId="0" animBg="1"/>
      <p:bldP spid="37" grpId="0" animBg="1"/>
      <p:bldP spid="38" grpId="0" animBg="1"/>
      <p:bldP spid="39" grpId="0" animBg="1"/>
      <p:bldP spid="40" grpId="0" animBg="1"/>
      <p:bldP spid="10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/>
          <p:cNvGrpSpPr/>
          <p:nvPr/>
        </p:nvGrpSpPr>
        <p:grpSpPr>
          <a:xfrm>
            <a:off x="430213" y="0"/>
            <a:ext cx="5665788" cy="1428589"/>
            <a:chOff x="551030" y="-368704"/>
            <a:chExt cx="5665788" cy="1428589"/>
          </a:xfrm>
        </p:grpSpPr>
        <p:grpSp>
          <p:nvGrpSpPr>
            <p:cNvPr id="29" name="组合 28"/>
            <p:cNvGrpSpPr/>
            <p:nvPr/>
          </p:nvGrpSpPr>
          <p:grpSpPr>
            <a:xfrm>
              <a:off x="1201632" y="303925"/>
              <a:ext cx="5015186" cy="687997"/>
              <a:chOff x="1839059" y="967769"/>
              <a:chExt cx="5015186" cy="687997"/>
            </a:xfrm>
          </p:grpSpPr>
          <p:sp>
            <p:nvSpPr>
              <p:cNvPr id="31" name="矩形: 圆角 30"/>
              <p:cNvSpPr/>
              <p:nvPr/>
            </p:nvSpPr>
            <p:spPr>
              <a:xfrm>
                <a:off x="1839059" y="967769"/>
                <a:ext cx="5015186" cy="675443"/>
              </a:xfrm>
              <a:prstGeom prst="roundRect">
                <a:avLst>
                  <a:gd name="adj" fmla="val 50000"/>
                </a:avLst>
              </a:prstGeom>
              <a:solidFill>
                <a:srgbClr val="009FF6"/>
              </a:solidFill>
              <a:ln>
                <a:solidFill>
                  <a:schemeClr val="bg1"/>
                </a:solidFill>
              </a:ln>
              <a:effectLst>
                <a:outerShdw blurRad="63500" sx="101000" sy="101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solidFill>
                    <a:srgbClr val="00A3F8"/>
                  </a:solidFill>
                </a:endParaRPr>
              </a:p>
            </p:txBody>
          </p:sp>
          <p:sp>
            <p:nvSpPr>
              <p:cNvPr id="32" name="文本框 31"/>
              <p:cNvSpPr txBox="1"/>
              <p:nvPr/>
            </p:nvSpPr>
            <p:spPr>
              <a:xfrm>
                <a:off x="2786094" y="1009435"/>
                <a:ext cx="37062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3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常见的网络应用</a:t>
                </a:r>
              </a:p>
            </p:txBody>
          </p:sp>
        </p:grpSp>
        <p:pic>
          <p:nvPicPr>
            <p:cNvPr id="30" name="图片 29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111"/>
            <a:stretch>
              <a:fillRect/>
            </a:stretch>
          </p:blipFill>
          <p:spPr>
            <a:xfrm>
              <a:off x="551030" y="-368704"/>
              <a:ext cx="1607162" cy="1428589"/>
            </a:xfrm>
            <a:prstGeom prst="rect">
              <a:avLst/>
            </a:prstGeom>
          </p:spPr>
        </p:pic>
      </p:grpSp>
      <p:grpSp>
        <p:nvGrpSpPr>
          <p:cNvPr id="7" name="组合 6"/>
          <p:cNvGrpSpPr/>
          <p:nvPr/>
        </p:nvGrpSpPr>
        <p:grpSpPr>
          <a:xfrm>
            <a:off x="647164" y="1588421"/>
            <a:ext cx="2761371" cy="476221"/>
            <a:chOff x="1403750" y="3593123"/>
            <a:chExt cx="2761371" cy="476221"/>
          </a:xfrm>
        </p:grpSpPr>
        <p:grpSp>
          <p:nvGrpSpPr>
            <p:cNvPr id="8" name="组合 7"/>
            <p:cNvGrpSpPr/>
            <p:nvPr/>
          </p:nvGrpSpPr>
          <p:grpSpPr>
            <a:xfrm>
              <a:off x="1403750" y="3593123"/>
              <a:ext cx="490436" cy="476221"/>
              <a:chOff x="1403750" y="3593123"/>
              <a:chExt cx="808892" cy="785446"/>
            </a:xfrm>
          </p:grpSpPr>
          <p:sp>
            <p:nvSpPr>
              <p:cNvPr id="10" name="对话气泡: 椭圆形 9"/>
              <p:cNvSpPr/>
              <p:nvPr/>
            </p:nvSpPr>
            <p:spPr>
              <a:xfrm>
                <a:off x="1403750" y="3593123"/>
                <a:ext cx="808892" cy="785446"/>
              </a:xfrm>
              <a:prstGeom prst="wedgeEllipseCallout">
                <a:avLst>
                  <a:gd name="adj1" fmla="val 66124"/>
                  <a:gd name="adj2" fmla="val 2799"/>
                </a:avLst>
              </a:prstGeom>
              <a:solidFill>
                <a:srgbClr val="009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round-web-cam_17861"/>
              <p:cNvSpPr>
                <a:spLocks noChangeAspect="1"/>
              </p:cNvSpPr>
              <p:nvPr/>
            </p:nvSpPr>
            <p:spPr bwMode="auto">
              <a:xfrm>
                <a:off x="1567764" y="3705353"/>
                <a:ext cx="480863" cy="560986"/>
              </a:xfrm>
              <a:custGeom>
                <a:avLst/>
                <a:gdLst>
                  <a:gd name="connsiteX0" fmla="*/ 382866 w 517527"/>
                  <a:gd name="connsiteY0" fmla="*/ 485037 h 603758"/>
                  <a:gd name="connsiteX1" fmla="*/ 258763 w 517527"/>
                  <a:gd name="connsiteY1" fmla="*/ 516800 h 603758"/>
                  <a:gd name="connsiteX2" fmla="*/ 136617 w 517527"/>
                  <a:gd name="connsiteY2" fmla="*/ 486079 h 603758"/>
                  <a:gd name="connsiteX3" fmla="*/ 81214 w 517527"/>
                  <a:gd name="connsiteY3" fmla="*/ 525522 h 603758"/>
                  <a:gd name="connsiteX4" fmla="*/ 261371 w 517527"/>
                  <a:gd name="connsiteY4" fmla="*/ 581888 h 603758"/>
                  <a:gd name="connsiteX5" fmla="*/ 441658 w 517527"/>
                  <a:gd name="connsiteY5" fmla="*/ 525522 h 603758"/>
                  <a:gd name="connsiteX6" fmla="*/ 382866 w 517527"/>
                  <a:gd name="connsiteY6" fmla="*/ 485037 h 603758"/>
                  <a:gd name="connsiteX7" fmla="*/ 258870 w 517527"/>
                  <a:gd name="connsiteY7" fmla="*/ 184740 h 603758"/>
                  <a:gd name="connsiteX8" fmla="*/ 332717 w 517527"/>
                  <a:gd name="connsiteY8" fmla="*/ 258481 h 603758"/>
                  <a:gd name="connsiteX9" fmla="*/ 258870 w 517527"/>
                  <a:gd name="connsiteY9" fmla="*/ 332222 h 603758"/>
                  <a:gd name="connsiteX10" fmla="*/ 185023 w 517527"/>
                  <a:gd name="connsiteY10" fmla="*/ 258481 h 603758"/>
                  <a:gd name="connsiteX11" fmla="*/ 258870 w 517527"/>
                  <a:gd name="connsiteY11" fmla="*/ 184740 h 603758"/>
                  <a:gd name="connsiteX12" fmla="*/ 258763 w 517527"/>
                  <a:gd name="connsiteY12" fmla="*/ 147620 h 603758"/>
                  <a:gd name="connsiteX13" fmla="*/ 147697 w 517527"/>
                  <a:gd name="connsiteY13" fmla="*/ 258400 h 603758"/>
                  <a:gd name="connsiteX14" fmla="*/ 258763 w 517527"/>
                  <a:gd name="connsiteY14" fmla="*/ 369310 h 603758"/>
                  <a:gd name="connsiteX15" fmla="*/ 369830 w 517527"/>
                  <a:gd name="connsiteY15" fmla="*/ 258400 h 603758"/>
                  <a:gd name="connsiteX16" fmla="*/ 258763 w 517527"/>
                  <a:gd name="connsiteY16" fmla="*/ 147620 h 603758"/>
                  <a:gd name="connsiteX17" fmla="*/ 258112 w 517527"/>
                  <a:gd name="connsiteY17" fmla="*/ 80189 h 603758"/>
                  <a:gd name="connsiteX18" fmla="*/ 236342 w 517527"/>
                  <a:gd name="connsiteY18" fmla="*/ 102058 h 603758"/>
                  <a:gd name="connsiteX19" fmla="*/ 258112 w 517527"/>
                  <a:gd name="connsiteY19" fmla="*/ 123798 h 603758"/>
                  <a:gd name="connsiteX20" fmla="*/ 280012 w 517527"/>
                  <a:gd name="connsiteY20" fmla="*/ 102058 h 603758"/>
                  <a:gd name="connsiteX21" fmla="*/ 258112 w 517527"/>
                  <a:gd name="connsiteY21" fmla="*/ 80189 h 603758"/>
                  <a:gd name="connsiteX22" fmla="*/ 258763 w 517527"/>
                  <a:gd name="connsiteY22" fmla="*/ 0 h 603758"/>
                  <a:gd name="connsiteX23" fmla="*/ 517527 w 517527"/>
                  <a:gd name="connsiteY23" fmla="*/ 258400 h 603758"/>
                  <a:gd name="connsiteX24" fmla="*/ 406852 w 517527"/>
                  <a:gd name="connsiteY24" fmla="*/ 470197 h 603758"/>
                  <a:gd name="connsiteX25" fmla="*/ 463428 w 517527"/>
                  <a:gd name="connsiteY25" fmla="*/ 525522 h 603758"/>
                  <a:gd name="connsiteX26" fmla="*/ 261371 w 517527"/>
                  <a:gd name="connsiteY26" fmla="*/ 603758 h 603758"/>
                  <a:gd name="connsiteX27" fmla="*/ 59314 w 517527"/>
                  <a:gd name="connsiteY27" fmla="*/ 525522 h 603758"/>
                  <a:gd name="connsiteX28" fmla="*/ 112631 w 517527"/>
                  <a:gd name="connsiteY28" fmla="*/ 471499 h 603758"/>
                  <a:gd name="connsiteX29" fmla="*/ 0 w 517527"/>
                  <a:gd name="connsiteY29" fmla="*/ 258400 h 603758"/>
                  <a:gd name="connsiteX30" fmla="*/ 258763 w 517527"/>
                  <a:gd name="connsiteY30" fmla="*/ 0 h 603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517527" h="603758">
                    <a:moveTo>
                      <a:pt x="382866" y="485037"/>
                    </a:moveTo>
                    <a:cubicBezTo>
                      <a:pt x="345974" y="505345"/>
                      <a:pt x="303737" y="516800"/>
                      <a:pt x="258763" y="516800"/>
                    </a:cubicBezTo>
                    <a:cubicBezTo>
                      <a:pt x="214572" y="516800"/>
                      <a:pt x="172987" y="505735"/>
                      <a:pt x="136617" y="486079"/>
                    </a:cubicBezTo>
                    <a:cubicBezTo>
                      <a:pt x="102463" y="497013"/>
                      <a:pt x="81214" y="511984"/>
                      <a:pt x="81214" y="525522"/>
                    </a:cubicBezTo>
                    <a:cubicBezTo>
                      <a:pt x="81214" y="549084"/>
                      <a:pt x="149783" y="581888"/>
                      <a:pt x="261371" y="581888"/>
                    </a:cubicBezTo>
                    <a:cubicBezTo>
                      <a:pt x="373089" y="581888"/>
                      <a:pt x="441658" y="549084"/>
                      <a:pt x="441658" y="525522"/>
                    </a:cubicBezTo>
                    <a:cubicBezTo>
                      <a:pt x="441658" y="511593"/>
                      <a:pt x="418584" y="495972"/>
                      <a:pt x="382866" y="485037"/>
                    </a:cubicBezTo>
                    <a:close/>
                    <a:moveTo>
                      <a:pt x="258870" y="184740"/>
                    </a:moveTo>
                    <a:cubicBezTo>
                      <a:pt x="299655" y="184740"/>
                      <a:pt x="332717" y="217755"/>
                      <a:pt x="332717" y="258481"/>
                    </a:cubicBezTo>
                    <a:cubicBezTo>
                      <a:pt x="332717" y="299207"/>
                      <a:pt x="299655" y="332222"/>
                      <a:pt x="258870" y="332222"/>
                    </a:cubicBezTo>
                    <a:cubicBezTo>
                      <a:pt x="218085" y="332222"/>
                      <a:pt x="185023" y="299207"/>
                      <a:pt x="185023" y="258481"/>
                    </a:cubicBezTo>
                    <a:cubicBezTo>
                      <a:pt x="185023" y="217755"/>
                      <a:pt x="218085" y="184740"/>
                      <a:pt x="258870" y="184740"/>
                    </a:cubicBezTo>
                    <a:close/>
                    <a:moveTo>
                      <a:pt x="258763" y="147620"/>
                    </a:moveTo>
                    <a:cubicBezTo>
                      <a:pt x="197495" y="147620"/>
                      <a:pt x="147697" y="197347"/>
                      <a:pt x="147697" y="258400"/>
                    </a:cubicBezTo>
                    <a:cubicBezTo>
                      <a:pt x="147697" y="319583"/>
                      <a:pt x="197495" y="369310"/>
                      <a:pt x="258763" y="369310"/>
                    </a:cubicBezTo>
                    <a:cubicBezTo>
                      <a:pt x="320032" y="369310"/>
                      <a:pt x="369830" y="319453"/>
                      <a:pt x="369830" y="258400"/>
                    </a:cubicBezTo>
                    <a:cubicBezTo>
                      <a:pt x="369830" y="197347"/>
                      <a:pt x="320032" y="147620"/>
                      <a:pt x="258763" y="147620"/>
                    </a:cubicBezTo>
                    <a:close/>
                    <a:moveTo>
                      <a:pt x="258112" y="80189"/>
                    </a:moveTo>
                    <a:cubicBezTo>
                      <a:pt x="246119" y="80189"/>
                      <a:pt x="236342" y="89952"/>
                      <a:pt x="236342" y="102058"/>
                    </a:cubicBezTo>
                    <a:cubicBezTo>
                      <a:pt x="236342" y="114034"/>
                      <a:pt x="246119" y="123798"/>
                      <a:pt x="258112" y="123798"/>
                    </a:cubicBezTo>
                    <a:cubicBezTo>
                      <a:pt x="270235" y="123798"/>
                      <a:pt x="280012" y="114034"/>
                      <a:pt x="280012" y="102058"/>
                    </a:cubicBezTo>
                    <a:cubicBezTo>
                      <a:pt x="280012" y="89952"/>
                      <a:pt x="270235" y="80189"/>
                      <a:pt x="258112" y="80189"/>
                    </a:cubicBezTo>
                    <a:close/>
                    <a:moveTo>
                      <a:pt x="258763" y="0"/>
                    </a:moveTo>
                    <a:cubicBezTo>
                      <a:pt x="401507" y="0"/>
                      <a:pt x="517527" y="115857"/>
                      <a:pt x="517527" y="258400"/>
                    </a:cubicBezTo>
                    <a:cubicBezTo>
                      <a:pt x="517527" y="346009"/>
                      <a:pt x="473726" y="423464"/>
                      <a:pt x="406852" y="470197"/>
                    </a:cubicBezTo>
                    <a:cubicBezTo>
                      <a:pt x="443483" y="484386"/>
                      <a:pt x="463428" y="503652"/>
                      <a:pt x="463428" y="525522"/>
                    </a:cubicBezTo>
                    <a:cubicBezTo>
                      <a:pt x="463428" y="576291"/>
                      <a:pt x="359401" y="603758"/>
                      <a:pt x="261371" y="603758"/>
                    </a:cubicBezTo>
                    <a:cubicBezTo>
                      <a:pt x="163471" y="603758"/>
                      <a:pt x="59314" y="576291"/>
                      <a:pt x="59314" y="525522"/>
                    </a:cubicBezTo>
                    <a:cubicBezTo>
                      <a:pt x="59314" y="504434"/>
                      <a:pt x="78085" y="485688"/>
                      <a:pt x="112631" y="471499"/>
                    </a:cubicBezTo>
                    <a:cubicBezTo>
                      <a:pt x="44713" y="424896"/>
                      <a:pt x="0" y="346790"/>
                      <a:pt x="0" y="258400"/>
                    </a:cubicBezTo>
                    <a:cubicBezTo>
                      <a:pt x="0" y="115857"/>
                      <a:pt x="116020" y="0"/>
                      <a:pt x="25876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</p:sp>
        </p:grpSp>
        <p:sp>
          <p:nvSpPr>
            <p:cNvPr id="9" name="Text Box 79"/>
            <p:cNvSpPr txBox="1">
              <a:spLocks noChangeArrowheads="1"/>
            </p:cNvSpPr>
            <p:nvPr/>
          </p:nvSpPr>
          <p:spPr bwMode="auto">
            <a:xfrm>
              <a:off x="1985932" y="3593123"/>
              <a:ext cx="2179189" cy="47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10000"/>
                </a:lnSpc>
              </a:pPr>
              <a:r>
                <a:rPr kumimoji="1"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网络游戏对战</a:t>
              </a:r>
              <a:endParaRPr kumimoji="1"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  <p:grpSp>
        <p:nvGrpSpPr>
          <p:cNvPr id="49" name="组合 48"/>
          <p:cNvGrpSpPr/>
          <p:nvPr/>
        </p:nvGrpSpPr>
        <p:grpSpPr>
          <a:xfrm>
            <a:off x="645611" y="1588421"/>
            <a:ext cx="2082653" cy="476221"/>
            <a:chOff x="1403750" y="3593123"/>
            <a:chExt cx="2082653" cy="476221"/>
          </a:xfrm>
        </p:grpSpPr>
        <p:grpSp>
          <p:nvGrpSpPr>
            <p:cNvPr id="51" name="组合 50"/>
            <p:cNvGrpSpPr/>
            <p:nvPr/>
          </p:nvGrpSpPr>
          <p:grpSpPr>
            <a:xfrm>
              <a:off x="1403750" y="3593123"/>
              <a:ext cx="490436" cy="476221"/>
              <a:chOff x="1403750" y="3593123"/>
              <a:chExt cx="808892" cy="785446"/>
            </a:xfrm>
          </p:grpSpPr>
          <p:sp>
            <p:nvSpPr>
              <p:cNvPr id="56" name="对话气泡: 椭圆形 55"/>
              <p:cNvSpPr/>
              <p:nvPr/>
            </p:nvSpPr>
            <p:spPr>
              <a:xfrm>
                <a:off x="1403750" y="3593123"/>
                <a:ext cx="808892" cy="785446"/>
              </a:xfrm>
              <a:prstGeom prst="wedgeEllipseCallout">
                <a:avLst>
                  <a:gd name="adj1" fmla="val 66124"/>
                  <a:gd name="adj2" fmla="val 2799"/>
                </a:avLst>
              </a:prstGeom>
              <a:solidFill>
                <a:srgbClr val="009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" name="round-web-cam_17861"/>
              <p:cNvSpPr>
                <a:spLocks noChangeAspect="1"/>
              </p:cNvSpPr>
              <p:nvPr/>
            </p:nvSpPr>
            <p:spPr bwMode="auto">
              <a:xfrm>
                <a:off x="1567764" y="3705353"/>
                <a:ext cx="480863" cy="560986"/>
              </a:xfrm>
              <a:custGeom>
                <a:avLst/>
                <a:gdLst>
                  <a:gd name="connsiteX0" fmla="*/ 382866 w 517527"/>
                  <a:gd name="connsiteY0" fmla="*/ 485037 h 603758"/>
                  <a:gd name="connsiteX1" fmla="*/ 258763 w 517527"/>
                  <a:gd name="connsiteY1" fmla="*/ 516800 h 603758"/>
                  <a:gd name="connsiteX2" fmla="*/ 136617 w 517527"/>
                  <a:gd name="connsiteY2" fmla="*/ 486079 h 603758"/>
                  <a:gd name="connsiteX3" fmla="*/ 81214 w 517527"/>
                  <a:gd name="connsiteY3" fmla="*/ 525522 h 603758"/>
                  <a:gd name="connsiteX4" fmla="*/ 261371 w 517527"/>
                  <a:gd name="connsiteY4" fmla="*/ 581888 h 603758"/>
                  <a:gd name="connsiteX5" fmla="*/ 441658 w 517527"/>
                  <a:gd name="connsiteY5" fmla="*/ 525522 h 603758"/>
                  <a:gd name="connsiteX6" fmla="*/ 382866 w 517527"/>
                  <a:gd name="connsiteY6" fmla="*/ 485037 h 603758"/>
                  <a:gd name="connsiteX7" fmla="*/ 258870 w 517527"/>
                  <a:gd name="connsiteY7" fmla="*/ 184740 h 603758"/>
                  <a:gd name="connsiteX8" fmla="*/ 332717 w 517527"/>
                  <a:gd name="connsiteY8" fmla="*/ 258481 h 603758"/>
                  <a:gd name="connsiteX9" fmla="*/ 258870 w 517527"/>
                  <a:gd name="connsiteY9" fmla="*/ 332222 h 603758"/>
                  <a:gd name="connsiteX10" fmla="*/ 185023 w 517527"/>
                  <a:gd name="connsiteY10" fmla="*/ 258481 h 603758"/>
                  <a:gd name="connsiteX11" fmla="*/ 258870 w 517527"/>
                  <a:gd name="connsiteY11" fmla="*/ 184740 h 603758"/>
                  <a:gd name="connsiteX12" fmla="*/ 258763 w 517527"/>
                  <a:gd name="connsiteY12" fmla="*/ 147620 h 603758"/>
                  <a:gd name="connsiteX13" fmla="*/ 147697 w 517527"/>
                  <a:gd name="connsiteY13" fmla="*/ 258400 h 603758"/>
                  <a:gd name="connsiteX14" fmla="*/ 258763 w 517527"/>
                  <a:gd name="connsiteY14" fmla="*/ 369310 h 603758"/>
                  <a:gd name="connsiteX15" fmla="*/ 369830 w 517527"/>
                  <a:gd name="connsiteY15" fmla="*/ 258400 h 603758"/>
                  <a:gd name="connsiteX16" fmla="*/ 258763 w 517527"/>
                  <a:gd name="connsiteY16" fmla="*/ 147620 h 603758"/>
                  <a:gd name="connsiteX17" fmla="*/ 258112 w 517527"/>
                  <a:gd name="connsiteY17" fmla="*/ 80189 h 603758"/>
                  <a:gd name="connsiteX18" fmla="*/ 236342 w 517527"/>
                  <a:gd name="connsiteY18" fmla="*/ 102058 h 603758"/>
                  <a:gd name="connsiteX19" fmla="*/ 258112 w 517527"/>
                  <a:gd name="connsiteY19" fmla="*/ 123798 h 603758"/>
                  <a:gd name="connsiteX20" fmla="*/ 280012 w 517527"/>
                  <a:gd name="connsiteY20" fmla="*/ 102058 h 603758"/>
                  <a:gd name="connsiteX21" fmla="*/ 258112 w 517527"/>
                  <a:gd name="connsiteY21" fmla="*/ 80189 h 603758"/>
                  <a:gd name="connsiteX22" fmla="*/ 258763 w 517527"/>
                  <a:gd name="connsiteY22" fmla="*/ 0 h 603758"/>
                  <a:gd name="connsiteX23" fmla="*/ 517527 w 517527"/>
                  <a:gd name="connsiteY23" fmla="*/ 258400 h 603758"/>
                  <a:gd name="connsiteX24" fmla="*/ 406852 w 517527"/>
                  <a:gd name="connsiteY24" fmla="*/ 470197 h 603758"/>
                  <a:gd name="connsiteX25" fmla="*/ 463428 w 517527"/>
                  <a:gd name="connsiteY25" fmla="*/ 525522 h 603758"/>
                  <a:gd name="connsiteX26" fmla="*/ 261371 w 517527"/>
                  <a:gd name="connsiteY26" fmla="*/ 603758 h 603758"/>
                  <a:gd name="connsiteX27" fmla="*/ 59314 w 517527"/>
                  <a:gd name="connsiteY27" fmla="*/ 525522 h 603758"/>
                  <a:gd name="connsiteX28" fmla="*/ 112631 w 517527"/>
                  <a:gd name="connsiteY28" fmla="*/ 471499 h 603758"/>
                  <a:gd name="connsiteX29" fmla="*/ 0 w 517527"/>
                  <a:gd name="connsiteY29" fmla="*/ 258400 h 603758"/>
                  <a:gd name="connsiteX30" fmla="*/ 258763 w 517527"/>
                  <a:gd name="connsiteY30" fmla="*/ 0 h 603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517527" h="603758">
                    <a:moveTo>
                      <a:pt x="382866" y="485037"/>
                    </a:moveTo>
                    <a:cubicBezTo>
                      <a:pt x="345974" y="505345"/>
                      <a:pt x="303737" y="516800"/>
                      <a:pt x="258763" y="516800"/>
                    </a:cubicBezTo>
                    <a:cubicBezTo>
                      <a:pt x="214572" y="516800"/>
                      <a:pt x="172987" y="505735"/>
                      <a:pt x="136617" y="486079"/>
                    </a:cubicBezTo>
                    <a:cubicBezTo>
                      <a:pt x="102463" y="497013"/>
                      <a:pt x="81214" y="511984"/>
                      <a:pt x="81214" y="525522"/>
                    </a:cubicBezTo>
                    <a:cubicBezTo>
                      <a:pt x="81214" y="549084"/>
                      <a:pt x="149783" y="581888"/>
                      <a:pt x="261371" y="581888"/>
                    </a:cubicBezTo>
                    <a:cubicBezTo>
                      <a:pt x="373089" y="581888"/>
                      <a:pt x="441658" y="549084"/>
                      <a:pt x="441658" y="525522"/>
                    </a:cubicBezTo>
                    <a:cubicBezTo>
                      <a:pt x="441658" y="511593"/>
                      <a:pt x="418584" y="495972"/>
                      <a:pt x="382866" y="485037"/>
                    </a:cubicBezTo>
                    <a:close/>
                    <a:moveTo>
                      <a:pt x="258870" y="184740"/>
                    </a:moveTo>
                    <a:cubicBezTo>
                      <a:pt x="299655" y="184740"/>
                      <a:pt x="332717" y="217755"/>
                      <a:pt x="332717" y="258481"/>
                    </a:cubicBezTo>
                    <a:cubicBezTo>
                      <a:pt x="332717" y="299207"/>
                      <a:pt x="299655" y="332222"/>
                      <a:pt x="258870" y="332222"/>
                    </a:cubicBezTo>
                    <a:cubicBezTo>
                      <a:pt x="218085" y="332222"/>
                      <a:pt x="185023" y="299207"/>
                      <a:pt x="185023" y="258481"/>
                    </a:cubicBezTo>
                    <a:cubicBezTo>
                      <a:pt x="185023" y="217755"/>
                      <a:pt x="218085" y="184740"/>
                      <a:pt x="258870" y="184740"/>
                    </a:cubicBezTo>
                    <a:close/>
                    <a:moveTo>
                      <a:pt x="258763" y="147620"/>
                    </a:moveTo>
                    <a:cubicBezTo>
                      <a:pt x="197495" y="147620"/>
                      <a:pt x="147697" y="197347"/>
                      <a:pt x="147697" y="258400"/>
                    </a:cubicBezTo>
                    <a:cubicBezTo>
                      <a:pt x="147697" y="319583"/>
                      <a:pt x="197495" y="369310"/>
                      <a:pt x="258763" y="369310"/>
                    </a:cubicBezTo>
                    <a:cubicBezTo>
                      <a:pt x="320032" y="369310"/>
                      <a:pt x="369830" y="319453"/>
                      <a:pt x="369830" y="258400"/>
                    </a:cubicBezTo>
                    <a:cubicBezTo>
                      <a:pt x="369830" y="197347"/>
                      <a:pt x="320032" y="147620"/>
                      <a:pt x="258763" y="147620"/>
                    </a:cubicBezTo>
                    <a:close/>
                    <a:moveTo>
                      <a:pt x="258112" y="80189"/>
                    </a:moveTo>
                    <a:cubicBezTo>
                      <a:pt x="246119" y="80189"/>
                      <a:pt x="236342" y="89952"/>
                      <a:pt x="236342" y="102058"/>
                    </a:cubicBezTo>
                    <a:cubicBezTo>
                      <a:pt x="236342" y="114034"/>
                      <a:pt x="246119" y="123798"/>
                      <a:pt x="258112" y="123798"/>
                    </a:cubicBezTo>
                    <a:cubicBezTo>
                      <a:pt x="270235" y="123798"/>
                      <a:pt x="280012" y="114034"/>
                      <a:pt x="280012" y="102058"/>
                    </a:cubicBezTo>
                    <a:cubicBezTo>
                      <a:pt x="280012" y="89952"/>
                      <a:pt x="270235" y="80189"/>
                      <a:pt x="258112" y="80189"/>
                    </a:cubicBezTo>
                    <a:close/>
                    <a:moveTo>
                      <a:pt x="258763" y="0"/>
                    </a:moveTo>
                    <a:cubicBezTo>
                      <a:pt x="401507" y="0"/>
                      <a:pt x="517527" y="115857"/>
                      <a:pt x="517527" y="258400"/>
                    </a:cubicBezTo>
                    <a:cubicBezTo>
                      <a:pt x="517527" y="346009"/>
                      <a:pt x="473726" y="423464"/>
                      <a:pt x="406852" y="470197"/>
                    </a:cubicBezTo>
                    <a:cubicBezTo>
                      <a:pt x="443483" y="484386"/>
                      <a:pt x="463428" y="503652"/>
                      <a:pt x="463428" y="525522"/>
                    </a:cubicBezTo>
                    <a:cubicBezTo>
                      <a:pt x="463428" y="576291"/>
                      <a:pt x="359401" y="603758"/>
                      <a:pt x="261371" y="603758"/>
                    </a:cubicBezTo>
                    <a:cubicBezTo>
                      <a:pt x="163471" y="603758"/>
                      <a:pt x="59314" y="576291"/>
                      <a:pt x="59314" y="525522"/>
                    </a:cubicBezTo>
                    <a:cubicBezTo>
                      <a:pt x="59314" y="504434"/>
                      <a:pt x="78085" y="485688"/>
                      <a:pt x="112631" y="471499"/>
                    </a:cubicBezTo>
                    <a:cubicBezTo>
                      <a:pt x="44713" y="424896"/>
                      <a:pt x="0" y="346790"/>
                      <a:pt x="0" y="258400"/>
                    </a:cubicBezTo>
                    <a:cubicBezTo>
                      <a:pt x="0" y="115857"/>
                      <a:pt x="116020" y="0"/>
                      <a:pt x="25876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</p:sp>
        </p:grpSp>
        <p:sp>
          <p:nvSpPr>
            <p:cNvPr id="54" name="Text Box 79"/>
            <p:cNvSpPr txBox="1">
              <a:spLocks noChangeArrowheads="1"/>
            </p:cNvSpPr>
            <p:nvPr/>
          </p:nvSpPr>
          <p:spPr bwMode="auto">
            <a:xfrm>
              <a:off x="1985933" y="3593123"/>
              <a:ext cx="1500470" cy="47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10000"/>
                </a:lnSpc>
              </a:pPr>
              <a:r>
                <a:rPr kumimoji="1"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资源共享</a:t>
              </a:r>
              <a:endParaRPr kumimoji="1"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1433187" y="1936504"/>
            <a:ext cx="5624126" cy="3762836"/>
            <a:chOff x="1433187" y="1936504"/>
            <a:chExt cx="5624126" cy="3762836"/>
          </a:xfrm>
        </p:grpSpPr>
        <p:grpSp>
          <p:nvGrpSpPr>
            <p:cNvPr id="13" name="组合 12"/>
            <p:cNvGrpSpPr/>
            <p:nvPr/>
          </p:nvGrpSpPr>
          <p:grpSpPr>
            <a:xfrm>
              <a:off x="1433187" y="2128435"/>
              <a:ext cx="1574153" cy="1415896"/>
              <a:chOff x="1433187" y="2128435"/>
              <a:chExt cx="1574153" cy="1415896"/>
            </a:xfrm>
          </p:grpSpPr>
          <p:grpSp>
            <p:nvGrpSpPr>
              <p:cNvPr id="46" name="组合 45"/>
              <p:cNvGrpSpPr/>
              <p:nvPr/>
            </p:nvGrpSpPr>
            <p:grpSpPr>
              <a:xfrm>
                <a:off x="1433187" y="2939575"/>
                <a:ext cx="1574153" cy="604756"/>
                <a:chOff x="605411" y="5899906"/>
                <a:chExt cx="1574153" cy="604756"/>
              </a:xfrm>
            </p:grpSpPr>
            <p:sp>
              <p:nvSpPr>
                <p:cNvPr id="47" name="矩形: 圆角 46"/>
                <p:cNvSpPr/>
                <p:nvPr/>
              </p:nvSpPr>
              <p:spPr>
                <a:xfrm>
                  <a:off x="605411" y="5987201"/>
                  <a:ext cx="1574153" cy="517461"/>
                </a:xfrm>
                <a:prstGeom prst="roundRect">
                  <a:avLst>
                    <a:gd name="adj" fmla="val 12368"/>
                  </a:avLst>
                </a:prstGeom>
                <a:solidFill>
                  <a:srgbClr val="FEF6E5"/>
                </a:solidFill>
                <a:ln w="19050">
                  <a:solidFill>
                    <a:srgbClr val="FDECC7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67497" tIns="33748" rIns="67497" bIns="33748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zh-CN" altLang="en-US" sz="9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8" name="Rectangle 15"/>
                <p:cNvSpPr/>
                <p:nvPr/>
              </p:nvSpPr>
              <p:spPr>
                <a:xfrm>
                  <a:off x="797813" y="5899906"/>
                  <a:ext cx="1222119" cy="58894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>
                    <a:lnSpc>
                      <a:spcPct val="150000"/>
                    </a:lnSpc>
                  </a:pPr>
                  <a:r>
                    <a:rPr lang="en-US" altLang="zh-CN" sz="24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Times New Roman" panose="02020603050405020304" pitchFamily="18" charset="0"/>
                      <a:ea typeface="思源黑体 CN Normal" panose="020B0400000000000000" pitchFamily="34" charset="-122"/>
                      <a:cs typeface="Times New Roman" panose="02020603050405020304" pitchFamily="18" charset="0"/>
                    </a:rPr>
                    <a:t>CS</a:t>
                  </a:r>
                  <a:endParaRPr lang="en-US" altLang="zh-CN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思源黑体 CN Normal" panose="020B0400000000000000" pitchFamily="34" charset="-122"/>
                    <a:ea typeface="思源黑体 CN Normal" panose="020B0400000000000000" pitchFamily="34" charset="-122"/>
                  </a:endParaRPr>
                </a:p>
              </p:txBody>
            </p:sp>
          </p:grpSp>
          <p:pic>
            <p:nvPicPr>
              <p:cNvPr id="12" name="图片 11"/>
              <p:cNvPicPr>
                <a:picLocks noChangeAspect="1"/>
              </p:cNvPicPr>
              <p:nvPr/>
            </p:nvPicPr>
            <p:blipFill>
              <a:blip r:embed="rId4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32724" y="2128435"/>
                <a:ext cx="908224" cy="908224"/>
              </a:xfrm>
              <a:prstGeom prst="rect">
                <a:avLst/>
              </a:prstGeom>
            </p:spPr>
          </p:pic>
        </p:grpSp>
        <p:grpSp>
          <p:nvGrpSpPr>
            <p:cNvPr id="17" name="组合 16"/>
            <p:cNvGrpSpPr/>
            <p:nvPr/>
          </p:nvGrpSpPr>
          <p:grpSpPr>
            <a:xfrm>
              <a:off x="3435790" y="2238112"/>
              <a:ext cx="1574157" cy="1313754"/>
              <a:chOff x="3435790" y="2238112"/>
              <a:chExt cx="1574157" cy="1313754"/>
            </a:xfrm>
          </p:grpSpPr>
          <p:grpSp>
            <p:nvGrpSpPr>
              <p:cNvPr id="50" name="组合 49"/>
              <p:cNvGrpSpPr/>
              <p:nvPr/>
            </p:nvGrpSpPr>
            <p:grpSpPr>
              <a:xfrm>
                <a:off x="3435790" y="2935817"/>
                <a:ext cx="1574157" cy="616049"/>
                <a:chOff x="1256597" y="5879257"/>
                <a:chExt cx="885301" cy="616049"/>
              </a:xfrm>
            </p:grpSpPr>
            <p:sp>
              <p:nvSpPr>
                <p:cNvPr id="52" name="矩形: 圆角 51"/>
                <p:cNvSpPr/>
                <p:nvPr/>
              </p:nvSpPr>
              <p:spPr>
                <a:xfrm>
                  <a:off x="1256597" y="5977845"/>
                  <a:ext cx="885301" cy="517461"/>
                </a:xfrm>
                <a:prstGeom prst="roundRect">
                  <a:avLst>
                    <a:gd name="adj" fmla="val 12368"/>
                  </a:avLst>
                </a:prstGeom>
                <a:solidFill>
                  <a:srgbClr val="FEF6E5"/>
                </a:solidFill>
                <a:ln w="19050">
                  <a:solidFill>
                    <a:srgbClr val="FDECC7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67497" tIns="33748" rIns="67497" bIns="33748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zh-CN" altLang="en-US" sz="9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3" name="Rectangle 15"/>
                <p:cNvSpPr/>
                <p:nvPr/>
              </p:nvSpPr>
              <p:spPr>
                <a:xfrm>
                  <a:off x="1293177" y="5879257"/>
                  <a:ext cx="816021" cy="5870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zh-CN" altLang="en-US" sz="24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Times New Roman" panose="02020603050405020304" pitchFamily="18" charset="0"/>
                      <a:ea typeface="思源黑体 CN Normal" panose="020B0400000000000000" pitchFamily="34" charset="-122"/>
                      <a:cs typeface="Times New Roman" panose="02020603050405020304" pitchFamily="18" charset="0"/>
                    </a:rPr>
                    <a:t>魔兽世界</a:t>
                  </a:r>
                  <a:endParaRPr lang="en-US" altLang="zh-CN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思源黑体 CN Normal" panose="020B0400000000000000" pitchFamily="34" charset="-122"/>
                    <a:ea typeface="思源黑体 CN Normal" panose="020B0400000000000000" pitchFamily="34" charset="-122"/>
                  </a:endParaRPr>
                </a:p>
              </p:txBody>
            </p:sp>
          </p:grpSp>
          <p:pic>
            <p:nvPicPr>
              <p:cNvPr id="15" name="图片 14"/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899" t="18421" r="15863" b="24986"/>
              <a:stretch>
                <a:fillRect/>
              </a:stretch>
            </p:blipFill>
            <p:spPr>
              <a:xfrm>
                <a:off x="3499139" y="2238112"/>
                <a:ext cx="1420116" cy="725484"/>
              </a:xfrm>
              <a:prstGeom prst="rect">
                <a:avLst/>
              </a:prstGeom>
            </p:spPr>
          </p:pic>
        </p:grpSp>
        <p:grpSp>
          <p:nvGrpSpPr>
            <p:cNvPr id="21" name="组合 20"/>
            <p:cNvGrpSpPr/>
            <p:nvPr/>
          </p:nvGrpSpPr>
          <p:grpSpPr>
            <a:xfrm>
              <a:off x="5483159" y="1936504"/>
              <a:ext cx="1574154" cy="1607827"/>
              <a:chOff x="5483159" y="1936504"/>
              <a:chExt cx="1574154" cy="1607827"/>
            </a:xfrm>
          </p:grpSpPr>
          <p:grpSp>
            <p:nvGrpSpPr>
              <p:cNvPr id="55" name="组合 54"/>
              <p:cNvGrpSpPr/>
              <p:nvPr/>
            </p:nvGrpSpPr>
            <p:grpSpPr>
              <a:xfrm>
                <a:off x="5483159" y="2939630"/>
                <a:ext cx="1574154" cy="604701"/>
                <a:chOff x="1501343" y="5197312"/>
                <a:chExt cx="976715" cy="604701"/>
              </a:xfrm>
            </p:grpSpPr>
            <p:sp>
              <p:nvSpPr>
                <p:cNvPr id="57" name="矩形: 圆角 56"/>
                <p:cNvSpPr/>
                <p:nvPr/>
              </p:nvSpPr>
              <p:spPr>
                <a:xfrm>
                  <a:off x="1501343" y="5284552"/>
                  <a:ext cx="976715" cy="517461"/>
                </a:xfrm>
                <a:prstGeom prst="roundRect">
                  <a:avLst>
                    <a:gd name="adj" fmla="val 12368"/>
                  </a:avLst>
                </a:prstGeom>
                <a:solidFill>
                  <a:srgbClr val="FEF6E5"/>
                </a:solidFill>
                <a:ln w="19050">
                  <a:solidFill>
                    <a:srgbClr val="FDECC7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67497" tIns="33748" rIns="67497" bIns="33748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zh-CN" altLang="en-US" sz="9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8" name="Rectangle 15"/>
                <p:cNvSpPr/>
                <p:nvPr/>
              </p:nvSpPr>
              <p:spPr>
                <a:xfrm>
                  <a:off x="1642087" y="5197312"/>
                  <a:ext cx="732155" cy="5870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>
                    <a:lnSpc>
                      <a:spcPct val="150000"/>
                    </a:lnSpc>
                  </a:pPr>
                  <a:r>
                    <a:rPr lang="zh-CN" altLang="en-US" sz="24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Times New Roman" panose="02020603050405020304" pitchFamily="18" charset="0"/>
                      <a:ea typeface="思源黑体 CN Normal" panose="020B0400000000000000" pitchFamily="34" charset="-122"/>
                      <a:cs typeface="Times New Roman" panose="02020603050405020304" pitchFamily="18" charset="0"/>
                    </a:rPr>
                    <a:t>联众</a:t>
                  </a:r>
                  <a:endParaRPr lang="en-US" altLang="zh-CN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思源黑体 CN Normal" panose="020B0400000000000000" pitchFamily="34" charset="-122"/>
                    <a:ea typeface="思源黑体 CN Normal" panose="020B0400000000000000" pitchFamily="34" charset="-122"/>
                  </a:endParaRPr>
                </a:p>
              </p:txBody>
            </p:sp>
          </p:grpSp>
          <p:pic>
            <p:nvPicPr>
              <p:cNvPr id="20" name="图片 19"/>
              <p:cNvPicPr>
                <a:picLocks noChangeAspect="1"/>
              </p:cNvPicPr>
              <p:nvPr/>
            </p:nvPicPr>
            <p:blipFill rotWithShape="1">
              <a:blip r:embed="rId6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7556"/>
              <a:stretch>
                <a:fillRect/>
              </a:stretch>
            </p:blipFill>
            <p:spPr>
              <a:xfrm>
                <a:off x="5640602" y="1936504"/>
                <a:ext cx="1281754" cy="1061967"/>
              </a:xfrm>
              <a:prstGeom prst="rect">
                <a:avLst/>
              </a:prstGeom>
            </p:spPr>
          </p:pic>
        </p:grpSp>
        <p:pic>
          <p:nvPicPr>
            <p:cNvPr id="3074" name="Picture 2" descr="http://5b0988e595225.cdn.sohucs.com/images/20180223/a28ea63480a94b1a8f1e47aa8f6531a9.jpeg"/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968" t="17444" r="40032" b="29934"/>
            <a:stretch>
              <a:fillRect/>
            </a:stretch>
          </p:blipFill>
          <p:spPr bwMode="auto">
            <a:xfrm>
              <a:off x="2534478" y="3860003"/>
              <a:ext cx="1096051" cy="1120919"/>
            </a:xfrm>
            <a:prstGeom prst="ellips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" name="组合 2"/>
            <p:cNvGrpSpPr/>
            <p:nvPr/>
          </p:nvGrpSpPr>
          <p:grpSpPr>
            <a:xfrm>
              <a:off x="2263842" y="5053009"/>
              <a:ext cx="1637325" cy="646331"/>
              <a:chOff x="1671108" y="5676736"/>
              <a:chExt cx="1637325" cy="646331"/>
            </a:xfrm>
          </p:grpSpPr>
          <p:sp>
            <p:nvSpPr>
              <p:cNvPr id="62" name="矩形: 圆角 46"/>
              <p:cNvSpPr/>
              <p:nvPr/>
            </p:nvSpPr>
            <p:spPr>
              <a:xfrm>
                <a:off x="1671108" y="5764031"/>
                <a:ext cx="1574153" cy="517461"/>
              </a:xfrm>
              <a:prstGeom prst="roundRect">
                <a:avLst>
                  <a:gd name="adj" fmla="val 12368"/>
                </a:avLst>
              </a:prstGeom>
              <a:solidFill>
                <a:srgbClr val="FEF6E5"/>
              </a:solidFill>
              <a:ln w="19050">
                <a:solidFill>
                  <a:srgbClr val="FDECC7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67497" tIns="33748" rIns="67497" bIns="33748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 sz="9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6" name="Rectangle 15"/>
              <p:cNvSpPr/>
              <p:nvPr/>
            </p:nvSpPr>
            <p:spPr>
              <a:xfrm>
                <a:off x="1671108" y="5676736"/>
                <a:ext cx="1637325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zh-CN" altLang="en-US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绝地逃生</a:t>
                </a:r>
                <a:endPara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endParaRPr>
              </a:p>
            </p:txBody>
          </p:sp>
        </p:grpSp>
        <p:pic>
          <p:nvPicPr>
            <p:cNvPr id="3076" name="Picture 4" descr="http://img.zcool.cn/community/016f0c5a28f35ca801216e8d28d7e0.jpg@1280w_1l_2o_100sh.jpg"/>
            <p:cNvPicPr>
              <a:picLocks noChangeAspect="1" noChangeArrowheads="1"/>
            </p:cNvPicPr>
            <p:nvPr/>
          </p:nvPicPr>
          <p:blipFill rotWithShape="1">
            <a:blip r:embed="rId8" cstate="print">
              <a:clrChange>
                <a:clrFrom>
                  <a:srgbClr val="282832"/>
                </a:clrFrom>
                <a:clrTo>
                  <a:srgbClr val="282832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670" t="8377" r="14775" b="54788"/>
            <a:stretch>
              <a:fillRect/>
            </a:stretch>
          </p:blipFill>
          <p:spPr bwMode="auto">
            <a:xfrm>
              <a:off x="4525026" y="3730886"/>
              <a:ext cx="1570975" cy="14596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67" name="组合 66"/>
            <p:cNvGrpSpPr/>
            <p:nvPr/>
          </p:nvGrpSpPr>
          <p:grpSpPr>
            <a:xfrm>
              <a:off x="4458676" y="5053009"/>
              <a:ext cx="1637325" cy="604756"/>
              <a:chOff x="1671108" y="5676736"/>
              <a:chExt cx="1637325" cy="604756"/>
            </a:xfrm>
          </p:grpSpPr>
          <p:sp>
            <p:nvSpPr>
              <p:cNvPr id="69" name="矩形: 圆角 46"/>
              <p:cNvSpPr/>
              <p:nvPr/>
            </p:nvSpPr>
            <p:spPr>
              <a:xfrm>
                <a:off x="1671108" y="5764031"/>
                <a:ext cx="1574153" cy="517461"/>
              </a:xfrm>
              <a:prstGeom prst="roundRect">
                <a:avLst>
                  <a:gd name="adj" fmla="val 12368"/>
                </a:avLst>
              </a:prstGeom>
              <a:solidFill>
                <a:srgbClr val="FEF6E5"/>
              </a:solidFill>
              <a:ln w="19050">
                <a:solidFill>
                  <a:srgbClr val="FDECC7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67497" tIns="33748" rIns="67497" bIns="33748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 sz="9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1" name="Rectangle 15"/>
              <p:cNvSpPr/>
              <p:nvPr/>
            </p:nvSpPr>
            <p:spPr>
              <a:xfrm>
                <a:off x="1671108" y="5676736"/>
                <a:ext cx="1637325" cy="5870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zh-CN" altLang="en-US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王者荣耀</a:t>
                </a:r>
              </a:p>
            </p:txBody>
          </p:sp>
        </p:grpSp>
      </p:grpSp>
      <p:grpSp>
        <p:nvGrpSpPr>
          <p:cNvPr id="14" name="组合 13"/>
          <p:cNvGrpSpPr/>
          <p:nvPr/>
        </p:nvGrpSpPr>
        <p:grpSpPr>
          <a:xfrm>
            <a:off x="1431634" y="2266224"/>
            <a:ext cx="4641907" cy="3152393"/>
            <a:chOff x="9781678" y="2998471"/>
            <a:chExt cx="4641907" cy="3152393"/>
          </a:xfrm>
        </p:grpSpPr>
        <p:grpSp>
          <p:nvGrpSpPr>
            <p:cNvPr id="24" name="组合 23"/>
            <p:cNvGrpSpPr/>
            <p:nvPr/>
          </p:nvGrpSpPr>
          <p:grpSpPr>
            <a:xfrm>
              <a:off x="9781678" y="3034990"/>
              <a:ext cx="1574153" cy="1345081"/>
              <a:chOff x="1433187" y="4506559"/>
              <a:chExt cx="1574153" cy="1345081"/>
            </a:xfrm>
          </p:grpSpPr>
          <p:grpSp>
            <p:nvGrpSpPr>
              <p:cNvPr id="61" name="组合 60"/>
              <p:cNvGrpSpPr/>
              <p:nvPr/>
            </p:nvGrpSpPr>
            <p:grpSpPr>
              <a:xfrm>
                <a:off x="1433187" y="5246884"/>
                <a:ext cx="1574153" cy="604756"/>
                <a:chOff x="605411" y="5899906"/>
                <a:chExt cx="1574153" cy="604756"/>
              </a:xfrm>
            </p:grpSpPr>
            <p:sp>
              <p:nvSpPr>
                <p:cNvPr id="63" name="矩形: 圆角 62"/>
                <p:cNvSpPr/>
                <p:nvPr/>
              </p:nvSpPr>
              <p:spPr>
                <a:xfrm>
                  <a:off x="605411" y="5987201"/>
                  <a:ext cx="1574153" cy="517461"/>
                </a:xfrm>
                <a:prstGeom prst="roundRect">
                  <a:avLst>
                    <a:gd name="adj" fmla="val 12368"/>
                  </a:avLst>
                </a:prstGeom>
                <a:solidFill>
                  <a:srgbClr val="FEF6E5"/>
                </a:solidFill>
                <a:ln w="19050">
                  <a:solidFill>
                    <a:srgbClr val="FDECC7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67497" tIns="33748" rIns="67497" bIns="33748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zh-CN" altLang="en-US" sz="9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4" name="Rectangle 15"/>
                <p:cNvSpPr/>
                <p:nvPr/>
              </p:nvSpPr>
              <p:spPr>
                <a:xfrm>
                  <a:off x="797813" y="5899906"/>
                  <a:ext cx="1222119" cy="58894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>
                    <a:lnSpc>
                      <a:spcPct val="150000"/>
                    </a:lnSpc>
                  </a:pPr>
                  <a:r>
                    <a:rPr lang="en-US" altLang="zh-CN" sz="24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Times New Roman" panose="02020603050405020304" pitchFamily="18" charset="0"/>
                      <a:ea typeface="思源黑体 CN Normal" panose="020B0400000000000000" pitchFamily="34" charset="-122"/>
                      <a:cs typeface="Times New Roman" panose="02020603050405020304" pitchFamily="18" charset="0"/>
                    </a:rPr>
                    <a:t>FTP</a:t>
                  </a:r>
                  <a:endParaRPr lang="en-US" altLang="zh-CN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思源黑体 CN Normal" panose="020B0400000000000000" pitchFamily="34" charset="-122"/>
                    <a:ea typeface="思源黑体 CN Normal" panose="020B0400000000000000" pitchFamily="34" charset="-122"/>
                  </a:endParaRPr>
                </a:p>
              </p:txBody>
            </p:sp>
          </p:grpSp>
          <p:pic>
            <p:nvPicPr>
              <p:cNvPr id="23" name="图片 22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27178" y="4506559"/>
                <a:ext cx="719316" cy="719316"/>
              </a:xfrm>
              <a:prstGeom prst="rect">
                <a:avLst/>
              </a:prstGeom>
            </p:spPr>
          </p:pic>
        </p:grpSp>
        <p:grpSp>
          <p:nvGrpSpPr>
            <p:cNvPr id="34" name="组合 33"/>
            <p:cNvGrpSpPr/>
            <p:nvPr/>
          </p:nvGrpSpPr>
          <p:grpSpPr>
            <a:xfrm>
              <a:off x="12849428" y="2998471"/>
              <a:ext cx="1574157" cy="1389135"/>
              <a:chOff x="3435790" y="4470040"/>
              <a:chExt cx="1574157" cy="1389135"/>
            </a:xfrm>
          </p:grpSpPr>
          <p:grpSp>
            <p:nvGrpSpPr>
              <p:cNvPr id="68" name="组合 67"/>
              <p:cNvGrpSpPr/>
              <p:nvPr/>
            </p:nvGrpSpPr>
            <p:grpSpPr>
              <a:xfrm>
                <a:off x="3435790" y="5243126"/>
                <a:ext cx="1574157" cy="616049"/>
                <a:chOff x="1256597" y="5879257"/>
                <a:chExt cx="885301" cy="616049"/>
              </a:xfrm>
            </p:grpSpPr>
            <p:sp>
              <p:nvSpPr>
                <p:cNvPr id="70" name="矩形: 圆角 69"/>
                <p:cNvSpPr/>
                <p:nvPr/>
              </p:nvSpPr>
              <p:spPr>
                <a:xfrm>
                  <a:off x="1256597" y="5977845"/>
                  <a:ext cx="885301" cy="517461"/>
                </a:xfrm>
                <a:prstGeom prst="roundRect">
                  <a:avLst>
                    <a:gd name="adj" fmla="val 12368"/>
                  </a:avLst>
                </a:prstGeom>
                <a:solidFill>
                  <a:srgbClr val="FEF6E5"/>
                </a:solidFill>
                <a:ln w="19050">
                  <a:solidFill>
                    <a:srgbClr val="FDECC7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67497" tIns="33748" rIns="67497" bIns="33748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zh-CN" altLang="en-US" sz="9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2" name="Rectangle 15"/>
                <p:cNvSpPr/>
                <p:nvPr/>
              </p:nvSpPr>
              <p:spPr>
                <a:xfrm>
                  <a:off x="1293177" y="5879257"/>
                  <a:ext cx="816021" cy="5870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>
                    <a:lnSpc>
                      <a:spcPct val="150000"/>
                    </a:lnSpc>
                  </a:pPr>
                  <a:r>
                    <a:rPr lang="en-US" altLang="zh-CN" sz="24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Times New Roman" panose="02020603050405020304" pitchFamily="18" charset="0"/>
                      <a:ea typeface="思源黑体 CN Normal" panose="020B0400000000000000" pitchFamily="34" charset="-122"/>
                      <a:cs typeface="Times New Roman" panose="02020603050405020304" pitchFamily="18" charset="0"/>
                    </a:rPr>
                    <a:t>BT</a:t>
                  </a:r>
                  <a:endParaRPr lang="en-US" altLang="zh-CN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思源黑体 CN Normal" panose="020B0400000000000000" pitchFamily="34" charset="-122"/>
                    <a:ea typeface="思源黑体 CN Normal" panose="020B0400000000000000" pitchFamily="34" charset="-122"/>
                  </a:endParaRPr>
                </a:p>
              </p:txBody>
            </p:sp>
          </p:grpSp>
          <p:pic>
            <p:nvPicPr>
              <p:cNvPr id="33" name="图片 32"/>
              <p:cNvPicPr>
                <a:picLocks noChangeAspect="1"/>
              </p:cNvPicPr>
              <p:nvPr/>
            </p:nvPicPr>
            <p:blipFill rotWithShape="1">
              <a:blip r:embed="rId10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8558" t="12376" r="16968" b="12673"/>
              <a:stretch>
                <a:fillRect/>
              </a:stretch>
            </p:blipFill>
            <p:spPr>
              <a:xfrm>
                <a:off x="3768630" y="4470040"/>
                <a:ext cx="963022" cy="842645"/>
              </a:xfrm>
              <a:prstGeom prst="rect">
                <a:avLst/>
              </a:prstGeom>
            </p:spPr>
          </p:pic>
        </p:grpSp>
        <p:grpSp>
          <p:nvGrpSpPr>
            <p:cNvPr id="37" name="组合 36"/>
            <p:cNvGrpSpPr/>
            <p:nvPr/>
          </p:nvGrpSpPr>
          <p:grpSpPr>
            <a:xfrm>
              <a:off x="9822457" y="4739424"/>
              <a:ext cx="1574154" cy="1406746"/>
              <a:chOff x="5483159" y="4444894"/>
              <a:chExt cx="1574154" cy="1406746"/>
            </a:xfrm>
          </p:grpSpPr>
          <p:grpSp>
            <p:nvGrpSpPr>
              <p:cNvPr id="74" name="组合 73"/>
              <p:cNvGrpSpPr/>
              <p:nvPr/>
            </p:nvGrpSpPr>
            <p:grpSpPr>
              <a:xfrm>
                <a:off x="5483159" y="5246939"/>
                <a:ext cx="1574154" cy="604701"/>
                <a:chOff x="1501343" y="5197312"/>
                <a:chExt cx="976715" cy="604701"/>
              </a:xfrm>
            </p:grpSpPr>
            <p:sp>
              <p:nvSpPr>
                <p:cNvPr id="78" name="矩形: 圆角 77"/>
                <p:cNvSpPr/>
                <p:nvPr/>
              </p:nvSpPr>
              <p:spPr>
                <a:xfrm>
                  <a:off x="1501343" y="5284552"/>
                  <a:ext cx="976715" cy="517461"/>
                </a:xfrm>
                <a:prstGeom prst="roundRect">
                  <a:avLst>
                    <a:gd name="adj" fmla="val 12368"/>
                  </a:avLst>
                </a:prstGeom>
                <a:solidFill>
                  <a:srgbClr val="FEF6E5"/>
                </a:solidFill>
                <a:ln w="19050">
                  <a:solidFill>
                    <a:srgbClr val="FDECC7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67497" tIns="33748" rIns="67497" bIns="33748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zh-CN" altLang="en-US" sz="9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9" name="Rectangle 15"/>
                <p:cNvSpPr/>
                <p:nvPr/>
              </p:nvSpPr>
              <p:spPr>
                <a:xfrm>
                  <a:off x="1627156" y="5197312"/>
                  <a:ext cx="732155" cy="5870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>
                    <a:lnSpc>
                      <a:spcPct val="150000"/>
                    </a:lnSpc>
                  </a:pPr>
                  <a:r>
                    <a:rPr lang="zh-CN" altLang="en-US" sz="24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Times New Roman" panose="02020603050405020304" pitchFamily="18" charset="0"/>
                      <a:ea typeface="思源黑体 CN Normal" panose="020B0400000000000000" pitchFamily="34" charset="-122"/>
                      <a:cs typeface="Times New Roman" panose="02020603050405020304" pitchFamily="18" charset="0"/>
                    </a:rPr>
                    <a:t>电驴</a:t>
                  </a:r>
                  <a:endParaRPr lang="en-US" altLang="zh-CN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思源黑体 CN Normal" panose="020B0400000000000000" pitchFamily="34" charset="-122"/>
                    <a:ea typeface="思源黑体 CN Normal" panose="020B0400000000000000" pitchFamily="34" charset="-122"/>
                  </a:endParaRPr>
                </a:p>
              </p:txBody>
            </p:sp>
          </p:grpSp>
          <p:pic>
            <p:nvPicPr>
              <p:cNvPr id="36" name="图片 35"/>
              <p:cNvPicPr>
                <a:picLocks noChangeAspect="1"/>
              </p:cNvPicPr>
              <p:nvPr/>
            </p:nvPicPr>
            <p:blipFill>
              <a:blip r:embed="rId11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14620" y="4444894"/>
                <a:ext cx="770748" cy="842646"/>
              </a:xfrm>
              <a:prstGeom prst="rect">
                <a:avLst/>
              </a:prstGeom>
            </p:spPr>
          </p:pic>
        </p:grpSp>
        <p:pic>
          <p:nvPicPr>
            <p:cNvPr id="3078" name="Picture 6" descr="http://images.liqucn.com/img/h98/h55/img_localize_f26f53ba1f924aa85409cd1fbf260eab_560x350.jpg"/>
            <p:cNvPicPr>
              <a:picLocks noChangeAspect="1" noChangeArrowheads="1"/>
            </p:cNvPicPr>
            <p:nvPr/>
          </p:nvPicPr>
          <p:blipFill rotWithShape="1">
            <a:blip r:embed="rId1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948" r="15703"/>
            <a:stretch>
              <a:fillRect/>
            </a:stretch>
          </p:blipFill>
          <p:spPr bwMode="auto">
            <a:xfrm>
              <a:off x="13094639" y="4629700"/>
              <a:ext cx="1083734" cy="9767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5" name="组合 4"/>
            <p:cNvGrpSpPr/>
            <p:nvPr/>
          </p:nvGrpSpPr>
          <p:grpSpPr>
            <a:xfrm>
              <a:off x="12783334" y="5546163"/>
              <a:ext cx="1574154" cy="604701"/>
              <a:chOff x="9788233" y="5136242"/>
              <a:chExt cx="1574154" cy="604701"/>
            </a:xfrm>
          </p:grpSpPr>
          <p:sp>
            <p:nvSpPr>
              <p:cNvPr id="73" name="矩形: 圆角 77"/>
              <p:cNvSpPr/>
              <p:nvPr/>
            </p:nvSpPr>
            <p:spPr>
              <a:xfrm>
                <a:off x="9788233" y="5223482"/>
                <a:ext cx="1574154" cy="517461"/>
              </a:xfrm>
              <a:prstGeom prst="roundRect">
                <a:avLst>
                  <a:gd name="adj" fmla="val 12368"/>
                </a:avLst>
              </a:prstGeom>
              <a:solidFill>
                <a:srgbClr val="FEF6E5"/>
              </a:solidFill>
              <a:ln w="19050">
                <a:solidFill>
                  <a:srgbClr val="FDECC7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67497" tIns="33748" rIns="67497" bIns="33748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 sz="9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5" name="Rectangle 15"/>
              <p:cNvSpPr/>
              <p:nvPr/>
            </p:nvSpPr>
            <p:spPr>
              <a:xfrm>
                <a:off x="9991004" y="5136242"/>
                <a:ext cx="1180001" cy="5870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zh-CN" altLang="en-US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迅雷</a:t>
                </a:r>
                <a:endPara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/>
          <p:cNvGrpSpPr/>
          <p:nvPr/>
        </p:nvGrpSpPr>
        <p:grpSpPr>
          <a:xfrm>
            <a:off x="430213" y="0"/>
            <a:ext cx="4889112" cy="1428589"/>
            <a:chOff x="551030" y="-368704"/>
            <a:chExt cx="4889112" cy="1428589"/>
          </a:xfrm>
        </p:grpSpPr>
        <p:grpSp>
          <p:nvGrpSpPr>
            <p:cNvPr id="29" name="组合 28"/>
            <p:cNvGrpSpPr/>
            <p:nvPr/>
          </p:nvGrpSpPr>
          <p:grpSpPr>
            <a:xfrm>
              <a:off x="1201631" y="303925"/>
              <a:ext cx="4238511" cy="687997"/>
              <a:chOff x="1839058" y="967769"/>
              <a:chExt cx="4238511" cy="687997"/>
            </a:xfrm>
          </p:grpSpPr>
          <p:sp>
            <p:nvSpPr>
              <p:cNvPr id="31" name="矩形: 圆角 30"/>
              <p:cNvSpPr/>
              <p:nvPr/>
            </p:nvSpPr>
            <p:spPr>
              <a:xfrm>
                <a:off x="1839058" y="967769"/>
                <a:ext cx="4238511" cy="675443"/>
              </a:xfrm>
              <a:prstGeom prst="roundRect">
                <a:avLst>
                  <a:gd name="adj" fmla="val 50000"/>
                </a:avLst>
              </a:prstGeom>
              <a:solidFill>
                <a:srgbClr val="009FF6"/>
              </a:solidFill>
              <a:ln>
                <a:solidFill>
                  <a:schemeClr val="bg1"/>
                </a:solidFill>
              </a:ln>
              <a:effectLst>
                <a:outerShdw blurRad="63500" sx="101000" sy="101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solidFill>
                    <a:srgbClr val="00A3F8"/>
                  </a:solidFill>
                </a:endParaRPr>
              </a:p>
            </p:txBody>
          </p:sp>
          <p:sp>
            <p:nvSpPr>
              <p:cNvPr id="32" name="文本框 31"/>
              <p:cNvSpPr txBox="1"/>
              <p:nvPr/>
            </p:nvSpPr>
            <p:spPr>
              <a:xfrm>
                <a:off x="2786093" y="1009435"/>
                <a:ext cx="322962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SMTP</a:t>
                </a:r>
                <a:r>
                  <a:rPr lang="zh-CN" altLang="en-US" sz="3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评述</a:t>
                </a:r>
              </a:p>
            </p:txBody>
          </p:sp>
        </p:grpSp>
        <p:pic>
          <p:nvPicPr>
            <p:cNvPr id="30" name="图片 29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111"/>
            <a:stretch>
              <a:fillRect/>
            </a:stretch>
          </p:blipFill>
          <p:spPr>
            <a:xfrm>
              <a:off x="551030" y="-368704"/>
              <a:ext cx="1607162" cy="1428589"/>
            </a:xfrm>
            <a:prstGeom prst="rect">
              <a:avLst/>
            </a:prstGeom>
          </p:spPr>
        </p:pic>
      </p:grpSp>
      <p:grpSp>
        <p:nvGrpSpPr>
          <p:cNvPr id="26" name="组合 25"/>
          <p:cNvGrpSpPr/>
          <p:nvPr/>
        </p:nvGrpSpPr>
        <p:grpSpPr>
          <a:xfrm>
            <a:off x="515938" y="1514317"/>
            <a:ext cx="3903665" cy="526732"/>
            <a:chOff x="722008" y="1303131"/>
            <a:chExt cx="3727334" cy="502940"/>
          </a:xfrm>
        </p:grpSpPr>
        <p:grpSp>
          <p:nvGrpSpPr>
            <p:cNvPr id="27" name="组合 26"/>
            <p:cNvGrpSpPr/>
            <p:nvPr/>
          </p:nvGrpSpPr>
          <p:grpSpPr>
            <a:xfrm>
              <a:off x="722008" y="1303131"/>
              <a:ext cx="546594" cy="475865"/>
              <a:chOff x="708742" y="1296102"/>
              <a:chExt cx="454744" cy="283828"/>
            </a:xfrm>
          </p:grpSpPr>
          <p:sp>
            <p:nvSpPr>
              <p:cNvPr id="35" name="平行四边形 34"/>
              <p:cNvSpPr/>
              <p:nvPr/>
            </p:nvSpPr>
            <p:spPr>
              <a:xfrm>
                <a:off x="708742" y="1296103"/>
                <a:ext cx="351872" cy="283827"/>
              </a:xfrm>
              <a:prstGeom prst="parallelogram">
                <a:avLst>
                  <a:gd name="adj" fmla="val 80822"/>
                </a:avLst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985"/>
              </a:p>
            </p:txBody>
          </p:sp>
          <p:sp>
            <p:nvSpPr>
              <p:cNvPr id="36" name="平行四边形 35"/>
              <p:cNvSpPr/>
              <p:nvPr/>
            </p:nvSpPr>
            <p:spPr>
              <a:xfrm>
                <a:off x="811614" y="1296102"/>
                <a:ext cx="351872" cy="283827"/>
              </a:xfrm>
              <a:prstGeom prst="parallelogram">
                <a:avLst>
                  <a:gd name="adj" fmla="val 80822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985"/>
              </a:p>
            </p:txBody>
          </p:sp>
        </p:grpSp>
        <p:sp>
          <p:nvSpPr>
            <p:cNvPr id="33" name="流程图: 手动输入 6"/>
            <p:cNvSpPr/>
            <p:nvPr/>
          </p:nvSpPr>
          <p:spPr>
            <a:xfrm rot="5400000" flipV="1">
              <a:off x="2481039" y="-185902"/>
              <a:ext cx="475861" cy="3460745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-1" fmla="*/ 0 w 10000"/>
                <a:gd name="connsiteY0-2" fmla="*/ 1050 h 10000"/>
                <a:gd name="connsiteX1-3" fmla="*/ 10000 w 10000"/>
                <a:gd name="connsiteY1-4" fmla="*/ 0 h 10000"/>
                <a:gd name="connsiteX2-5" fmla="*/ 10000 w 10000"/>
                <a:gd name="connsiteY2-6" fmla="*/ 10000 h 10000"/>
                <a:gd name="connsiteX3-7" fmla="*/ 0 w 10000"/>
                <a:gd name="connsiteY3-8" fmla="*/ 10000 h 10000"/>
                <a:gd name="connsiteX4-9" fmla="*/ 0 w 10000"/>
                <a:gd name="connsiteY4-10" fmla="*/ 1050 h 10000"/>
                <a:gd name="connsiteX0-11" fmla="*/ 0 w 10000"/>
                <a:gd name="connsiteY0-12" fmla="*/ 988 h 9938"/>
                <a:gd name="connsiteX1-13" fmla="*/ 9911 w 10000"/>
                <a:gd name="connsiteY1-14" fmla="*/ 0 h 9938"/>
                <a:gd name="connsiteX2-15" fmla="*/ 10000 w 10000"/>
                <a:gd name="connsiteY2-16" fmla="*/ 9938 h 9938"/>
                <a:gd name="connsiteX3-17" fmla="*/ 0 w 10000"/>
                <a:gd name="connsiteY3-18" fmla="*/ 9938 h 9938"/>
                <a:gd name="connsiteX4-19" fmla="*/ 0 w 10000"/>
                <a:gd name="connsiteY4-20" fmla="*/ 988 h 9938"/>
                <a:gd name="connsiteX0-21" fmla="*/ 0 w 10000"/>
                <a:gd name="connsiteY0-22" fmla="*/ 1853 h 10000"/>
                <a:gd name="connsiteX1-23" fmla="*/ 9911 w 10000"/>
                <a:gd name="connsiteY1-24" fmla="*/ 0 h 10000"/>
                <a:gd name="connsiteX2-25" fmla="*/ 10000 w 10000"/>
                <a:gd name="connsiteY2-26" fmla="*/ 10000 h 10000"/>
                <a:gd name="connsiteX3-27" fmla="*/ 0 w 10000"/>
                <a:gd name="connsiteY3-28" fmla="*/ 10000 h 10000"/>
                <a:gd name="connsiteX4-29" fmla="*/ 0 w 10000"/>
                <a:gd name="connsiteY4-30" fmla="*/ 1853 h 10000"/>
                <a:gd name="connsiteX0-31" fmla="*/ 0 w 10000"/>
                <a:gd name="connsiteY0-32" fmla="*/ 1796 h 10000"/>
                <a:gd name="connsiteX1-33" fmla="*/ 9911 w 10000"/>
                <a:gd name="connsiteY1-34" fmla="*/ 0 h 10000"/>
                <a:gd name="connsiteX2-35" fmla="*/ 10000 w 10000"/>
                <a:gd name="connsiteY2-36" fmla="*/ 10000 h 10000"/>
                <a:gd name="connsiteX3-37" fmla="*/ 0 w 10000"/>
                <a:gd name="connsiteY3-38" fmla="*/ 10000 h 10000"/>
                <a:gd name="connsiteX4-39" fmla="*/ 0 w 10000"/>
                <a:gd name="connsiteY4-40" fmla="*/ 1796 h 10000"/>
                <a:gd name="connsiteX0-41" fmla="*/ 106 w 10000"/>
                <a:gd name="connsiteY0-42" fmla="*/ 804 h 10000"/>
                <a:gd name="connsiteX1-43" fmla="*/ 9911 w 10000"/>
                <a:gd name="connsiteY1-44" fmla="*/ 0 h 10000"/>
                <a:gd name="connsiteX2-45" fmla="*/ 10000 w 10000"/>
                <a:gd name="connsiteY2-46" fmla="*/ 10000 h 10000"/>
                <a:gd name="connsiteX3-47" fmla="*/ 0 w 10000"/>
                <a:gd name="connsiteY3-48" fmla="*/ 10000 h 10000"/>
                <a:gd name="connsiteX4-49" fmla="*/ 106 w 10000"/>
                <a:gd name="connsiteY4-50" fmla="*/ 804 h 10000"/>
                <a:gd name="connsiteX0-51" fmla="*/ 106 w 10000"/>
                <a:gd name="connsiteY0-52" fmla="*/ 793 h 10000"/>
                <a:gd name="connsiteX1-53" fmla="*/ 9911 w 10000"/>
                <a:gd name="connsiteY1-54" fmla="*/ 0 h 10000"/>
                <a:gd name="connsiteX2-55" fmla="*/ 10000 w 10000"/>
                <a:gd name="connsiteY2-56" fmla="*/ 10000 h 10000"/>
                <a:gd name="connsiteX3-57" fmla="*/ 0 w 10000"/>
                <a:gd name="connsiteY3-58" fmla="*/ 10000 h 10000"/>
                <a:gd name="connsiteX4-59" fmla="*/ 106 w 10000"/>
                <a:gd name="connsiteY4-60" fmla="*/ 793 h 10000"/>
                <a:gd name="connsiteX0-61" fmla="*/ 106 w 10000"/>
                <a:gd name="connsiteY0-62" fmla="*/ 758 h 10000"/>
                <a:gd name="connsiteX1-63" fmla="*/ 9911 w 10000"/>
                <a:gd name="connsiteY1-64" fmla="*/ 0 h 10000"/>
                <a:gd name="connsiteX2-65" fmla="*/ 10000 w 10000"/>
                <a:gd name="connsiteY2-66" fmla="*/ 10000 h 10000"/>
                <a:gd name="connsiteX3-67" fmla="*/ 0 w 10000"/>
                <a:gd name="connsiteY3-68" fmla="*/ 10000 h 10000"/>
                <a:gd name="connsiteX4-69" fmla="*/ 106 w 10000"/>
                <a:gd name="connsiteY4-70" fmla="*/ 758 h 10000"/>
                <a:gd name="connsiteX0-71" fmla="*/ 50 w 10000"/>
                <a:gd name="connsiteY0-72" fmla="*/ 854 h 10000"/>
                <a:gd name="connsiteX1-73" fmla="*/ 9911 w 10000"/>
                <a:gd name="connsiteY1-74" fmla="*/ 0 h 10000"/>
                <a:gd name="connsiteX2-75" fmla="*/ 10000 w 10000"/>
                <a:gd name="connsiteY2-76" fmla="*/ 10000 h 10000"/>
                <a:gd name="connsiteX3-77" fmla="*/ 0 w 10000"/>
                <a:gd name="connsiteY3-78" fmla="*/ 10000 h 10000"/>
                <a:gd name="connsiteX4-79" fmla="*/ 50 w 10000"/>
                <a:gd name="connsiteY4-80" fmla="*/ 854 h 100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0000" h="10000">
                  <a:moveTo>
                    <a:pt x="50" y="854"/>
                  </a:moveTo>
                  <a:lnTo>
                    <a:pt x="9911" y="0"/>
                  </a:lnTo>
                  <a:cubicBezTo>
                    <a:pt x="9941" y="3334"/>
                    <a:pt x="9970" y="6666"/>
                    <a:pt x="10000" y="10000"/>
                  </a:cubicBezTo>
                  <a:lnTo>
                    <a:pt x="0" y="10000"/>
                  </a:lnTo>
                  <a:cubicBezTo>
                    <a:pt x="35" y="6935"/>
                    <a:pt x="15" y="3919"/>
                    <a:pt x="50" y="854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55">
                <a:latin typeface="+mn-ea"/>
                <a:cs typeface="Arial" panose="020B0604020202020204" pitchFamily="34" charset="0"/>
              </a:endParaRPr>
            </a:p>
          </p:txBody>
        </p:sp>
        <p:sp>
          <p:nvSpPr>
            <p:cNvPr id="34" name="Text Box 79"/>
            <p:cNvSpPr txBox="1">
              <a:spLocks noChangeArrowheads="1"/>
            </p:cNvSpPr>
            <p:nvPr/>
          </p:nvSpPr>
          <p:spPr bwMode="auto">
            <a:xfrm>
              <a:off x="1351236" y="1335871"/>
              <a:ext cx="2891956" cy="470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kumimoji="1" lang="zh-CN" altLang="en-US" sz="2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一次邮件传送过程</a:t>
              </a:r>
            </a:p>
          </p:txBody>
        </p:sp>
      </p:grpSp>
      <p:sp>
        <p:nvSpPr>
          <p:cNvPr id="62" name="Text Box 79"/>
          <p:cNvSpPr txBox="1">
            <a:spLocks noChangeArrowheads="1"/>
          </p:cNvSpPr>
          <p:nvPr/>
        </p:nvSpPr>
        <p:spPr bwMode="auto">
          <a:xfrm>
            <a:off x="515938" y="2105557"/>
            <a:ext cx="11217879" cy="36740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>
              <a:lnSpc>
                <a:spcPct val="200000"/>
              </a:lnSpc>
              <a:buClr>
                <a:srgbClr val="009FF6"/>
              </a:buClr>
              <a:buFont typeface="Wingdings" panose="05000000000000000000" pitchFamily="2" charset="2"/>
              <a:buChar char="p"/>
            </a:pPr>
            <a:r>
              <a:rPr kumimoji="1" lang="en-US" altLang="zh-CN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SMTP</a:t>
            </a: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使用持续连接</a:t>
            </a:r>
          </a:p>
          <a:p>
            <a:pPr marL="342900" indent="-342900">
              <a:lnSpc>
                <a:spcPct val="200000"/>
              </a:lnSpc>
              <a:buClr>
                <a:srgbClr val="009FF6"/>
              </a:buClr>
              <a:buFont typeface="Wingdings" panose="05000000000000000000" pitchFamily="2" charset="2"/>
              <a:buChar char="p"/>
            </a:pPr>
            <a:r>
              <a:rPr kumimoji="1" lang="en-US" altLang="zh-CN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SMTP</a:t>
            </a: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要求报文 </a:t>
            </a:r>
            <a:r>
              <a:rPr kumimoji="1" lang="en-US" altLang="zh-CN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(</a:t>
            </a: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首部 </a:t>
            </a:r>
            <a:r>
              <a:rPr kumimoji="1" lang="en-US" altLang="zh-CN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&amp; </a:t>
            </a: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信体</a:t>
            </a:r>
            <a:r>
              <a:rPr kumimoji="1" lang="en-US" altLang="zh-CN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) </a:t>
            </a: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全部使用 </a:t>
            </a:r>
            <a:r>
              <a:rPr kumimoji="1" lang="en-US" altLang="zh-CN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7-bit ASCII</a:t>
            </a: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码</a:t>
            </a:r>
          </a:p>
          <a:p>
            <a:pPr marL="342900" indent="-342900">
              <a:lnSpc>
                <a:spcPct val="200000"/>
              </a:lnSpc>
              <a:buClr>
                <a:srgbClr val="009FF6"/>
              </a:buClr>
              <a:buFont typeface="Wingdings" panose="05000000000000000000" pitchFamily="2" charset="2"/>
              <a:buChar char="p"/>
            </a:pP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某些代码组合不允许出现在报文中 </a:t>
            </a:r>
            <a:r>
              <a:rPr kumimoji="1" lang="en-US" altLang="zh-CN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(e.g., CRLF.CRLF). </a:t>
            </a: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此类数据必须进行编码 </a:t>
            </a:r>
            <a:r>
              <a:rPr kumimoji="1" lang="en-US" altLang="zh-CN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(</a:t>
            </a: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通常使用 </a:t>
            </a:r>
            <a:r>
              <a:rPr kumimoji="1" lang="en-US" altLang="zh-CN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base-64 </a:t>
            </a: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或 </a:t>
            </a:r>
            <a:r>
              <a:rPr kumimoji="1" lang="en-US" altLang="zh-CN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quoted printable)</a:t>
            </a:r>
          </a:p>
          <a:p>
            <a:pPr marL="342900" indent="-342900">
              <a:lnSpc>
                <a:spcPct val="200000"/>
              </a:lnSpc>
              <a:buClr>
                <a:srgbClr val="009FF6"/>
              </a:buClr>
              <a:buFont typeface="Wingdings" panose="05000000000000000000" pitchFamily="2" charset="2"/>
              <a:buChar char="p"/>
            </a:pPr>
            <a:r>
              <a:rPr kumimoji="1" lang="en-US" altLang="zh-CN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SMTP</a:t>
            </a: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服务器用 </a:t>
            </a:r>
            <a:r>
              <a:rPr kumimoji="1" lang="en-US" altLang="zh-CN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CRLF.CRLF </a:t>
            </a: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表示邮件报文的结束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uiExpand="1" build="p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/>
          <p:cNvGrpSpPr/>
          <p:nvPr/>
        </p:nvGrpSpPr>
        <p:grpSpPr>
          <a:xfrm>
            <a:off x="430213" y="0"/>
            <a:ext cx="6111265" cy="1428589"/>
            <a:chOff x="551030" y="-368704"/>
            <a:chExt cx="6111265" cy="1428589"/>
          </a:xfrm>
        </p:grpSpPr>
        <p:grpSp>
          <p:nvGrpSpPr>
            <p:cNvPr id="29" name="组合 28"/>
            <p:cNvGrpSpPr/>
            <p:nvPr/>
          </p:nvGrpSpPr>
          <p:grpSpPr>
            <a:xfrm>
              <a:off x="1201631" y="303925"/>
              <a:ext cx="5460664" cy="687997"/>
              <a:chOff x="1839058" y="967769"/>
              <a:chExt cx="5460664" cy="687997"/>
            </a:xfrm>
          </p:grpSpPr>
          <p:sp>
            <p:nvSpPr>
              <p:cNvPr id="31" name="矩形: 圆角 30"/>
              <p:cNvSpPr/>
              <p:nvPr/>
            </p:nvSpPr>
            <p:spPr>
              <a:xfrm>
                <a:off x="1839058" y="967769"/>
                <a:ext cx="5460664" cy="675443"/>
              </a:xfrm>
              <a:prstGeom prst="roundRect">
                <a:avLst>
                  <a:gd name="adj" fmla="val 50000"/>
                </a:avLst>
              </a:prstGeom>
              <a:solidFill>
                <a:srgbClr val="009FF6"/>
              </a:solidFill>
              <a:ln>
                <a:solidFill>
                  <a:schemeClr val="bg1"/>
                </a:solidFill>
              </a:ln>
              <a:effectLst>
                <a:outerShdw blurRad="63500" sx="101000" sy="101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solidFill>
                    <a:srgbClr val="00A3F8"/>
                  </a:solidFill>
                </a:endParaRPr>
              </a:p>
            </p:txBody>
          </p:sp>
          <p:sp>
            <p:nvSpPr>
              <p:cNvPr id="32" name="文本框 31"/>
              <p:cNvSpPr txBox="1"/>
              <p:nvPr/>
            </p:nvSpPr>
            <p:spPr>
              <a:xfrm>
                <a:off x="2786093" y="1009435"/>
                <a:ext cx="451362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SMTP vs HTTP</a:t>
                </a:r>
              </a:p>
            </p:txBody>
          </p:sp>
        </p:grpSp>
        <p:pic>
          <p:nvPicPr>
            <p:cNvPr id="30" name="图片 29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111"/>
            <a:stretch>
              <a:fillRect/>
            </a:stretch>
          </p:blipFill>
          <p:spPr>
            <a:xfrm>
              <a:off x="551030" y="-368704"/>
              <a:ext cx="1607162" cy="1428589"/>
            </a:xfrm>
            <a:prstGeom prst="rect">
              <a:avLst/>
            </a:prstGeom>
          </p:spPr>
        </p:pic>
      </p:grpSp>
      <p:grpSp>
        <p:nvGrpSpPr>
          <p:cNvPr id="14" name="组合 13"/>
          <p:cNvGrpSpPr/>
          <p:nvPr/>
        </p:nvGrpSpPr>
        <p:grpSpPr>
          <a:xfrm>
            <a:off x="1229151" y="1782590"/>
            <a:ext cx="5977675" cy="476221"/>
            <a:chOff x="1403750" y="3593123"/>
            <a:chExt cx="5977675" cy="476221"/>
          </a:xfrm>
        </p:grpSpPr>
        <p:grpSp>
          <p:nvGrpSpPr>
            <p:cNvPr id="15" name="组合 14"/>
            <p:cNvGrpSpPr/>
            <p:nvPr/>
          </p:nvGrpSpPr>
          <p:grpSpPr>
            <a:xfrm>
              <a:off x="1403750" y="3593123"/>
              <a:ext cx="490436" cy="476221"/>
              <a:chOff x="1403750" y="3593123"/>
              <a:chExt cx="808892" cy="785446"/>
            </a:xfrm>
          </p:grpSpPr>
          <p:sp>
            <p:nvSpPr>
              <p:cNvPr id="17" name="对话气泡: 椭圆形 16"/>
              <p:cNvSpPr/>
              <p:nvPr/>
            </p:nvSpPr>
            <p:spPr>
              <a:xfrm>
                <a:off x="1403750" y="3593123"/>
                <a:ext cx="808892" cy="785446"/>
              </a:xfrm>
              <a:prstGeom prst="wedgeEllipseCallout">
                <a:avLst>
                  <a:gd name="adj1" fmla="val 66124"/>
                  <a:gd name="adj2" fmla="val 2799"/>
                </a:avLst>
              </a:prstGeom>
              <a:solidFill>
                <a:srgbClr val="009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round-web-cam_17861"/>
              <p:cNvSpPr>
                <a:spLocks noChangeAspect="1"/>
              </p:cNvSpPr>
              <p:nvPr/>
            </p:nvSpPr>
            <p:spPr bwMode="auto">
              <a:xfrm>
                <a:off x="1567764" y="3705353"/>
                <a:ext cx="480863" cy="560986"/>
              </a:xfrm>
              <a:custGeom>
                <a:avLst/>
                <a:gdLst>
                  <a:gd name="connsiteX0" fmla="*/ 382866 w 517527"/>
                  <a:gd name="connsiteY0" fmla="*/ 485037 h 603758"/>
                  <a:gd name="connsiteX1" fmla="*/ 258763 w 517527"/>
                  <a:gd name="connsiteY1" fmla="*/ 516800 h 603758"/>
                  <a:gd name="connsiteX2" fmla="*/ 136617 w 517527"/>
                  <a:gd name="connsiteY2" fmla="*/ 486079 h 603758"/>
                  <a:gd name="connsiteX3" fmla="*/ 81214 w 517527"/>
                  <a:gd name="connsiteY3" fmla="*/ 525522 h 603758"/>
                  <a:gd name="connsiteX4" fmla="*/ 261371 w 517527"/>
                  <a:gd name="connsiteY4" fmla="*/ 581888 h 603758"/>
                  <a:gd name="connsiteX5" fmla="*/ 441658 w 517527"/>
                  <a:gd name="connsiteY5" fmla="*/ 525522 h 603758"/>
                  <a:gd name="connsiteX6" fmla="*/ 382866 w 517527"/>
                  <a:gd name="connsiteY6" fmla="*/ 485037 h 603758"/>
                  <a:gd name="connsiteX7" fmla="*/ 258870 w 517527"/>
                  <a:gd name="connsiteY7" fmla="*/ 184740 h 603758"/>
                  <a:gd name="connsiteX8" fmla="*/ 332717 w 517527"/>
                  <a:gd name="connsiteY8" fmla="*/ 258481 h 603758"/>
                  <a:gd name="connsiteX9" fmla="*/ 258870 w 517527"/>
                  <a:gd name="connsiteY9" fmla="*/ 332222 h 603758"/>
                  <a:gd name="connsiteX10" fmla="*/ 185023 w 517527"/>
                  <a:gd name="connsiteY10" fmla="*/ 258481 h 603758"/>
                  <a:gd name="connsiteX11" fmla="*/ 258870 w 517527"/>
                  <a:gd name="connsiteY11" fmla="*/ 184740 h 603758"/>
                  <a:gd name="connsiteX12" fmla="*/ 258763 w 517527"/>
                  <a:gd name="connsiteY12" fmla="*/ 147620 h 603758"/>
                  <a:gd name="connsiteX13" fmla="*/ 147697 w 517527"/>
                  <a:gd name="connsiteY13" fmla="*/ 258400 h 603758"/>
                  <a:gd name="connsiteX14" fmla="*/ 258763 w 517527"/>
                  <a:gd name="connsiteY14" fmla="*/ 369310 h 603758"/>
                  <a:gd name="connsiteX15" fmla="*/ 369830 w 517527"/>
                  <a:gd name="connsiteY15" fmla="*/ 258400 h 603758"/>
                  <a:gd name="connsiteX16" fmla="*/ 258763 w 517527"/>
                  <a:gd name="connsiteY16" fmla="*/ 147620 h 603758"/>
                  <a:gd name="connsiteX17" fmla="*/ 258112 w 517527"/>
                  <a:gd name="connsiteY17" fmla="*/ 80189 h 603758"/>
                  <a:gd name="connsiteX18" fmla="*/ 236342 w 517527"/>
                  <a:gd name="connsiteY18" fmla="*/ 102058 h 603758"/>
                  <a:gd name="connsiteX19" fmla="*/ 258112 w 517527"/>
                  <a:gd name="connsiteY19" fmla="*/ 123798 h 603758"/>
                  <a:gd name="connsiteX20" fmla="*/ 280012 w 517527"/>
                  <a:gd name="connsiteY20" fmla="*/ 102058 h 603758"/>
                  <a:gd name="connsiteX21" fmla="*/ 258112 w 517527"/>
                  <a:gd name="connsiteY21" fmla="*/ 80189 h 603758"/>
                  <a:gd name="connsiteX22" fmla="*/ 258763 w 517527"/>
                  <a:gd name="connsiteY22" fmla="*/ 0 h 603758"/>
                  <a:gd name="connsiteX23" fmla="*/ 517527 w 517527"/>
                  <a:gd name="connsiteY23" fmla="*/ 258400 h 603758"/>
                  <a:gd name="connsiteX24" fmla="*/ 406852 w 517527"/>
                  <a:gd name="connsiteY24" fmla="*/ 470197 h 603758"/>
                  <a:gd name="connsiteX25" fmla="*/ 463428 w 517527"/>
                  <a:gd name="connsiteY25" fmla="*/ 525522 h 603758"/>
                  <a:gd name="connsiteX26" fmla="*/ 261371 w 517527"/>
                  <a:gd name="connsiteY26" fmla="*/ 603758 h 603758"/>
                  <a:gd name="connsiteX27" fmla="*/ 59314 w 517527"/>
                  <a:gd name="connsiteY27" fmla="*/ 525522 h 603758"/>
                  <a:gd name="connsiteX28" fmla="*/ 112631 w 517527"/>
                  <a:gd name="connsiteY28" fmla="*/ 471499 h 603758"/>
                  <a:gd name="connsiteX29" fmla="*/ 0 w 517527"/>
                  <a:gd name="connsiteY29" fmla="*/ 258400 h 603758"/>
                  <a:gd name="connsiteX30" fmla="*/ 258763 w 517527"/>
                  <a:gd name="connsiteY30" fmla="*/ 0 h 603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517527" h="603758">
                    <a:moveTo>
                      <a:pt x="382866" y="485037"/>
                    </a:moveTo>
                    <a:cubicBezTo>
                      <a:pt x="345974" y="505345"/>
                      <a:pt x="303737" y="516800"/>
                      <a:pt x="258763" y="516800"/>
                    </a:cubicBezTo>
                    <a:cubicBezTo>
                      <a:pt x="214572" y="516800"/>
                      <a:pt x="172987" y="505735"/>
                      <a:pt x="136617" y="486079"/>
                    </a:cubicBezTo>
                    <a:cubicBezTo>
                      <a:pt x="102463" y="497013"/>
                      <a:pt x="81214" y="511984"/>
                      <a:pt x="81214" y="525522"/>
                    </a:cubicBezTo>
                    <a:cubicBezTo>
                      <a:pt x="81214" y="549084"/>
                      <a:pt x="149783" y="581888"/>
                      <a:pt x="261371" y="581888"/>
                    </a:cubicBezTo>
                    <a:cubicBezTo>
                      <a:pt x="373089" y="581888"/>
                      <a:pt x="441658" y="549084"/>
                      <a:pt x="441658" y="525522"/>
                    </a:cubicBezTo>
                    <a:cubicBezTo>
                      <a:pt x="441658" y="511593"/>
                      <a:pt x="418584" y="495972"/>
                      <a:pt x="382866" y="485037"/>
                    </a:cubicBezTo>
                    <a:close/>
                    <a:moveTo>
                      <a:pt x="258870" y="184740"/>
                    </a:moveTo>
                    <a:cubicBezTo>
                      <a:pt x="299655" y="184740"/>
                      <a:pt x="332717" y="217755"/>
                      <a:pt x="332717" y="258481"/>
                    </a:cubicBezTo>
                    <a:cubicBezTo>
                      <a:pt x="332717" y="299207"/>
                      <a:pt x="299655" y="332222"/>
                      <a:pt x="258870" y="332222"/>
                    </a:cubicBezTo>
                    <a:cubicBezTo>
                      <a:pt x="218085" y="332222"/>
                      <a:pt x="185023" y="299207"/>
                      <a:pt x="185023" y="258481"/>
                    </a:cubicBezTo>
                    <a:cubicBezTo>
                      <a:pt x="185023" y="217755"/>
                      <a:pt x="218085" y="184740"/>
                      <a:pt x="258870" y="184740"/>
                    </a:cubicBezTo>
                    <a:close/>
                    <a:moveTo>
                      <a:pt x="258763" y="147620"/>
                    </a:moveTo>
                    <a:cubicBezTo>
                      <a:pt x="197495" y="147620"/>
                      <a:pt x="147697" y="197347"/>
                      <a:pt x="147697" y="258400"/>
                    </a:cubicBezTo>
                    <a:cubicBezTo>
                      <a:pt x="147697" y="319583"/>
                      <a:pt x="197495" y="369310"/>
                      <a:pt x="258763" y="369310"/>
                    </a:cubicBezTo>
                    <a:cubicBezTo>
                      <a:pt x="320032" y="369310"/>
                      <a:pt x="369830" y="319453"/>
                      <a:pt x="369830" y="258400"/>
                    </a:cubicBezTo>
                    <a:cubicBezTo>
                      <a:pt x="369830" y="197347"/>
                      <a:pt x="320032" y="147620"/>
                      <a:pt x="258763" y="147620"/>
                    </a:cubicBezTo>
                    <a:close/>
                    <a:moveTo>
                      <a:pt x="258112" y="80189"/>
                    </a:moveTo>
                    <a:cubicBezTo>
                      <a:pt x="246119" y="80189"/>
                      <a:pt x="236342" y="89952"/>
                      <a:pt x="236342" y="102058"/>
                    </a:cubicBezTo>
                    <a:cubicBezTo>
                      <a:pt x="236342" y="114034"/>
                      <a:pt x="246119" y="123798"/>
                      <a:pt x="258112" y="123798"/>
                    </a:cubicBezTo>
                    <a:cubicBezTo>
                      <a:pt x="270235" y="123798"/>
                      <a:pt x="280012" y="114034"/>
                      <a:pt x="280012" y="102058"/>
                    </a:cubicBezTo>
                    <a:cubicBezTo>
                      <a:pt x="280012" y="89952"/>
                      <a:pt x="270235" y="80189"/>
                      <a:pt x="258112" y="80189"/>
                    </a:cubicBezTo>
                    <a:close/>
                    <a:moveTo>
                      <a:pt x="258763" y="0"/>
                    </a:moveTo>
                    <a:cubicBezTo>
                      <a:pt x="401507" y="0"/>
                      <a:pt x="517527" y="115857"/>
                      <a:pt x="517527" y="258400"/>
                    </a:cubicBezTo>
                    <a:cubicBezTo>
                      <a:pt x="517527" y="346009"/>
                      <a:pt x="473726" y="423464"/>
                      <a:pt x="406852" y="470197"/>
                    </a:cubicBezTo>
                    <a:cubicBezTo>
                      <a:pt x="443483" y="484386"/>
                      <a:pt x="463428" y="503652"/>
                      <a:pt x="463428" y="525522"/>
                    </a:cubicBezTo>
                    <a:cubicBezTo>
                      <a:pt x="463428" y="576291"/>
                      <a:pt x="359401" y="603758"/>
                      <a:pt x="261371" y="603758"/>
                    </a:cubicBezTo>
                    <a:cubicBezTo>
                      <a:pt x="163471" y="603758"/>
                      <a:pt x="59314" y="576291"/>
                      <a:pt x="59314" y="525522"/>
                    </a:cubicBezTo>
                    <a:cubicBezTo>
                      <a:pt x="59314" y="504434"/>
                      <a:pt x="78085" y="485688"/>
                      <a:pt x="112631" y="471499"/>
                    </a:cubicBezTo>
                    <a:cubicBezTo>
                      <a:pt x="44713" y="424896"/>
                      <a:pt x="0" y="346790"/>
                      <a:pt x="0" y="258400"/>
                    </a:cubicBezTo>
                    <a:cubicBezTo>
                      <a:pt x="0" y="115857"/>
                      <a:pt x="116020" y="0"/>
                      <a:pt x="25876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</p:sp>
        </p:grpSp>
        <p:sp>
          <p:nvSpPr>
            <p:cNvPr id="16" name="Text Box 79"/>
            <p:cNvSpPr txBox="1">
              <a:spLocks noChangeArrowheads="1"/>
            </p:cNvSpPr>
            <p:nvPr/>
          </p:nvSpPr>
          <p:spPr bwMode="auto">
            <a:xfrm>
              <a:off x="1985931" y="3593123"/>
              <a:ext cx="5395494" cy="47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10000"/>
                </a:lnSpc>
              </a:pPr>
              <a:r>
                <a:rPr kumimoji="1"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都使用 </a:t>
              </a:r>
              <a:r>
                <a:rPr kumimoji="1" lang="en-US" altLang="zh-CN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ASCII </a:t>
              </a:r>
              <a:r>
                <a:rPr kumimoji="1"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命令</a:t>
              </a:r>
              <a:r>
                <a:rPr kumimoji="1" lang="en-US" altLang="zh-CN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/</a:t>
              </a:r>
              <a:r>
                <a:rPr kumimoji="1"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响应交互，状态码</a:t>
              </a: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1229151" y="2761467"/>
            <a:ext cx="6730883" cy="476221"/>
            <a:chOff x="1403750" y="3593123"/>
            <a:chExt cx="6730883" cy="476221"/>
          </a:xfrm>
        </p:grpSpPr>
        <p:grpSp>
          <p:nvGrpSpPr>
            <p:cNvPr id="20" name="组合 19"/>
            <p:cNvGrpSpPr/>
            <p:nvPr/>
          </p:nvGrpSpPr>
          <p:grpSpPr>
            <a:xfrm>
              <a:off x="1403750" y="3593123"/>
              <a:ext cx="490436" cy="476221"/>
              <a:chOff x="1403750" y="3593123"/>
              <a:chExt cx="808892" cy="785446"/>
            </a:xfrm>
          </p:grpSpPr>
          <p:sp>
            <p:nvSpPr>
              <p:cNvPr id="22" name="对话气泡: 椭圆形 21"/>
              <p:cNvSpPr/>
              <p:nvPr/>
            </p:nvSpPr>
            <p:spPr>
              <a:xfrm>
                <a:off x="1403750" y="3593123"/>
                <a:ext cx="808892" cy="785446"/>
              </a:xfrm>
              <a:prstGeom prst="wedgeEllipseCallout">
                <a:avLst>
                  <a:gd name="adj1" fmla="val 66124"/>
                  <a:gd name="adj2" fmla="val 2799"/>
                </a:avLst>
              </a:prstGeom>
              <a:solidFill>
                <a:srgbClr val="009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" name="round-web-cam_17861"/>
              <p:cNvSpPr>
                <a:spLocks noChangeAspect="1"/>
              </p:cNvSpPr>
              <p:nvPr/>
            </p:nvSpPr>
            <p:spPr bwMode="auto">
              <a:xfrm>
                <a:off x="1567764" y="3705353"/>
                <a:ext cx="480863" cy="560986"/>
              </a:xfrm>
              <a:custGeom>
                <a:avLst/>
                <a:gdLst>
                  <a:gd name="connsiteX0" fmla="*/ 382866 w 517527"/>
                  <a:gd name="connsiteY0" fmla="*/ 485037 h 603758"/>
                  <a:gd name="connsiteX1" fmla="*/ 258763 w 517527"/>
                  <a:gd name="connsiteY1" fmla="*/ 516800 h 603758"/>
                  <a:gd name="connsiteX2" fmla="*/ 136617 w 517527"/>
                  <a:gd name="connsiteY2" fmla="*/ 486079 h 603758"/>
                  <a:gd name="connsiteX3" fmla="*/ 81214 w 517527"/>
                  <a:gd name="connsiteY3" fmla="*/ 525522 h 603758"/>
                  <a:gd name="connsiteX4" fmla="*/ 261371 w 517527"/>
                  <a:gd name="connsiteY4" fmla="*/ 581888 h 603758"/>
                  <a:gd name="connsiteX5" fmla="*/ 441658 w 517527"/>
                  <a:gd name="connsiteY5" fmla="*/ 525522 h 603758"/>
                  <a:gd name="connsiteX6" fmla="*/ 382866 w 517527"/>
                  <a:gd name="connsiteY6" fmla="*/ 485037 h 603758"/>
                  <a:gd name="connsiteX7" fmla="*/ 258870 w 517527"/>
                  <a:gd name="connsiteY7" fmla="*/ 184740 h 603758"/>
                  <a:gd name="connsiteX8" fmla="*/ 332717 w 517527"/>
                  <a:gd name="connsiteY8" fmla="*/ 258481 h 603758"/>
                  <a:gd name="connsiteX9" fmla="*/ 258870 w 517527"/>
                  <a:gd name="connsiteY9" fmla="*/ 332222 h 603758"/>
                  <a:gd name="connsiteX10" fmla="*/ 185023 w 517527"/>
                  <a:gd name="connsiteY10" fmla="*/ 258481 h 603758"/>
                  <a:gd name="connsiteX11" fmla="*/ 258870 w 517527"/>
                  <a:gd name="connsiteY11" fmla="*/ 184740 h 603758"/>
                  <a:gd name="connsiteX12" fmla="*/ 258763 w 517527"/>
                  <a:gd name="connsiteY12" fmla="*/ 147620 h 603758"/>
                  <a:gd name="connsiteX13" fmla="*/ 147697 w 517527"/>
                  <a:gd name="connsiteY13" fmla="*/ 258400 h 603758"/>
                  <a:gd name="connsiteX14" fmla="*/ 258763 w 517527"/>
                  <a:gd name="connsiteY14" fmla="*/ 369310 h 603758"/>
                  <a:gd name="connsiteX15" fmla="*/ 369830 w 517527"/>
                  <a:gd name="connsiteY15" fmla="*/ 258400 h 603758"/>
                  <a:gd name="connsiteX16" fmla="*/ 258763 w 517527"/>
                  <a:gd name="connsiteY16" fmla="*/ 147620 h 603758"/>
                  <a:gd name="connsiteX17" fmla="*/ 258112 w 517527"/>
                  <a:gd name="connsiteY17" fmla="*/ 80189 h 603758"/>
                  <a:gd name="connsiteX18" fmla="*/ 236342 w 517527"/>
                  <a:gd name="connsiteY18" fmla="*/ 102058 h 603758"/>
                  <a:gd name="connsiteX19" fmla="*/ 258112 w 517527"/>
                  <a:gd name="connsiteY19" fmla="*/ 123798 h 603758"/>
                  <a:gd name="connsiteX20" fmla="*/ 280012 w 517527"/>
                  <a:gd name="connsiteY20" fmla="*/ 102058 h 603758"/>
                  <a:gd name="connsiteX21" fmla="*/ 258112 w 517527"/>
                  <a:gd name="connsiteY21" fmla="*/ 80189 h 603758"/>
                  <a:gd name="connsiteX22" fmla="*/ 258763 w 517527"/>
                  <a:gd name="connsiteY22" fmla="*/ 0 h 603758"/>
                  <a:gd name="connsiteX23" fmla="*/ 517527 w 517527"/>
                  <a:gd name="connsiteY23" fmla="*/ 258400 h 603758"/>
                  <a:gd name="connsiteX24" fmla="*/ 406852 w 517527"/>
                  <a:gd name="connsiteY24" fmla="*/ 470197 h 603758"/>
                  <a:gd name="connsiteX25" fmla="*/ 463428 w 517527"/>
                  <a:gd name="connsiteY25" fmla="*/ 525522 h 603758"/>
                  <a:gd name="connsiteX26" fmla="*/ 261371 w 517527"/>
                  <a:gd name="connsiteY26" fmla="*/ 603758 h 603758"/>
                  <a:gd name="connsiteX27" fmla="*/ 59314 w 517527"/>
                  <a:gd name="connsiteY27" fmla="*/ 525522 h 603758"/>
                  <a:gd name="connsiteX28" fmla="*/ 112631 w 517527"/>
                  <a:gd name="connsiteY28" fmla="*/ 471499 h 603758"/>
                  <a:gd name="connsiteX29" fmla="*/ 0 w 517527"/>
                  <a:gd name="connsiteY29" fmla="*/ 258400 h 603758"/>
                  <a:gd name="connsiteX30" fmla="*/ 258763 w 517527"/>
                  <a:gd name="connsiteY30" fmla="*/ 0 h 603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517527" h="603758">
                    <a:moveTo>
                      <a:pt x="382866" y="485037"/>
                    </a:moveTo>
                    <a:cubicBezTo>
                      <a:pt x="345974" y="505345"/>
                      <a:pt x="303737" y="516800"/>
                      <a:pt x="258763" y="516800"/>
                    </a:cubicBezTo>
                    <a:cubicBezTo>
                      <a:pt x="214572" y="516800"/>
                      <a:pt x="172987" y="505735"/>
                      <a:pt x="136617" y="486079"/>
                    </a:cubicBezTo>
                    <a:cubicBezTo>
                      <a:pt x="102463" y="497013"/>
                      <a:pt x="81214" y="511984"/>
                      <a:pt x="81214" y="525522"/>
                    </a:cubicBezTo>
                    <a:cubicBezTo>
                      <a:pt x="81214" y="549084"/>
                      <a:pt x="149783" y="581888"/>
                      <a:pt x="261371" y="581888"/>
                    </a:cubicBezTo>
                    <a:cubicBezTo>
                      <a:pt x="373089" y="581888"/>
                      <a:pt x="441658" y="549084"/>
                      <a:pt x="441658" y="525522"/>
                    </a:cubicBezTo>
                    <a:cubicBezTo>
                      <a:pt x="441658" y="511593"/>
                      <a:pt x="418584" y="495972"/>
                      <a:pt x="382866" y="485037"/>
                    </a:cubicBezTo>
                    <a:close/>
                    <a:moveTo>
                      <a:pt x="258870" y="184740"/>
                    </a:moveTo>
                    <a:cubicBezTo>
                      <a:pt x="299655" y="184740"/>
                      <a:pt x="332717" y="217755"/>
                      <a:pt x="332717" y="258481"/>
                    </a:cubicBezTo>
                    <a:cubicBezTo>
                      <a:pt x="332717" y="299207"/>
                      <a:pt x="299655" y="332222"/>
                      <a:pt x="258870" y="332222"/>
                    </a:cubicBezTo>
                    <a:cubicBezTo>
                      <a:pt x="218085" y="332222"/>
                      <a:pt x="185023" y="299207"/>
                      <a:pt x="185023" y="258481"/>
                    </a:cubicBezTo>
                    <a:cubicBezTo>
                      <a:pt x="185023" y="217755"/>
                      <a:pt x="218085" y="184740"/>
                      <a:pt x="258870" y="184740"/>
                    </a:cubicBezTo>
                    <a:close/>
                    <a:moveTo>
                      <a:pt x="258763" y="147620"/>
                    </a:moveTo>
                    <a:cubicBezTo>
                      <a:pt x="197495" y="147620"/>
                      <a:pt x="147697" y="197347"/>
                      <a:pt x="147697" y="258400"/>
                    </a:cubicBezTo>
                    <a:cubicBezTo>
                      <a:pt x="147697" y="319583"/>
                      <a:pt x="197495" y="369310"/>
                      <a:pt x="258763" y="369310"/>
                    </a:cubicBezTo>
                    <a:cubicBezTo>
                      <a:pt x="320032" y="369310"/>
                      <a:pt x="369830" y="319453"/>
                      <a:pt x="369830" y="258400"/>
                    </a:cubicBezTo>
                    <a:cubicBezTo>
                      <a:pt x="369830" y="197347"/>
                      <a:pt x="320032" y="147620"/>
                      <a:pt x="258763" y="147620"/>
                    </a:cubicBezTo>
                    <a:close/>
                    <a:moveTo>
                      <a:pt x="258112" y="80189"/>
                    </a:moveTo>
                    <a:cubicBezTo>
                      <a:pt x="246119" y="80189"/>
                      <a:pt x="236342" y="89952"/>
                      <a:pt x="236342" y="102058"/>
                    </a:cubicBezTo>
                    <a:cubicBezTo>
                      <a:pt x="236342" y="114034"/>
                      <a:pt x="246119" y="123798"/>
                      <a:pt x="258112" y="123798"/>
                    </a:cubicBezTo>
                    <a:cubicBezTo>
                      <a:pt x="270235" y="123798"/>
                      <a:pt x="280012" y="114034"/>
                      <a:pt x="280012" y="102058"/>
                    </a:cubicBezTo>
                    <a:cubicBezTo>
                      <a:pt x="280012" y="89952"/>
                      <a:pt x="270235" y="80189"/>
                      <a:pt x="258112" y="80189"/>
                    </a:cubicBezTo>
                    <a:close/>
                    <a:moveTo>
                      <a:pt x="258763" y="0"/>
                    </a:moveTo>
                    <a:cubicBezTo>
                      <a:pt x="401507" y="0"/>
                      <a:pt x="517527" y="115857"/>
                      <a:pt x="517527" y="258400"/>
                    </a:cubicBezTo>
                    <a:cubicBezTo>
                      <a:pt x="517527" y="346009"/>
                      <a:pt x="473726" y="423464"/>
                      <a:pt x="406852" y="470197"/>
                    </a:cubicBezTo>
                    <a:cubicBezTo>
                      <a:pt x="443483" y="484386"/>
                      <a:pt x="463428" y="503652"/>
                      <a:pt x="463428" y="525522"/>
                    </a:cubicBezTo>
                    <a:cubicBezTo>
                      <a:pt x="463428" y="576291"/>
                      <a:pt x="359401" y="603758"/>
                      <a:pt x="261371" y="603758"/>
                    </a:cubicBezTo>
                    <a:cubicBezTo>
                      <a:pt x="163471" y="603758"/>
                      <a:pt x="59314" y="576291"/>
                      <a:pt x="59314" y="525522"/>
                    </a:cubicBezTo>
                    <a:cubicBezTo>
                      <a:pt x="59314" y="504434"/>
                      <a:pt x="78085" y="485688"/>
                      <a:pt x="112631" y="471499"/>
                    </a:cubicBezTo>
                    <a:cubicBezTo>
                      <a:pt x="44713" y="424896"/>
                      <a:pt x="0" y="346790"/>
                      <a:pt x="0" y="258400"/>
                    </a:cubicBezTo>
                    <a:cubicBezTo>
                      <a:pt x="0" y="115857"/>
                      <a:pt x="116020" y="0"/>
                      <a:pt x="25876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</p:sp>
        </p:grpSp>
        <p:sp>
          <p:nvSpPr>
            <p:cNvPr id="21" name="Text Box 79"/>
            <p:cNvSpPr txBox="1">
              <a:spLocks noChangeArrowheads="1"/>
            </p:cNvSpPr>
            <p:nvPr/>
          </p:nvSpPr>
          <p:spPr bwMode="auto">
            <a:xfrm>
              <a:off x="1985931" y="3593123"/>
              <a:ext cx="6148702" cy="47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10000"/>
                </a:lnSpc>
              </a:pPr>
              <a:r>
                <a:rPr kumimoji="1" lang="en-US" altLang="zh-CN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HTTP: pull</a:t>
              </a:r>
              <a:r>
                <a:rPr kumimoji="1"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（拉） </a:t>
              </a:r>
              <a:r>
                <a:rPr kumimoji="1" lang="en-US" altLang="zh-CN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and    SMTP: push</a:t>
              </a:r>
              <a:r>
                <a:rPr kumimoji="1"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（推）</a:t>
              </a: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1229151" y="3740344"/>
            <a:ext cx="10522363" cy="878446"/>
            <a:chOff x="1403750" y="3593123"/>
            <a:chExt cx="10522363" cy="878446"/>
          </a:xfrm>
        </p:grpSpPr>
        <p:grpSp>
          <p:nvGrpSpPr>
            <p:cNvPr id="25" name="组合 24"/>
            <p:cNvGrpSpPr/>
            <p:nvPr/>
          </p:nvGrpSpPr>
          <p:grpSpPr>
            <a:xfrm>
              <a:off x="1403750" y="3593123"/>
              <a:ext cx="490436" cy="476221"/>
              <a:chOff x="1403750" y="3593123"/>
              <a:chExt cx="808892" cy="785446"/>
            </a:xfrm>
          </p:grpSpPr>
          <p:sp>
            <p:nvSpPr>
              <p:cNvPr id="38" name="对话气泡: 椭圆形 37"/>
              <p:cNvSpPr/>
              <p:nvPr/>
            </p:nvSpPr>
            <p:spPr>
              <a:xfrm>
                <a:off x="1403750" y="3593123"/>
                <a:ext cx="808892" cy="785446"/>
              </a:xfrm>
              <a:prstGeom prst="wedgeEllipseCallout">
                <a:avLst>
                  <a:gd name="adj1" fmla="val 66124"/>
                  <a:gd name="adj2" fmla="val 2799"/>
                </a:avLst>
              </a:prstGeom>
              <a:solidFill>
                <a:srgbClr val="009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" name="round-web-cam_17861"/>
              <p:cNvSpPr>
                <a:spLocks noChangeAspect="1"/>
              </p:cNvSpPr>
              <p:nvPr/>
            </p:nvSpPr>
            <p:spPr bwMode="auto">
              <a:xfrm>
                <a:off x="1567764" y="3705353"/>
                <a:ext cx="480863" cy="560986"/>
              </a:xfrm>
              <a:custGeom>
                <a:avLst/>
                <a:gdLst>
                  <a:gd name="connsiteX0" fmla="*/ 382866 w 517527"/>
                  <a:gd name="connsiteY0" fmla="*/ 485037 h 603758"/>
                  <a:gd name="connsiteX1" fmla="*/ 258763 w 517527"/>
                  <a:gd name="connsiteY1" fmla="*/ 516800 h 603758"/>
                  <a:gd name="connsiteX2" fmla="*/ 136617 w 517527"/>
                  <a:gd name="connsiteY2" fmla="*/ 486079 h 603758"/>
                  <a:gd name="connsiteX3" fmla="*/ 81214 w 517527"/>
                  <a:gd name="connsiteY3" fmla="*/ 525522 h 603758"/>
                  <a:gd name="connsiteX4" fmla="*/ 261371 w 517527"/>
                  <a:gd name="connsiteY4" fmla="*/ 581888 h 603758"/>
                  <a:gd name="connsiteX5" fmla="*/ 441658 w 517527"/>
                  <a:gd name="connsiteY5" fmla="*/ 525522 h 603758"/>
                  <a:gd name="connsiteX6" fmla="*/ 382866 w 517527"/>
                  <a:gd name="connsiteY6" fmla="*/ 485037 h 603758"/>
                  <a:gd name="connsiteX7" fmla="*/ 258870 w 517527"/>
                  <a:gd name="connsiteY7" fmla="*/ 184740 h 603758"/>
                  <a:gd name="connsiteX8" fmla="*/ 332717 w 517527"/>
                  <a:gd name="connsiteY8" fmla="*/ 258481 h 603758"/>
                  <a:gd name="connsiteX9" fmla="*/ 258870 w 517527"/>
                  <a:gd name="connsiteY9" fmla="*/ 332222 h 603758"/>
                  <a:gd name="connsiteX10" fmla="*/ 185023 w 517527"/>
                  <a:gd name="connsiteY10" fmla="*/ 258481 h 603758"/>
                  <a:gd name="connsiteX11" fmla="*/ 258870 w 517527"/>
                  <a:gd name="connsiteY11" fmla="*/ 184740 h 603758"/>
                  <a:gd name="connsiteX12" fmla="*/ 258763 w 517527"/>
                  <a:gd name="connsiteY12" fmla="*/ 147620 h 603758"/>
                  <a:gd name="connsiteX13" fmla="*/ 147697 w 517527"/>
                  <a:gd name="connsiteY13" fmla="*/ 258400 h 603758"/>
                  <a:gd name="connsiteX14" fmla="*/ 258763 w 517527"/>
                  <a:gd name="connsiteY14" fmla="*/ 369310 h 603758"/>
                  <a:gd name="connsiteX15" fmla="*/ 369830 w 517527"/>
                  <a:gd name="connsiteY15" fmla="*/ 258400 h 603758"/>
                  <a:gd name="connsiteX16" fmla="*/ 258763 w 517527"/>
                  <a:gd name="connsiteY16" fmla="*/ 147620 h 603758"/>
                  <a:gd name="connsiteX17" fmla="*/ 258112 w 517527"/>
                  <a:gd name="connsiteY17" fmla="*/ 80189 h 603758"/>
                  <a:gd name="connsiteX18" fmla="*/ 236342 w 517527"/>
                  <a:gd name="connsiteY18" fmla="*/ 102058 h 603758"/>
                  <a:gd name="connsiteX19" fmla="*/ 258112 w 517527"/>
                  <a:gd name="connsiteY19" fmla="*/ 123798 h 603758"/>
                  <a:gd name="connsiteX20" fmla="*/ 280012 w 517527"/>
                  <a:gd name="connsiteY20" fmla="*/ 102058 h 603758"/>
                  <a:gd name="connsiteX21" fmla="*/ 258112 w 517527"/>
                  <a:gd name="connsiteY21" fmla="*/ 80189 h 603758"/>
                  <a:gd name="connsiteX22" fmla="*/ 258763 w 517527"/>
                  <a:gd name="connsiteY22" fmla="*/ 0 h 603758"/>
                  <a:gd name="connsiteX23" fmla="*/ 517527 w 517527"/>
                  <a:gd name="connsiteY23" fmla="*/ 258400 h 603758"/>
                  <a:gd name="connsiteX24" fmla="*/ 406852 w 517527"/>
                  <a:gd name="connsiteY24" fmla="*/ 470197 h 603758"/>
                  <a:gd name="connsiteX25" fmla="*/ 463428 w 517527"/>
                  <a:gd name="connsiteY25" fmla="*/ 525522 h 603758"/>
                  <a:gd name="connsiteX26" fmla="*/ 261371 w 517527"/>
                  <a:gd name="connsiteY26" fmla="*/ 603758 h 603758"/>
                  <a:gd name="connsiteX27" fmla="*/ 59314 w 517527"/>
                  <a:gd name="connsiteY27" fmla="*/ 525522 h 603758"/>
                  <a:gd name="connsiteX28" fmla="*/ 112631 w 517527"/>
                  <a:gd name="connsiteY28" fmla="*/ 471499 h 603758"/>
                  <a:gd name="connsiteX29" fmla="*/ 0 w 517527"/>
                  <a:gd name="connsiteY29" fmla="*/ 258400 h 603758"/>
                  <a:gd name="connsiteX30" fmla="*/ 258763 w 517527"/>
                  <a:gd name="connsiteY30" fmla="*/ 0 h 603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517527" h="603758">
                    <a:moveTo>
                      <a:pt x="382866" y="485037"/>
                    </a:moveTo>
                    <a:cubicBezTo>
                      <a:pt x="345974" y="505345"/>
                      <a:pt x="303737" y="516800"/>
                      <a:pt x="258763" y="516800"/>
                    </a:cubicBezTo>
                    <a:cubicBezTo>
                      <a:pt x="214572" y="516800"/>
                      <a:pt x="172987" y="505735"/>
                      <a:pt x="136617" y="486079"/>
                    </a:cubicBezTo>
                    <a:cubicBezTo>
                      <a:pt x="102463" y="497013"/>
                      <a:pt x="81214" y="511984"/>
                      <a:pt x="81214" y="525522"/>
                    </a:cubicBezTo>
                    <a:cubicBezTo>
                      <a:pt x="81214" y="549084"/>
                      <a:pt x="149783" y="581888"/>
                      <a:pt x="261371" y="581888"/>
                    </a:cubicBezTo>
                    <a:cubicBezTo>
                      <a:pt x="373089" y="581888"/>
                      <a:pt x="441658" y="549084"/>
                      <a:pt x="441658" y="525522"/>
                    </a:cubicBezTo>
                    <a:cubicBezTo>
                      <a:pt x="441658" y="511593"/>
                      <a:pt x="418584" y="495972"/>
                      <a:pt x="382866" y="485037"/>
                    </a:cubicBezTo>
                    <a:close/>
                    <a:moveTo>
                      <a:pt x="258870" y="184740"/>
                    </a:moveTo>
                    <a:cubicBezTo>
                      <a:pt x="299655" y="184740"/>
                      <a:pt x="332717" y="217755"/>
                      <a:pt x="332717" y="258481"/>
                    </a:cubicBezTo>
                    <a:cubicBezTo>
                      <a:pt x="332717" y="299207"/>
                      <a:pt x="299655" y="332222"/>
                      <a:pt x="258870" y="332222"/>
                    </a:cubicBezTo>
                    <a:cubicBezTo>
                      <a:pt x="218085" y="332222"/>
                      <a:pt x="185023" y="299207"/>
                      <a:pt x="185023" y="258481"/>
                    </a:cubicBezTo>
                    <a:cubicBezTo>
                      <a:pt x="185023" y="217755"/>
                      <a:pt x="218085" y="184740"/>
                      <a:pt x="258870" y="184740"/>
                    </a:cubicBezTo>
                    <a:close/>
                    <a:moveTo>
                      <a:pt x="258763" y="147620"/>
                    </a:moveTo>
                    <a:cubicBezTo>
                      <a:pt x="197495" y="147620"/>
                      <a:pt x="147697" y="197347"/>
                      <a:pt x="147697" y="258400"/>
                    </a:cubicBezTo>
                    <a:cubicBezTo>
                      <a:pt x="147697" y="319583"/>
                      <a:pt x="197495" y="369310"/>
                      <a:pt x="258763" y="369310"/>
                    </a:cubicBezTo>
                    <a:cubicBezTo>
                      <a:pt x="320032" y="369310"/>
                      <a:pt x="369830" y="319453"/>
                      <a:pt x="369830" y="258400"/>
                    </a:cubicBezTo>
                    <a:cubicBezTo>
                      <a:pt x="369830" y="197347"/>
                      <a:pt x="320032" y="147620"/>
                      <a:pt x="258763" y="147620"/>
                    </a:cubicBezTo>
                    <a:close/>
                    <a:moveTo>
                      <a:pt x="258112" y="80189"/>
                    </a:moveTo>
                    <a:cubicBezTo>
                      <a:pt x="246119" y="80189"/>
                      <a:pt x="236342" y="89952"/>
                      <a:pt x="236342" y="102058"/>
                    </a:cubicBezTo>
                    <a:cubicBezTo>
                      <a:pt x="236342" y="114034"/>
                      <a:pt x="246119" y="123798"/>
                      <a:pt x="258112" y="123798"/>
                    </a:cubicBezTo>
                    <a:cubicBezTo>
                      <a:pt x="270235" y="123798"/>
                      <a:pt x="280012" y="114034"/>
                      <a:pt x="280012" y="102058"/>
                    </a:cubicBezTo>
                    <a:cubicBezTo>
                      <a:pt x="280012" y="89952"/>
                      <a:pt x="270235" y="80189"/>
                      <a:pt x="258112" y="80189"/>
                    </a:cubicBezTo>
                    <a:close/>
                    <a:moveTo>
                      <a:pt x="258763" y="0"/>
                    </a:moveTo>
                    <a:cubicBezTo>
                      <a:pt x="401507" y="0"/>
                      <a:pt x="517527" y="115857"/>
                      <a:pt x="517527" y="258400"/>
                    </a:cubicBezTo>
                    <a:cubicBezTo>
                      <a:pt x="517527" y="346009"/>
                      <a:pt x="473726" y="423464"/>
                      <a:pt x="406852" y="470197"/>
                    </a:cubicBezTo>
                    <a:cubicBezTo>
                      <a:pt x="443483" y="484386"/>
                      <a:pt x="463428" y="503652"/>
                      <a:pt x="463428" y="525522"/>
                    </a:cubicBezTo>
                    <a:cubicBezTo>
                      <a:pt x="463428" y="576291"/>
                      <a:pt x="359401" y="603758"/>
                      <a:pt x="261371" y="603758"/>
                    </a:cubicBezTo>
                    <a:cubicBezTo>
                      <a:pt x="163471" y="603758"/>
                      <a:pt x="59314" y="576291"/>
                      <a:pt x="59314" y="525522"/>
                    </a:cubicBezTo>
                    <a:cubicBezTo>
                      <a:pt x="59314" y="504434"/>
                      <a:pt x="78085" y="485688"/>
                      <a:pt x="112631" y="471499"/>
                    </a:cubicBezTo>
                    <a:cubicBezTo>
                      <a:pt x="44713" y="424896"/>
                      <a:pt x="0" y="346790"/>
                      <a:pt x="0" y="258400"/>
                    </a:cubicBezTo>
                    <a:cubicBezTo>
                      <a:pt x="0" y="115857"/>
                      <a:pt x="116020" y="0"/>
                      <a:pt x="25876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</p:sp>
        </p:grpSp>
        <p:sp>
          <p:nvSpPr>
            <p:cNvPr id="37" name="Text Box 79"/>
            <p:cNvSpPr txBox="1">
              <a:spLocks noChangeArrowheads="1"/>
            </p:cNvSpPr>
            <p:nvPr/>
          </p:nvSpPr>
          <p:spPr bwMode="auto">
            <a:xfrm>
              <a:off x="1985930" y="3593123"/>
              <a:ext cx="9940183" cy="8784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10000"/>
                </a:lnSpc>
              </a:pPr>
              <a:r>
                <a:rPr kumimoji="1" lang="en-US" altLang="zh-CN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HTTP</a:t>
              </a:r>
              <a:r>
                <a:rPr kumimoji="1"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协议不限制报文编码格式，</a:t>
              </a:r>
              <a:r>
                <a:rPr kumimoji="1" lang="en-US" altLang="zh-CN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SMTP</a:t>
              </a:r>
              <a:r>
                <a:rPr kumimoji="1"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协议要求报文必须使用</a:t>
              </a:r>
              <a:r>
                <a:rPr kumimoji="1" lang="en-US" altLang="zh-CN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7bit </a:t>
              </a:r>
              <a:r>
                <a:rPr kumimoji="1" lang="en-US" altLang="zh-CN" sz="2400" dirty="0" err="1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ASCⅡ</a:t>
              </a:r>
              <a:r>
                <a:rPr kumimoji="1"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码格式</a:t>
              </a: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1229151" y="5121446"/>
            <a:ext cx="10286389" cy="882486"/>
            <a:chOff x="1403750" y="3593123"/>
            <a:chExt cx="10286389" cy="882486"/>
          </a:xfrm>
        </p:grpSpPr>
        <p:grpSp>
          <p:nvGrpSpPr>
            <p:cNvPr id="41" name="组合 40"/>
            <p:cNvGrpSpPr/>
            <p:nvPr/>
          </p:nvGrpSpPr>
          <p:grpSpPr>
            <a:xfrm>
              <a:off x="1403750" y="3593123"/>
              <a:ext cx="490436" cy="476221"/>
              <a:chOff x="1403750" y="3593123"/>
              <a:chExt cx="808892" cy="785446"/>
            </a:xfrm>
          </p:grpSpPr>
          <p:sp>
            <p:nvSpPr>
              <p:cNvPr id="43" name="对话气泡: 椭圆形 42"/>
              <p:cNvSpPr/>
              <p:nvPr/>
            </p:nvSpPr>
            <p:spPr>
              <a:xfrm>
                <a:off x="1403750" y="3593123"/>
                <a:ext cx="808892" cy="785446"/>
              </a:xfrm>
              <a:prstGeom prst="wedgeEllipseCallout">
                <a:avLst>
                  <a:gd name="adj1" fmla="val 66124"/>
                  <a:gd name="adj2" fmla="val 2799"/>
                </a:avLst>
              </a:prstGeom>
              <a:solidFill>
                <a:srgbClr val="009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" name="round-web-cam_17861"/>
              <p:cNvSpPr>
                <a:spLocks noChangeAspect="1"/>
              </p:cNvSpPr>
              <p:nvPr/>
            </p:nvSpPr>
            <p:spPr bwMode="auto">
              <a:xfrm>
                <a:off x="1567764" y="3705353"/>
                <a:ext cx="480863" cy="560986"/>
              </a:xfrm>
              <a:custGeom>
                <a:avLst/>
                <a:gdLst>
                  <a:gd name="connsiteX0" fmla="*/ 382866 w 517527"/>
                  <a:gd name="connsiteY0" fmla="*/ 485037 h 603758"/>
                  <a:gd name="connsiteX1" fmla="*/ 258763 w 517527"/>
                  <a:gd name="connsiteY1" fmla="*/ 516800 h 603758"/>
                  <a:gd name="connsiteX2" fmla="*/ 136617 w 517527"/>
                  <a:gd name="connsiteY2" fmla="*/ 486079 h 603758"/>
                  <a:gd name="connsiteX3" fmla="*/ 81214 w 517527"/>
                  <a:gd name="connsiteY3" fmla="*/ 525522 h 603758"/>
                  <a:gd name="connsiteX4" fmla="*/ 261371 w 517527"/>
                  <a:gd name="connsiteY4" fmla="*/ 581888 h 603758"/>
                  <a:gd name="connsiteX5" fmla="*/ 441658 w 517527"/>
                  <a:gd name="connsiteY5" fmla="*/ 525522 h 603758"/>
                  <a:gd name="connsiteX6" fmla="*/ 382866 w 517527"/>
                  <a:gd name="connsiteY6" fmla="*/ 485037 h 603758"/>
                  <a:gd name="connsiteX7" fmla="*/ 258870 w 517527"/>
                  <a:gd name="connsiteY7" fmla="*/ 184740 h 603758"/>
                  <a:gd name="connsiteX8" fmla="*/ 332717 w 517527"/>
                  <a:gd name="connsiteY8" fmla="*/ 258481 h 603758"/>
                  <a:gd name="connsiteX9" fmla="*/ 258870 w 517527"/>
                  <a:gd name="connsiteY9" fmla="*/ 332222 h 603758"/>
                  <a:gd name="connsiteX10" fmla="*/ 185023 w 517527"/>
                  <a:gd name="connsiteY10" fmla="*/ 258481 h 603758"/>
                  <a:gd name="connsiteX11" fmla="*/ 258870 w 517527"/>
                  <a:gd name="connsiteY11" fmla="*/ 184740 h 603758"/>
                  <a:gd name="connsiteX12" fmla="*/ 258763 w 517527"/>
                  <a:gd name="connsiteY12" fmla="*/ 147620 h 603758"/>
                  <a:gd name="connsiteX13" fmla="*/ 147697 w 517527"/>
                  <a:gd name="connsiteY13" fmla="*/ 258400 h 603758"/>
                  <a:gd name="connsiteX14" fmla="*/ 258763 w 517527"/>
                  <a:gd name="connsiteY14" fmla="*/ 369310 h 603758"/>
                  <a:gd name="connsiteX15" fmla="*/ 369830 w 517527"/>
                  <a:gd name="connsiteY15" fmla="*/ 258400 h 603758"/>
                  <a:gd name="connsiteX16" fmla="*/ 258763 w 517527"/>
                  <a:gd name="connsiteY16" fmla="*/ 147620 h 603758"/>
                  <a:gd name="connsiteX17" fmla="*/ 258112 w 517527"/>
                  <a:gd name="connsiteY17" fmla="*/ 80189 h 603758"/>
                  <a:gd name="connsiteX18" fmla="*/ 236342 w 517527"/>
                  <a:gd name="connsiteY18" fmla="*/ 102058 h 603758"/>
                  <a:gd name="connsiteX19" fmla="*/ 258112 w 517527"/>
                  <a:gd name="connsiteY19" fmla="*/ 123798 h 603758"/>
                  <a:gd name="connsiteX20" fmla="*/ 280012 w 517527"/>
                  <a:gd name="connsiteY20" fmla="*/ 102058 h 603758"/>
                  <a:gd name="connsiteX21" fmla="*/ 258112 w 517527"/>
                  <a:gd name="connsiteY21" fmla="*/ 80189 h 603758"/>
                  <a:gd name="connsiteX22" fmla="*/ 258763 w 517527"/>
                  <a:gd name="connsiteY22" fmla="*/ 0 h 603758"/>
                  <a:gd name="connsiteX23" fmla="*/ 517527 w 517527"/>
                  <a:gd name="connsiteY23" fmla="*/ 258400 h 603758"/>
                  <a:gd name="connsiteX24" fmla="*/ 406852 w 517527"/>
                  <a:gd name="connsiteY24" fmla="*/ 470197 h 603758"/>
                  <a:gd name="connsiteX25" fmla="*/ 463428 w 517527"/>
                  <a:gd name="connsiteY25" fmla="*/ 525522 h 603758"/>
                  <a:gd name="connsiteX26" fmla="*/ 261371 w 517527"/>
                  <a:gd name="connsiteY26" fmla="*/ 603758 h 603758"/>
                  <a:gd name="connsiteX27" fmla="*/ 59314 w 517527"/>
                  <a:gd name="connsiteY27" fmla="*/ 525522 h 603758"/>
                  <a:gd name="connsiteX28" fmla="*/ 112631 w 517527"/>
                  <a:gd name="connsiteY28" fmla="*/ 471499 h 603758"/>
                  <a:gd name="connsiteX29" fmla="*/ 0 w 517527"/>
                  <a:gd name="connsiteY29" fmla="*/ 258400 h 603758"/>
                  <a:gd name="connsiteX30" fmla="*/ 258763 w 517527"/>
                  <a:gd name="connsiteY30" fmla="*/ 0 h 603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517527" h="603758">
                    <a:moveTo>
                      <a:pt x="382866" y="485037"/>
                    </a:moveTo>
                    <a:cubicBezTo>
                      <a:pt x="345974" y="505345"/>
                      <a:pt x="303737" y="516800"/>
                      <a:pt x="258763" y="516800"/>
                    </a:cubicBezTo>
                    <a:cubicBezTo>
                      <a:pt x="214572" y="516800"/>
                      <a:pt x="172987" y="505735"/>
                      <a:pt x="136617" y="486079"/>
                    </a:cubicBezTo>
                    <a:cubicBezTo>
                      <a:pt x="102463" y="497013"/>
                      <a:pt x="81214" y="511984"/>
                      <a:pt x="81214" y="525522"/>
                    </a:cubicBezTo>
                    <a:cubicBezTo>
                      <a:pt x="81214" y="549084"/>
                      <a:pt x="149783" y="581888"/>
                      <a:pt x="261371" y="581888"/>
                    </a:cubicBezTo>
                    <a:cubicBezTo>
                      <a:pt x="373089" y="581888"/>
                      <a:pt x="441658" y="549084"/>
                      <a:pt x="441658" y="525522"/>
                    </a:cubicBezTo>
                    <a:cubicBezTo>
                      <a:pt x="441658" y="511593"/>
                      <a:pt x="418584" y="495972"/>
                      <a:pt x="382866" y="485037"/>
                    </a:cubicBezTo>
                    <a:close/>
                    <a:moveTo>
                      <a:pt x="258870" y="184740"/>
                    </a:moveTo>
                    <a:cubicBezTo>
                      <a:pt x="299655" y="184740"/>
                      <a:pt x="332717" y="217755"/>
                      <a:pt x="332717" y="258481"/>
                    </a:cubicBezTo>
                    <a:cubicBezTo>
                      <a:pt x="332717" y="299207"/>
                      <a:pt x="299655" y="332222"/>
                      <a:pt x="258870" y="332222"/>
                    </a:cubicBezTo>
                    <a:cubicBezTo>
                      <a:pt x="218085" y="332222"/>
                      <a:pt x="185023" y="299207"/>
                      <a:pt x="185023" y="258481"/>
                    </a:cubicBezTo>
                    <a:cubicBezTo>
                      <a:pt x="185023" y="217755"/>
                      <a:pt x="218085" y="184740"/>
                      <a:pt x="258870" y="184740"/>
                    </a:cubicBezTo>
                    <a:close/>
                    <a:moveTo>
                      <a:pt x="258763" y="147620"/>
                    </a:moveTo>
                    <a:cubicBezTo>
                      <a:pt x="197495" y="147620"/>
                      <a:pt x="147697" y="197347"/>
                      <a:pt x="147697" y="258400"/>
                    </a:cubicBezTo>
                    <a:cubicBezTo>
                      <a:pt x="147697" y="319583"/>
                      <a:pt x="197495" y="369310"/>
                      <a:pt x="258763" y="369310"/>
                    </a:cubicBezTo>
                    <a:cubicBezTo>
                      <a:pt x="320032" y="369310"/>
                      <a:pt x="369830" y="319453"/>
                      <a:pt x="369830" y="258400"/>
                    </a:cubicBezTo>
                    <a:cubicBezTo>
                      <a:pt x="369830" y="197347"/>
                      <a:pt x="320032" y="147620"/>
                      <a:pt x="258763" y="147620"/>
                    </a:cubicBezTo>
                    <a:close/>
                    <a:moveTo>
                      <a:pt x="258112" y="80189"/>
                    </a:moveTo>
                    <a:cubicBezTo>
                      <a:pt x="246119" y="80189"/>
                      <a:pt x="236342" y="89952"/>
                      <a:pt x="236342" y="102058"/>
                    </a:cubicBezTo>
                    <a:cubicBezTo>
                      <a:pt x="236342" y="114034"/>
                      <a:pt x="246119" y="123798"/>
                      <a:pt x="258112" y="123798"/>
                    </a:cubicBezTo>
                    <a:cubicBezTo>
                      <a:pt x="270235" y="123798"/>
                      <a:pt x="280012" y="114034"/>
                      <a:pt x="280012" y="102058"/>
                    </a:cubicBezTo>
                    <a:cubicBezTo>
                      <a:pt x="280012" y="89952"/>
                      <a:pt x="270235" y="80189"/>
                      <a:pt x="258112" y="80189"/>
                    </a:cubicBezTo>
                    <a:close/>
                    <a:moveTo>
                      <a:pt x="258763" y="0"/>
                    </a:moveTo>
                    <a:cubicBezTo>
                      <a:pt x="401507" y="0"/>
                      <a:pt x="517527" y="115857"/>
                      <a:pt x="517527" y="258400"/>
                    </a:cubicBezTo>
                    <a:cubicBezTo>
                      <a:pt x="517527" y="346009"/>
                      <a:pt x="473726" y="423464"/>
                      <a:pt x="406852" y="470197"/>
                    </a:cubicBezTo>
                    <a:cubicBezTo>
                      <a:pt x="443483" y="484386"/>
                      <a:pt x="463428" y="503652"/>
                      <a:pt x="463428" y="525522"/>
                    </a:cubicBezTo>
                    <a:cubicBezTo>
                      <a:pt x="463428" y="576291"/>
                      <a:pt x="359401" y="603758"/>
                      <a:pt x="261371" y="603758"/>
                    </a:cubicBezTo>
                    <a:cubicBezTo>
                      <a:pt x="163471" y="603758"/>
                      <a:pt x="59314" y="576291"/>
                      <a:pt x="59314" y="525522"/>
                    </a:cubicBezTo>
                    <a:cubicBezTo>
                      <a:pt x="59314" y="504434"/>
                      <a:pt x="78085" y="485688"/>
                      <a:pt x="112631" y="471499"/>
                    </a:cubicBezTo>
                    <a:cubicBezTo>
                      <a:pt x="44713" y="424896"/>
                      <a:pt x="0" y="346790"/>
                      <a:pt x="0" y="258400"/>
                    </a:cubicBezTo>
                    <a:cubicBezTo>
                      <a:pt x="0" y="115857"/>
                      <a:pt x="116020" y="0"/>
                      <a:pt x="25876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</p:sp>
        </p:grpSp>
        <p:sp>
          <p:nvSpPr>
            <p:cNvPr id="42" name="Text Box 79"/>
            <p:cNvSpPr txBox="1">
              <a:spLocks noChangeArrowheads="1"/>
            </p:cNvSpPr>
            <p:nvPr/>
          </p:nvSpPr>
          <p:spPr bwMode="auto">
            <a:xfrm>
              <a:off x="1985930" y="3593123"/>
              <a:ext cx="9704209" cy="8824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10000"/>
                </a:lnSpc>
              </a:pPr>
              <a:r>
                <a:rPr kumimoji="1" lang="en-US" altLang="zh-CN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HTTP: </a:t>
              </a:r>
              <a:r>
                <a:rPr kumimoji="1"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每个对象分装在各自的响应报文中</a:t>
              </a:r>
            </a:p>
            <a:p>
              <a:pPr>
                <a:lnSpc>
                  <a:spcPct val="110000"/>
                </a:lnSpc>
              </a:pPr>
              <a:r>
                <a:rPr kumimoji="1" lang="en-US" altLang="zh-CN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SMTP:</a:t>
              </a:r>
              <a:r>
                <a:rPr kumimoji="1"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多个对象在一个多分部的报文中传送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/>
          <p:cNvGrpSpPr/>
          <p:nvPr/>
        </p:nvGrpSpPr>
        <p:grpSpPr>
          <a:xfrm>
            <a:off x="430213" y="0"/>
            <a:ext cx="7799387" cy="1428589"/>
            <a:chOff x="551030" y="-368704"/>
            <a:chExt cx="7799387" cy="1428589"/>
          </a:xfrm>
        </p:grpSpPr>
        <p:grpSp>
          <p:nvGrpSpPr>
            <p:cNvPr id="29" name="组合 28"/>
            <p:cNvGrpSpPr/>
            <p:nvPr/>
          </p:nvGrpSpPr>
          <p:grpSpPr>
            <a:xfrm>
              <a:off x="1201631" y="303925"/>
              <a:ext cx="7148786" cy="687997"/>
              <a:chOff x="1839058" y="967769"/>
              <a:chExt cx="7148786" cy="687997"/>
            </a:xfrm>
          </p:grpSpPr>
          <p:sp>
            <p:nvSpPr>
              <p:cNvPr id="31" name="矩形: 圆角 30"/>
              <p:cNvSpPr/>
              <p:nvPr/>
            </p:nvSpPr>
            <p:spPr>
              <a:xfrm>
                <a:off x="1839058" y="967769"/>
                <a:ext cx="7148786" cy="675443"/>
              </a:xfrm>
              <a:prstGeom prst="roundRect">
                <a:avLst>
                  <a:gd name="adj" fmla="val 50000"/>
                </a:avLst>
              </a:prstGeom>
              <a:solidFill>
                <a:srgbClr val="009FF6"/>
              </a:solidFill>
              <a:ln>
                <a:solidFill>
                  <a:schemeClr val="bg1"/>
                </a:solidFill>
              </a:ln>
              <a:effectLst>
                <a:outerShdw blurRad="63500" sx="101000" sy="101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solidFill>
                    <a:srgbClr val="00A3F8"/>
                  </a:solidFill>
                </a:endParaRPr>
              </a:p>
            </p:txBody>
          </p:sp>
          <p:sp>
            <p:nvSpPr>
              <p:cNvPr id="32" name="文本框 31"/>
              <p:cNvSpPr txBox="1"/>
              <p:nvPr/>
            </p:nvSpPr>
            <p:spPr>
              <a:xfrm>
                <a:off x="2786093" y="1009435"/>
                <a:ext cx="601283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3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邮件报文格式（</a:t>
                </a:r>
                <a:r>
                  <a:rPr lang="en-US" altLang="zh-CN" sz="3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RFC 822</a:t>
                </a:r>
                <a:r>
                  <a:rPr lang="zh-CN" altLang="en-US" sz="3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）</a:t>
                </a:r>
              </a:p>
            </p:txBody>
          </p:sp>
        </p:grpSp>
        <p:pic>
          <p:nvPicPr>
            <p:cNvPr id="30" name="图片 29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111"/>
            <a:stretch>
              <a:fillRect/>
            </a:stretch>
          </p:blipFill>
          <p:spPr>
            <a:xfrm>
              <a:off x="551030" y="-368704"/>
              <a:ext cx="1607162" cy="1428589"/>
            </a:xfrm>
            <a:prstGeom prst="rect">
              <a:avLst/>
            </a:prstGeom>
          </p:spPr>
        </p:pic>
      </p:grpSp>
      <p:grpSp>
        <p:nvGrpSpPr>
          <p:cNvPr id="27" name="组合 26"/>
          <p:cNvGrpSpPr/>
          <p:nvPr/>
        </p:nvGrpSpPr>
        <p:grpSpPr>
          <a:xfrm>
            <a:off x="1156170" y="1586415"/>
            <a:ext cx="3560762" cy="526731"/>
            <a:chOff x="722008" y="1303131"/>
            <a:chExt cx="3399920" cy="502939"/>
          </a:xfrm>
        </p:grpSpPr>
        <p:grpSp>
          <p:nvGrpSpPr>
            <p:cNvPr id="33" name="组合 32"/>
            <p:cNvGrpSpPr/>
            <p:nvPr/>
          </p:nvGrpSpPr>
          <p:grpSpPr>
            <a:xfrm>
              <a:off x="722008" y="1303131"/>
              <a:ext cx="546594" cy="475865"/>
              <a:chOff x="708742" y="1296102"/>
              <a:chExt cx="454744" cy="283828"/>
            </a:xfrm>
          </p:grpSpPr>
          <p:sp>
            <p:nvSpPr>
              <p:cNvPr id="36" name="平行四边形 35"/>
              <p:cNvSpPr/>
              <p:nvPr/>
            </p:nvSpPr>
            <p:spPr>
              <a:xfrm>
                <a:off x="708742" y="1296103"/>
                <a:ext cx="351872" cy="283827"/>
              </a:xfrm>
              <a:prstGeom prst="parallelogram">
                <a:avLst>
                  <a:gd name="adj" fmla="val 80822"/>
                </a:avLst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985"/>
              </a:p>
            </p:txBody>
          </p:sp>
          <p:sp>
            <p:nvSpPr>
              <p:cNvPr id="45" name="平行四边形 44"/>
              <p:cNvSpPr/>
              <p:nvPr/>
            </p:nvSpPr>
            <p:spPr>
              <a:xfrm>
                <a:off x="811614" y="1296102"/>
                <a:ext cx="351872" cy="283827"/>
              </a:xfrm>
              <a:prstGeom prst="parallelogram">
                <a:avLst>
                  <a:gd name="adj" fmla="val 80822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985"/>
              </a:p>
            </p:txBody>
          </p:sp>
        </p:grpSp>
        <p:sp>
          <p:nvSpPr>
            <p:cNvPr id="34" name="流程图: 手动输入 6"/>
            <p:cNvSpPr/>
            <p:nvPr/>
          </p:nvSpPr>
          <p:spPr>
            <a:xfrm rot="5400000" flipV="1">
              <a:off x="2317332" y="-22196"/>
              <a:ext cx="475861" cy="3133331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-1" fmla="*/ 0 w 10000"/>
                <a:gd name="connsiteY0-2" fmla="*/ 1050 h 10000"/>
                <a:gd name="connsiteX1-3" fmla="*/ 10000 w 10000"/>
                <a:gd name="connsiteY1-4" fmla="*/ 0 h 10000"/>
                <a:gd name="connsiteX2-5" fmla="*/ 10000 w 10000"/>
                <a:gd name="connsiteY2-6" fmla="*/ 10000 h 10000"/>
                <a:gd name="connsiteX3-7" fmla="*/ 0 w 10000"/>
                <a:gd name="connsiteY3-8" fmla="*/ 10000 h 10000"/>
                <a:gd name="connsiteX4-9" fmla="*/ 0 w 10000"/>
                <a:gd name="connsiteY4-10" fmla="*/ 1050 h 10000"/>
                <a:gd name="connsiteX0-11" fmla="*/ 0 w 10000"/>
                <a:gd name="connsiteY0-12" fmla="*/ 988 h 9938"/>
                <a:gd name="connsiteX1-13" fmla="*/ 9911 w 10000"/>
                <a:gd name="connsiteY1-14" fmla="*/ 0 h 9938"/>
                <a:gd name="connsiteX2-15" fmla="*/ 10000 w 10000"/>
                <a:gd name="connsiteY2-16" fmla="*/ 9938 h 9938"/>
                <a:gd name="connsiteX3-17" fmla="*/ 0 w 10000"/>
                <a:gd name="connsiteY3-18" fmla="*/ 9938 h 9938"/>
                <a:gd name="connsiteX4-19" fmla="*/ 0 w 10000"/>
                <a:gd name="connsiteY4-20" fmla="*/ 988 h 9938"/>
                <a:gd name="connsiteX0-21" fmla="*/ 0 w 10000"/>
                <a:gd name="connsiteY0-22" fmla="*/ 1853 h 10000"/>
                <a:gd name="connsiteX1-23" fmla="*/ 9911 w 10000"/>
                <a:gd name="connsiteY1-24" fmla="*/ 0 h 10000"/>
                <a:gd name="connsiteX2-25" fmla="*/ 10000 w 10000"/>
                <a:gd name="connsiteY2-26" fmla="*/ 10000 h 10000"/>
                <a:gd name="connsiteX3-27" fmla="*/ 0 w 10000"/>
                <a:gd name="connsiteY3-28" fmla="*/ 10000 h 10000"/>
                <a:gd name="connsiteX4-29" fmla="*/ 0 w 10000"/>
                <a:gd name="connsiteY4-30" fmla="*/ 1853 h 10000"/>
                <a:gd name="connsiteX0-31" fmla="*/ 0 w 10000"/>
                <a:gd name="connsiteY0-32" fmla="*/ 1796 h 10000"/>
                <a:gd name="connsiteX1-33" fmla="*/ 9911 w 10000"/>
                <a:gd name="connsiteY1-34" fmla="*/ 0 h 10000"/>
                <a:gd name="connsiteX2-35" fmla="*/ 10000 w 10000"/>
                <a:gd name="connsiteY2-36" fmla="*/ 10000 h 10000"/>
                <a:gd name="connsiteX3-37" fmla="*/ 0 w 10000"/>
                <a:gd name="connsiteY3-38" fmla="*/ 10000 h 10000"/>
                <a:gd name="connsiteX4-39" fmla="*/ 0 w 10000"/>
                <a:gd name="connsiteY4-40" fmla="*/ 1796 h 10000"/>
                <a:gd name="connsiteX0-41" fmla="*/ 106 w 10000"/>
                <a:gd name="connsiteY0-42" fmla="*/ 804 h 10000"/>
                <a:gd name="connsiteX1-43" fmla="*/ 9911 w 10000"/>
                <a:gd name="connsiteY1-44" fmla="*/ 0 h 10000"/>
                <a:gd name="connsiteX2-45" fmla="*/ 10000 w 10000"/>
                <a:gd name="connsiteY2-46" fmla="*/ 10000 h 10000"/>
                <a:gd name="connsiteX3-47" fmla="*/ 0 w 10000"/>
                <a:gd name="connsiteY3-48" fmla="*/ 10000 h 10000"/>
                <a:gd name="connsiteX4-49" fmla="*/ 106 w 10000"/>
                <a:gd name="connsiteY4-50" fmla="*/ 804 h 10000"/>
                <a:gd name="connsiteX0-51" fmla="*/ 106 w 10000"/>
                <a:gd name="connsiteY0-52" fmla="*/ 793 h 10000"/>
                <a:gd name="connsiteX1-53" fmla="*/ 9911 w 10000"/>
                <a:gd name="connsiteY1-54" fmla="*/ 0 h 10000"/>
                <a:gd name="connsiteX2-55" fmla="*/ 10000 w 10000"/>
                <a:gd name="connsiteY2-56" fmla="*/ 10000 h 10000"/>
                <a:gd name="connsiteX3-57" fmla="*/ 0 w 10000"/>
                <a:gd name="connsiteY3-58" fmla="*/ 10000 h 10000"/>
                <a:gd name="connsiteX4-59" fmla="*/ 106 w 10000"/>
                <a:gd name="connsiteY4-60" fmla="*/ 793 h 10000"/>
                <a:gd name="connsiteX0-61" fmla="*/ 106 w 10000"/>
                <a:gd name="connsiteY0-62" fmla="*/ 758 h 10000"/>
                <a:gd name="connsiteX1-63" fmla="*/ 9911 w 10000"/>
                <a:gd name="connsiteY1-64" fmla="*/ 0 h 10000"/>
                <a:gd name="connsiteX2-65" fmla="*/ 10000 w 10000"/>
                <a:gd name="connsiteY2-66" fmla="*/ 10000 h 10000"/>
                <a:gd name="connsiteX3-67" fmla="*/ 0 w 10000"/>
                <a:gd name="connsiteY3-68" fmla="*/ 10000 h 10000"/>
                <a:gd name="connsiteX4-69" fmla="*/ 106 w 10000"/>
                <a:gd name="connsiteY4-70" fmla="*/ 758 h 10000"/>
                <a:gd name="connsiteX0-71" fmla="*/ 50 w 10000"/>
                <a:gd name="connsiteY0-72" fmla="*/ 854 h 10000"/>
                <a:gd name="connsiteX1-73" fmla="*/ 9911 w 10000"/>
                <a:gd name="connsiteY1-74" fmla="*/ 0 h 10000"/>
                <a:gd name="connsiteX2-75" fmla="*/ 10000 w 10000"/>
                <a:gd name="connsiteY2-76" fmla="*/ 10000 h 10000"/>
                <a:gd name="connsiteX3-77" fmla="*/ 0 w 10000"/>
                <a:gd name="connsiteY3-78" fmla="*/ 10000 h 10000"/>
                <a:gd name="connsiteX4-79" fmla="*/ 50 w 10000"/>
                <a:gd name="connsiteY4-80" fmla="*/ 854 h 100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0000" h="10000">
                  <a:moveTo>
                    <a:pt x="50" y="854"/>
                  </a:moveTo>
                  <a:lnTo>
                    <a:pt x="9911" y="0"/>
                  </a:lnTo>
                  <a:cubicBezTo>
                    <a:pt x="9941" y="3334"/>
                    <a:pt x="9970" y="6666"/>
                    <a:pt x="10000" y="10000"/>
                  </a:cubicBezTo>
                  <a:lnTo>
                    <a:pt x="0" y="10000"/>
                  </a:lnTo>
                  <a:cubicBezTo>
                    <a:pt x="35" y="6935"/>
                    <a:pt x="15" y="3919"/>
                    <a:pt x="50" y="854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55">
                <a:latin typeface="+mn-ea"/>
                <a:cs typeface="Arial" panose="020B0604020202020204" pitchFamily="34" charset="0"/>
              </a:endParaRPr>
            </a:p>
          </p:txBody>
        </p:sp>
        <p:sp>
          <p:nvSpPr>
            <p:cNvPr id="35" name="Text Box 79"/>
            <p:cNvSpPr txBox="1">
              <a:spLocks noChangeArrowheads="1"/>
            </p:cNvSpPr>
            <p:nvPr/>
          </p:nvSpPr>
          <p:spPr bwMode="auto">
            <a:xfrm>
              <a:off x="1351236" y="1335870"/>
              <a:ext cx="2643366" cy="470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kumimoji="1" lang="zh-CN" altLang="en-US" sz="2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首部诸行</a:t>
              </a:r>
              <a:r>
                <a:rPr kumimoji="1" lang="en-US" altLang="zh-CN" sz="2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, e.g.</a:t>
              </a:r>
              <a:endParaRPr kumimoji="1" lang="zh-CN" altLang="en-US" sz="26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</p:grpSp>
      <p:sp>
        <p:nvSpPr>
          <p:cNvPr id="46" name="Text Box 79"/>
          <p:cNvSpPr txBox="1">
            <a:spLocks noChangeArrowheads="1"/>
          </p:cNvSpPr>
          <p:nvPr/>
        </p:nvSpPr>
        <p:spPr bwMode="auto">
          <a:xfrm>
            <a:off x="1539624" y="2037461"/>
            <a:ext cx="1981077" cy="1687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>
              <a:lnSpc>
                <a:spcPct val="150000"/>
              </a:lnSpc>
              <a:buClr>
                <a:srgbClr val="009FF6"/>
              </a:buClr>
              <a:buFont typeface="Wingdings" panose="05000000000000000000" pitchFamily="2" charset="2"/>
              <a:buChar char="p"/>
            </a:pPr>
            <a:r>
              <a:rPr kumimoji="1" lang="en-US" altLang="zh-CN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To:</a:t>
            </a:r>
          </a:p>
          <a:p>
            <a:pPr marL="342900" indent="-342900">
              <a:lnSpc>
                <a:spcPct val="150000"/>
              </a:lnSpc>
              <a:buClr>
                <a:srgbClr val="009FF6"/>
              </a:buClr>
              <a:buFont typeface="Wingdings" panose="05000000000000000000" pitchFamily="2" charset="2"/>
              <a:buChar char="p"/>
            </a:pPr>
            <a:r>
              <a:rPr kumimoji="1" lang="en-US" altLang="zh-CN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From:</a:t>
            </a:r>
          </a:p>
          <a:p>
            <a:pPr marL="342900" indent="-342900">
              <a:lnSpc>
                <a:spcPct val="150000"/>
              </a:lnSpc>
              <a:buClr>
                <a:srgbClr val="009FF6"/>
              </a:buClr>
              <a:buFont typeface="Wingdings" panose="05000000000000000000" pitchFamily="2" charset="2"/>
              <a:buChar char="p"/>
            </a:pPr>
            <a:r>
              <a:rPr kumimoji="1" lang="en-US" altLang="zh-CN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Subject:</a:t>
            </a:r>
          </a:p>
        </p:txBody>
      </p:sp>
      <p:pic>
        <p:nvPicPr>
          <p:cNvPr id="47" name="图片 4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818" b="75650"/>
          <a:stretch>
            <a:fillRect/>
          </a:stretch>
        </p:blipFill>
        <p:spPr>
          <a:xfrm>
            <a:off x="7268739" y="2706023"/>
            <a:ext cx="3535083" cy="2170497"/>
          </a:xfrm>
          <a:prstGeom prst="rect">
            <a:avLst/>
          </a:prstGeom>
        </p:spPr>
      </p:pic>
      <p:grpSp>
        <p:nvGrpSpPr>
          <p:cNvPr id="48" name="组合 47"/>
          <p:cNvGrpSpPr/>
          <p:nvPr/>
        </p:nvGrpSpPr>
        <p:grpSpPr>
          <a:xfrm>
            <a:off x="1156170" y="4550476"/>
            <a:ext cx="3560762" cy="526732"/>
            <a:chOff x="722008" y="1303131"/>
            <a:chExt cx="3399920" cy="502940"/>
          </a:xfrm>
        </p:grpSpPr>
        <p:grpSp>
          <p:nvGrpSpPr>
            <p:cNvPr id="49" name="组合 48"/>
            <p:cNvGrpSpPr/>
            <p:nvPr/>
          </p:nvGrpSpPr>
          <p:grpSpPr>
            <a:xfrm>
              <a:off x="722008" y="1303131"/>
              <a:ext cx="546594" cy="475865"/>
              <a:chOff x="708742" y="1296102"/>
              <a:chExt cx="454744" cy="283828"/>
            </a:xfrm>
          </p:grpSpPr>
          <p:sp>
            <p:nvSpPr>
              <p:cNvPr id="52" name="平行四边形 51"/>
              <p:cNvSpPr/>
              <p:nvPr/>
            </p:nvSpPr>
            <p:spPr>
              <a:xfrm>
                <a:off x="708742" y="1296103"/>
                <a:ext cx="351872" cy="283827"/>
              </a:xfrm>
              <a:prstGeom prst="parallelogram">
                <a:avLst>
                  <a:gd name="adj" fmla="val 80822"/>
                </a:avLst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985"/>
              </a:p>
            </p:txBody>
          </p:sp>
          <p:sp>
            <p:nvSpPr>
              <p:cNvPr id="53" name="平行四边形 52"/>
              <p:cNvSpPr/>
              <p:nvPr/>
            </p:nvSpPr>
            <p:spPr>
              <a:xfrm>
                <a:off x="811614" y="1296102"/>
                <a:ext cx="351872" cy="283827"/>
              </a:xfrm>
              <a:prstGeom prst="parallelogram">
                <a:avLst>
                  <a:gd name="adj" fmla="val 80822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985"/>
              </a:p>
            </p:txBody>
          </p:sp>
        </p:grpSp>
        <p:sp>
          <p:nvSpPr>
            <p:cNvPr id="50" name="流程图: 手动输入 6"/>
            <p:cNvSpPr/>
            <p:nvPr/>
          </p:nvSpPr>
          <p:spPr>
            <a:xfrm rot="5400000" flipV="1">
              <a:off x="2317332" y="-22196"/>
              <a:ext cx="475861" cy="3133331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-1" fmla="*/ 0 w 10000"/>
                <a:gd name="connsiteY0-2" fmla="*/ 1050 h 10000"/>
                <a:gd name="connsiteX1-3" fmla="*/ 10000 w 10000"/>
                <a:gd name="connsiteY1-4" fmla="*/ 0 h 10000"/>
                <a:gd name="connsiteX2-5" fmla="*/ 10000 w 10000"/>
                <a:gd name="connsiteY2-6" fmla="*/ 10000 h 10000"/>
                <a:gd name="connsiteX3-7" fmla="*/ 0 w 10000"/>
                <a:gd name="connsiteY3-8" fmla="*/ 10000 h 10000"/>
                <a:gd name="connsiteX4-9" fmla="*/ 0 w 10000"/>
                <a:gd name="connsiteY4-10" fmla="*/ 1050 h 10000"/>
                <a:gd name="connsiteX0-11" fmla="*/ 0 w 10000"/>
                <a:gd name="connsiteY0-12" fmla="*/ 988 h 9938"/>
                <a:gd name="connsiteX1-13" fmla="*/ 9911 w 10000"/>
                <a:gd name="connsiteY1-14" fmla="*/ 0 h 9938"/>
                <a:gd name="connsiteX2-15" fmla="*/ 10000 w 10000"/>
                <a:gd name="connsiteY2-16" fmla="*/ 9938 h 9938"/>
                <a:gd name="connsiteX3-17" fmla="*/ 0 w 10000"/>
                <a:gd name="connsiteY3-18" fmla="*/ 9938 h 9938"/>
                <a:gd name="connsiteX4-19" fmla="*/ 0 w 10000"/>
                <a:gd name="connsiteY4-20" fmla="*/ 988 h 9938"/>
                <a:gd name="connsiteX0-21" fmla="*/ 0 w 10000"/>
                <a:gd name="connsiteY0-22" fmla="*/ 1853 h 10000"/>
                <a:gd name="connsiteX1-23" fmla="*/ 9911 w 10000"/>
                <a:gd name="connsiteY1-24" fmla="*/ 0 h 10000"/>
                <a:gd name="connsiteX2-25" fmla="*/ 10000 w 10000"/>
                <a:gd name="connsiteY2-26" fmla="*/ 10000 h 10000"/>
                <a:gd name="connsiteX3-27" fmla="*/ 0 w 10000"/>
                <a:gd name="connsiteY3-28" fmla="*/ 10000 h 10000"/>
                <a:gd name="connsiteX4-29" fmla="*/ 0 w 10000"/>
                <a:gd name="connsiteY4-30" fmla="*/ 1853 h 10000"/>
                <a:gd name="connsiteX0-31" fmla="*/ 0 w 10000"/>
                <a:gd name="connsiteY0-32" fmla="*/ 1796 h 10000"/>
                <a:gd name="connsiteX1-33" fmla="*/ 9911 w 10000"/>
                <a:gd name="connsiteY1-34" fmla="*/ 0 h 10000"/>
                <a:gd name="connsiteX2-35" fmla="*/ 10000 w 10000"/>
                <a:gd name="connsiteY2-36" fmla="*/ 10000 h 10000"/>
                <a:gd name="connsiteX3-37" fmla="*/ 0 w 10000"/>
                <a:gd name="connsiteY3-38" fmla="*/ 10000 h 10000"/>
                <a:gd name="connsiteX4-39" fmla="*/ 0 w 10000"/>
                <a:gd name="connsiteY4-40" fmla="*/ 1796 h 10000"/>
                <a:gd name="connsiteX0-41" fmla="*/ 106 w 10000"/>
                <a:gd name="connsiteY0-42" fmla="*/ 804 h 10000"/>
                <a:gd name="connsiteX1-43" fmla="*/ 9911 w 10000"/>
                <a:gd name="connsiteY1-44" fmla="*/ 0 h 10000"/>
                <a:gd name="connsiteX2-45" fmla="*/ 10000 w 10000"/>
                <a:gd name="connsiteY2-46" fmla="*/ 10000 h 10000"/>
                <a:gd name="connsiteX3-47" fmla="*/ 0 w 10000"/>
                <a:gd name="connsiteY3-48" fmla="*/ 10000 h 10000"/>
                <a:gd name="connsiteX4-49" fmla="*/ 106 w 10000"/>
                <a:gd name="connsiteY4-50" fmla="*/ 804 h 10000"/>
                <a:gd name="connsiteX0-51" fmla="*/ 106 w 10000"/>
                <a:gd name="connsiteY0-52" fmla="*/ 793 h 10000"/>
                <a:gd name="connsiteX1-53" fmla="*/ 9911 w 10000"/>
                <a:gd name="connsiteY1-54" fmla="*/ 0 h 10000"/>
                <a:gd name="connsiteX2-55" fmla="*/ 10000 w 10000"/>
                <a:gd name="connsiteY2-56" fmla="*/ 10000 h 10000"/>
                <a:gd name="connsiteX3-57" fmla="*/ 0 w 10000"/>
                <a:gd name="connsiteY3-58" fmla="*/ 10000 h 10000"/>
                <a:gd name="connsiteX4-59" fmla="*/ 106 w 10000"/>
                <a:gd name="connsiteY4-60" fmla="*/ 793 h 10000"/>
                <a:gd name="connsiteX0-61" fmla="*/ 106 w 10000"/>
                <a:gd name="connsiteY0-62" fmla="*/ 758 h 10000"/>
                <a:gd name="connsiteX1-63" fmla="*/ 9911 w 10000"/>
                <a:gd name="connsiteY1-64" fmla="*/ 0 h 10000"/>
                <a:gd name="connsiteX2-65" fmla="*/ 10000 w 10000"/>
                <a:gd name="connsiteY2-66" fmla="*/ 10000 h 10000"/>
                <a:gd name="connsiteX3-67" fmla="*/ 0 w 10000"/>
                <a:gd name="connsiteY3-68" fmla="*/ 10000 h 10000"/>
                <a:gd name="connsiteX4-69" fmla="*/ 106 w 10000"/>
                <a:gd name="connsiteY4-70" fmla="*/ 758 h 10000"/>
                <a:gd name="connsiteX0-71" fmla="*/ 50 w 10000"/>
                <a:gd name="connsiteY0-72" fmla="*/ 854 h 10000"/>
                <a:gd name="connsiteX1-73" fmla="*/ 9911 w 10000"/>
                <a:gd name="connsiteY1-74" fmla="*/ 0 h 10000"/>
                <a:gd name="connsiteX2-75" fmla="*/ 10000 w 10000"/>
                <a:gd name="connsiteY2-76" fmla="*/ 10000 h 10000"/>
                <a:gd name="connsiteX3-77" fmla="*/ 0 w 10000"/>
                <a:gd name="connsiteY3-78" fmla="*/ 10000 h 10000"/>
                <a:gd name="connsiteX4-79" fmla="*/ 50 w 10000"/>
                <a:gd name="connsiteY4-80" fmla="*/ 854 h 100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0000" h="10000">
                  <a:moveTo>
                    <a:pt x="50" y="854"/>
                  </a:moveTo>
                  <a:lnTo>
                    <a:pt x="9911" y="0"/>
                  </a:lnTo>
                  <a:cubicBezTo>
                    <a:pt x="9941" y="3334"/>
                    <a:pt x="9970" y="6666"/>
                    <a:pt x="10000" y="10000"/>
                  </a:cubicBezTo>
                  <a:lnTo>
                    <a:pt x="0" y="10000"/>
                  </a:lnTo>
                  <a:cubicBezTo>
                    <a:pt x="35" y="6935"/>
                    <a:pt x="15" y="3919"/>
                    <a:pt x="50" y="854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55">
                <a:latin typeface="+mn-ea"/>
                <a:cs typeface="Arial" panose="020B0604020202020204" pitchFamily="34" charset="0"/>
              </a:endParaRPr>
            </a:p>
          </p:txBody>
        </p:sp>
        <p:sp>
          <p:nvSpPr>
            <p:cNvPr id="51" name="Text Box 79"/>
            <p:cNvSpPr txBox="1">
              <a:spLocks noChangeArrowheads="1"/>
            </p:cNvSpPr>
            <p:nvPr/>
          </p:nvSpPr>
          <p:spPr bwMode="auto">
            <a:xfrm>
              <a:off x="1351236" y="1335871"/>
              <a:ext cx="2643366" cy="470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kumimoji="1" lang="zh-CN" altLang="en-US" sz="2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信体</a:t>
              </a:r>
            </a:p>
          </p:txBody>
        </p:sp>
      </p:grpSp>
      <p:sp>
        <p:nvSpPr>
          <p:cNvPr id="54" name="Text Box 79"/>
          <p:cNvSpPr txBox="1">
            <a:spLocks noChangeArrowheads="1"/>
          </p:cNvSpPr>
          <p:nvPr/>
        </p:nvSpPr>
        <p:spPr bwMode="auto">
          <a:xfrm>
            <a:off x="1285669" y="5172551"/>
            <a:ext cx="5303907" cy="5724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30000"/>
              </a:lnSpc>
              <a:buClr>
                <a:srgbClr val="009FF6"/>
              </a:buClr>
            </a:pP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即 “报文”</a:t>
            </a:r>
            <a:r>
              <a:rPr kumimoji="1" lang="zh-CN" altLang="en-US" sz="2400" dirty="0" smtClean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，</a:t>
            </a:r>
            <a:r>
              <a:rPr kumimoji="1" lang="en-US" altLang="zh-CN" sz="2400" dirty="0" smtClean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7bit ASCII </a:t>
            </a:r>
            <a:r>
              <a:rPr kumimoji="1" lang="en-US" altLang="zh-CN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characters only</a:t>
            </a:r>
          </a:p>
        </p:txBody>
      </p:sp>
      <p:sp>
        <p:nvSpPr>
          <p:cNvPr id="55" name="Rectangle 11"/>
          <p:cNvSpPr>
            <a:spLocks noChangeArrowheads="1"/>
          </p:cNvSpPr>
          <p:nvPr/>
        </p:nvSpPr>
        <p:spPr bwMode="auto">
          <a:xfrm>
            <a:off x="1330057" y="3820767"/>
            <a:ext cx="2662975" cy="560173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 w="9525">
            <a:noFill/>
            <a:miter lim="800000"/>
          </a:ln>
          <a:effectLst>
            <a:outerShdw dist="35921" dir="2700000" algn="ctr" rotWithShape="0">
              <a:schemeClr val="accent4">
                <a:lumMod val="20000"/>
                <a:lumOff val="80000"/>
              </a:schemeClr>
            </a:outerShdw>
          </a:effec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kumimoji="1"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不同</a:t>
            </a:r>
            <a:r>
              <a:rPr kumimoji="1"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于</a:t>
            </a:r>
            <a:r>
              <a:rPr kumimoji="1"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smtp </a:t>
            </a:r>
            <a:r>
              <a:rPr kumimoji="1"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命令</a:t>
            </a:r>
            <a:r>
              <a:rPr kumimoji="1"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!</a:t>
            </a:r>
          </a:p>
        </p:txBody>
      </p:sp>
      <p:sp>
        <p:nvSpPr>
          <p:cNvPr id="56" name="Text Box 79"/>
          <p:cNvSpPr txBox="1">
            <a:spLocks noChangeArrowheads="1"/>
          </p:cNvSpPr>
          <p:nvPr/>
        </p:nvSpPr>
        <p:spPr bwMode="auto">
          <a:xfrm>
            <a:off x="7501642" y="3478656"/>
            <a:ext cx="2989036" cy="504562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50000"/>
              </a:lnSpc>
              <a:buClr>
                <a:srgbClr val="009FF6"/>
              </a:buClr>
            </a:pPr>
            <a:r>
              <a:rPr kumimoji="1" lang="en-US" altLang="zh-CN" sz="20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to</a:t>
            </a:r>
            <a:r>
              <a:rPr kumimoji="1" lang="zh-CN" altLang="en-US" sz="20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：</a:t>
            </a:r>
            <a:r>
              <a:rPr kumimoji="1" lang="en-US" altLang="zh-CN" sz="20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bob@someschool.edu</a:t>
            </a:r>
          </a:p>
        </p:txBody>
      </p:sp>
      <p:sp>
        <p:nvSpPr>
          <p:cNvPr id="57" name="Text Box 79"/>
          <p:cNvSpPr txBox="1">
            <a:spLocks noChangeArrowheads="1"/>
          </p:cNvSpPr>
          <p:nvPr/>
        </p:nvSpPr>
        <p:spPr bwMode="auto">
          <a:xfrm>
            <a:off x="7429193" y="4164248"/>
            <a:ext cx="3133934" cy="49866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50000"/>
              </a:lnSpc>
              <a:buClr>
                <a:srgbClr val="009FF6"/>
              </a:buClr>
            </a:pPr>
            <a:r>
              <a:rPr kumimoji="1" lang="en-US" altLang="zh-CN" sz="2000" dirty="0" err="1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from:alice@someschool.edu</a:t>
            </a:r>
            <a:endParaRPr kumimoji="1" lang="en-US" altLang="zh-CN" sz="2000" dirty="0"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58" name="Text Box 79"/>
          <p:cNvSpPr txBox="1">
            <a:spLocks noChangeArrowheads="1"/>
          </p:cNvSpPr>
          <p:nvPr/>
        </p:nvSpPr>
        <p:spPr bwMode="auto">
          <a:xfrm>
            <a:off x="7513395" y="2793063"/>
            <a:ext cx="2989036" cy="504562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50000"/>
              </a:lnSpc>
              <a:buClr>
                <a:srgbClr val="009FF6"/>
              </a:buClr>
            </a:pPr>
            <a:r>
              <a:rPr kumimoji="1" lang="en-US" altLang="zh-CN" sz="20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Subject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5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0"/>
                            </p:stCondLst>
                            <p:childTnLst>
                              <p:par>
                                <p:cTn id="4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500"/>
                            </p:stCondLst>
                            <p:childTnLst>
                              <p:par>
                                <p:cTn id="5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build="p"/>
      <p:bldP spid="54" grpId="0" build="p"/>
      <p:bldP spid="55" grpId="0" animBg="1"/>
      <p:bldP spid="56" grpId="0" animBg="1"/>
      <p:bldP spid="57" grpId="0" animBg="1"/>
      <p:bldP spid="58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/>
          <p:cNvGrpSpPr/>
          <p:nvPr/>
        </p:nvGrpSpPr>
        <p:grpSpPr>
          <a:xfrm>
            <a:off x="430213" y="0"/>
            <a:ext cx="7799387" cy="1428589"/>
            <a:chOff x="551030" y="-368704"/>
            <a:chExt cx="7799387" cy="1428589"/>
          </a:xfrm>
        </p:grpSpPr>
        <p:grpSp>
          <p:nvGrpSpPr>
            <p:cNvPr id="29" name="组合 28"/>
            <p:cNvGrpSpPr/>
            <p:nvPr/>
          </p:nvGrpSpPr>
          <p:grpSpPr>
            <a:xfrm>
              <a:off x="1201631" y="303925"/>
              <a:ext cx="7148786" cy="687997"/>
              <a:chOff x="1839058" y="967769"/>
              <a:chExt cx="7148786" cy="687997"/>
            </a:xfrm>
          </p:grpSpPr>
          <p:sp>
            <p:nvSpPr>
              <p:cNvPr id="31" name="矩形: 圆角 30"/>
              <p:cNvSpPr/>
              <p:nvPr/>
            </p:nvSpPr>
            <p:spPr>
              <a:xfrm>
                <a:off x="1839058" y="967769"/>
                <a:ext cx="7148786" cy="675443"/>
              </a:xfrm>
              <a:prstGeom prst="roundRect">
                <a:avLst>
                  <a:gd name="adj" fmla="val 50000"/>
                </a:avLst>
              </a:prstGeom>
              <a:solidFill>
                <a:srgbClr val="009FF6"/>
              </a:solidFill>
              <a:ln>
                <a:solidFill>
                  <a:schemeClr val="bg1"/>
                </a:solidFill>
              </a:ln>
              <a:effectLst>
                <a:outerShdw blurRad="63500" sx="101000" sy="101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solidFill>
                    <a:srgbClr val="00A3F8"/>
                  </a:solidFill>
                </a:endParaRPr>
              </a:p>
            </p:txBody>
          </p:sp>
          <p:sp>
            <p:nvSpPr>
              <p:cNvPr id="32" name="文本框 31"/>
              <p:cNvSpPr txBox="1"/>
              <p:nvPr/>
            </p:nvSpPr>
            <p:spPr>
              <a:xfrm>
                <a:off x="2786093" y="1009435"/>
                <a:ext cx="601283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3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邮件报文格式（</a:t>
                </a:r>
                <a:r>
                  <a:rPr lang="en-US" altLang="zh-CN" sz="3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RFC 822</a:t>
                </a:r>
                <a:r>
                  <a:rPr lang="zh-CN" altLang="en-US" sz="3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）</a:t>
                </a:r>
              </a:p>
            </p:txBody>
          </p:sp>
        </p:grpSp>
        <p:pic>
          <p:nvPicPr>
            <p:cNvPr id="30" name="图片 29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111"/>
            <a:stretch>
              <a:fillRect/>
            </a:stretch>
          </p:blipFill>
          <p:spPr>
            <a:xfrm>
              <a:off x="551030" y="-368704"/>
              <a:ext cx="1607162" cy="1428589"/>
            </a:xfrm>
            <a:prstGeom prst="rect">
              <a:avLst/>
            </a:prstGeom>
          </p:spPr>
        </p:pic>
      </p:grpSp>
      <p:grpSp>
        <p:nvGrpSpPr>
          <p:cNvPr id="27" name="组合 26"/>
          <p:cNvGrpSpPr/>
          <p:nvPr/>
        </p:nvGrpSpPr>
        <p:grpSpPr>
          <a:xfrm>
            <a:off x="1176661" y="1596906"/>
            <a:ext cx="3560762" cy="526731"/>
            <a:chOff x="722008" y="1303131"/>
            <a:chExt cx="3399920" cy="502939"/>
          </a:xfrm>
        </p:grpSpPr>
        <p:grpSp>
          <p:nvGrpSpPr>
            <p:cNvPr id="33" name="组合 32"/>
            <p:cNvGrpSpPr/>
            <p:nvPr/>
          </p:nvGrpSpPr>
          <p:grpSpPr>
            <a:xfrm>
              <a:off x="722008" y="1303131"/>
              <a:ext cx="546594" cy="475865"/>
              <a:chOff x="708742" y="1296102"/>
              <a:chExt cx="454744" cy="283828"/>
            </a:xfrm>
          </p:grpSpPr>
          <p:sp>
            <p:nvSpPr>
              <p:cNvPr id="36" name="平行四边形 35"/>
              <p:cNvSpPr/>
              <p:nvPr/>
            </p:nvSpPr>
            <p:spPr>
              <a:xfrm>
                <a:off x="708742" y="1296103"/>
                <a:ext cx="351872" cy="283827"/>
              </a:xfrm>
              <a:prstGeom prst="parallelogram">
                <a:avLst>
                  <a:gd name="adj" fmla="val 80822"/>
                </a:avLst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985"/>
              </a:p>
            </p:txBody>
          </p:sp>
          <p:sp>
            <p:nvSpPr>
              <p:cNvPr id="45" name="平行四边形 44"/>
              <p:cNvSpPr/>
              <p:nvPr/>
            </p:nvSpPr>
            <p:spPr>
              <a:xfrm>
                <a:off x="811614" y="1296102"/>
                <a:ext cx="351872" cy="283827"/>
              </a:xfrm>
              <a:prstGeom prst="parallelogram">
                <a:avLst>
                  <a:gd name="adj" fmla="val 80822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985"/>
              </a:p>
            </p:txBody>
          </p:sp>
        </p:grpSp>
        <p:sp>
          <p:nvSpPr>
            <p:cNvPr id="34" name="流程图: 手动输入 6"/>
            <p:cNvSpPr/>
            <p:nvPr/>
          </p:nvSpPr>
          <p:spPr>
            <a:xfrm rot="5400000" flipV="1">
              <a:off x="2317332" y="-22196"/>
              <a:ext cx="475861" cy="3133331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-1" fmla="*/ 0 w 10000"/>
                <a:gd name="connsiteY0-2" fmla="*/ 1050 h 10000"/>
                <a:gd name="connsiteX1-3" fmla="*/ 10000 w 10000"/>
                <a:gd name="connsiteY1-4" fmla="*/ 0 h 10000"/>
                <a:gd name="connsiteX2-5" fmla="*/ 10000 w 10000"/>
                <a:gd name="connsiteY2-6" fmla="*/ 10000 h 10000"/>
                <a:gd name="connsiteX3-7" fmla="*/ 0 w 10000"/>
                <a:gd name="connsiteY3-8" fmla="*/ 10000 h 10000"/>
                <a:gd name="connsiteX4-9" fmla="*/ 0 w 10000"/>
                <a:gd name="connsiteY4-10" fmla="*/ 1050 h 10000"/>
                <a:gd name="connsiteX0-11" fmla="*/ 0 w 10000"/>
                <a:gd name="connsiteY0-12" fmla="*/ 988 h 9938"/>
                <a:gd name="connsiteX1-13" fmla="*/ 9911 w 10000"/>
                <a:gd name="connsiteY1-14" fmla="*/ 0 h 9938"/>
                <a:gd name="connsiteX2-15" fmla="*/ 10000 w 10000"/>
                <a:gd name="connsiteY2-16" fmla="*/ 9938 h 9938"/>
                <a:gd name="connsiteX3-17" fmla="*/ 0 w 10000"/>
                <a:gd name="connsiteY3-18" fmla="*/ 9938 h 9938"/>
                <a:gd name="connsiteX4-19" fmla="*/ 0 w 10000"/>
                <a:gd name="connsiteY4-20" fmla="*/ 988 h 9938"/>
                <a:gd name="connsiteX0-21" fmla="*/ 0 w 10000"/>
                <a:gd name="connsiteY0-22" fmla="*/ 1853 h 10000"/>
                <a:gd name="connsiteX1-23" fmla="*/ 9911 w 10000"/>
                <a:gd name="connsiteY1-24" fmla="*/ 0 h 10000"/>
                <a:gd name="connsiteX2-25" fmla="*/ 10000 w 10000"/>
                <a:gd name="connsiteY2-26" fmla="*/ 10000 h 10000"/>
                <a:gd name="connsiteX3-27" fmla="*/ 0 w 10000"/>
                <a:gd name="connsiteY3-28" fmla="*/ 10000 h 10000"/>
                <a:gd name="connsiteX4-29" fmla="*/ 0 w 10000"/>
                <a:gd name="connsiteY4-30" fmla="*/ 1853 h 10000"/>
                <a:gd name="connsiteX0-31" fmla="*/ 0 w 10000"/>
                <a:gd name="connsiteY0-32" fmla="*/ 1796 h 10000"/>
                <a:gd name="connsiteX1-33" fmla="*/ 9911 w 10000"/>
                <a:gd name="connsiteY1-34" fmla="*/ 0 h 10000"/>
                <a:gd name="connsiteX2-35" fmla="*/ 10000 w 10000"/>
                <a:gd name="connsiteY2-36" fmla="*/ 10000 h 10000"/>
                <a:gd name="connsiteX3-37" fmla="*/ 0 w 10000"/>
                <a:gd name="connsiteY3-38" fmla="*/ 10000 h 10000"/>
                <a:gd name="connsiteX4-39" fmla="*/ 0 w 10000"/>
                <a:gd name="connsiteY4-40" fmla="*/ 1796 h 10000"/>
                <a:gd name="connsiteX0-41" fmla="*/ 106 w 10000"/>
                <a:gd name="connsiteY0-42" fmla="*/ 804 h 10000"/>
                <a:gd name="connsiteX1-43" fmla="*/ 9911 w 10000"/>
                <a:gd name="connsiteY1-44" fmla="*/ 0 h 10000"/>
                <a:gd name="connsiteX2-45" fmla="*/ 10000 w 10000"/>
                <a:gd name="connsiteY2-46" fmla="*/ 10000 h 10000"/>
                <a:gd name="connsiteX3-47" fmla="*/ 0 w 10000"/>
                <a:gd name="connsiteY3-48" fmla="*/ 10000 h 10000"/>
                <a:gd name="connsiteX4-49" fmla="*/ 106 w 10000"/>
                <a:gd name="connsiteY4-50" fmla="*/ 804 h 10000"/>
                <a:gd name="connsiteX0-51" fmla="*/ 106 w 10000"/>
                <a:gd name="connsiteY0-52" fmla="*/ 793 h 10000"/>
                <a:gd name="connsiteX1-53" fmla="*/ 9911 w 10000"/>
                <a:gd name="connsiteY1-54" fmla="*/ 0 h 10000"/>
                <a:gd name="connsiteX2-55" fmla="*/ 10000 w 10000"/>
                <a:gd name="connsiteY2-56" fmla="*/ 10000 h 10000"/>
                <a:gd name="connsiteX3-57" fmla="*/ 0 w 10000"/>
                <a:gd name="connsiteY3-58" fmla="*/ 10000 h 10000"/>
                <a:gd name="connsiteX4-59" fmla="*/ 106 w 10000"/>
                <a:gd name="connsiteY4-60" fmla="*/ 793 h 10000"/>
                <a:gd name="connsiteX0-61" fmla="*/ 106 w 10000"/>
                <a:gd name="connsiteY0-62" fmla="*/ 758 h 10000"/>
                <a:gd name="connsiteX1-63" fmla="*/ 9911 w 10000"/>
                <a:gd name="connsiteY1-64" fmla="*/ 0 h 10000"/>
                <a:gd name="connsiteX2-65" fmla="*/ 10000 w 10000"/>
                <a:gd name="connsiteY2-66" fmla="*/ 10000 h 10000"/>
                <a:gd name="connsiteX3-67" fmla="*/ 0 w 10000"/>
                <a:gd name="connsiteY3-68" fmla="*/ 10000 h 10000"/>
                <a:gd name="connsiteX4-69" fmla="*/ 106 w 10000"/>
                <a:gd name="connsiteY4-70" fmla="*/ 758 h 10000"/>
                <a:gd name="connsiteX0-71" fmla="*/ 50 w 10000"/>
                <a:gd name="connsiteY0-72" fmla="*/ 854 h 10000"/>
                <a:gd name="connsiteX1-73" fmla="*/ 9911 w 10000"/>
                <a:gd name="connsiteY1-74" fmla="*/ 0 h 10000"/>
                <a:gd name="connsiteX2-75" fmla="*/ 10000 w 10000"/>
                <a:gd name="connsiteY2-76" fmla="*/ 10000 h 10000"/>
                <a:gd name="connsiteX3-77" fmla="*/ 0 w 10000"/>
                <a:gd name="connsiteY3-78" fmla="*/ 10000 h 10000"/>
                <a:gd name="connsiteX4-79" fmla="*/ 50 w 10000"/>
                <a:gd name="connsiteY4-80" fmla="*/ 854 h 100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0000" h="10000">
                  <a:moveTo>
                    <a:pt x="50" y="854"/>
                  </a:moveTo>
                  <a:lnTo>
                    <a:pt x="9911" y="0"/>
                  </a:lnTo>
                  <a:cubicBezTo>
                    <a:pt x="9941" y="3334"/>
                    <a:pt x="9970" y="6666"/>
                    <a:pt x="10000" y="10000"/>
                  </a:cubicBezTo>
                  <a:lnTo>
                    <a:pt x="0" y="10000"/>
                  </a:lnTo>
                  <a:cubicBezTo>
                    <a:pt x="35" y="6935"/>
                    <a:pt x="15" y="3919"/>
                    <a:pt x="50" y="854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55">
                <a:latin typeface="+mn-ea"/>
                <a:cs typeface="Arial" panose="020B0604020202020204" pitchFamily="34" charset="0"/>
              </a:endParaRPr>
            </a:p>
          </p:txBody>
        </p:sp>
        <p:sp>
          <p:nvSpPr>
            <p:cNvPr id="35" name="Text Box 79"/>
            <p:cNvSpPr txBox="1">
              <a:spLocks noChangeArrowheads="1"/>
            </p:cNvSpPr>
            <p:nvPr/>
          </p:nvSpPr>
          <p:spPr bwMode="auto">
            <a:xfrm>
              <a:off x="1351236" y="1335870"/>
              <a:ext cx="2643366" cy="470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kumimoji="1" lang="zh-CN" altLang="en-US" sz="2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首部诸行</a:t>
              </a:r>
              <a:r>
                <a:rPr kumimoji="1" lang="en-US" altLang="zh-CN" sz="2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, e.g.</a:t>
              </a:r>
              <a:endParaRPr kumimoji="1" lang="zh-CN" altLang="en-US" sz="26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</p:grpSp>
      <p:sp>
        <p:nvSpPr>
          <p:cNvPr id="46" name="Text Box 79"/>
          <p:cNvSpPr txBox="1">
            <a:spLocks noChangeArrowheads="1"/>
          </p:cNvSpPr>
          <p:nvPr/>
        </p:nvSpPr>
        <p:spPr bwMode="auto">
          <a:xfrm>
            <a:off x="1612144" y="2047952"/>
            <a:ext cx="1981077" cy="1687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>
              <a:lnSpc>
                <a:spcPct val="150000"/>
              </a:lnSpc>
              <a:buClr>
                <a:srgbClr val="009FF6"/>
              </a:buClr>
              <a:buFont typeface="Wingdings" panose="05000000000000000000" pitchFamily="2" charset="2"/>
              <a:buChar char="p"/>
            </a:pPr>
            <a:r>
              <a:rPr kumimoji="1" lang="en-US" altLang="zh-CN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To:</a:t>
            </a:r>
          </a:p>
          <a:p>
            <a:pPr marL="342900" indent="-342900">
              <a:lnSpc>
                <a:spcPct val="150000"/>
              </a:lnSpc>
              <a:buClr>
                <a:srgbClr val="009FF6"/>
              </a:buClr>
              <a:buFont typeface="Wingdings" panose="05000000000000000000" pitchFamily="2" charset="2"/>
              <a:buChar char="p"/>
            </a:pPr>
            <a:r>
              <a:rPr kumimoji="1" lang="en-US" altLang="zh-CN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From:</a:t>
            </a:r>
          </a:p>
          <a:p>
            <a:pPr marL="342900" indent="-342900">
              <a:lnSpc>
                <a:spcPct val="150000"/>
              </a:lnSpc>
              <a:buClr>
                <a:srgbClr val="009FF6"/>
              </a:buClr>
              <a:buFont typeface="Wingdings" panose="05000000000000000000" pitchFamily="2" charset="2"/>
              <a:buChar char="p"/>
            </a:pPr>
            <a:r>
              <a:rPr kumimoji="1" lang="en-US" altLang="zh-CN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Subject:</a:t>
            </a:r>
          </a:p>
        </p:txBody>
      </p:sp>
      <p:pic>
        <p:nvPicPr>
          <p:cNvPr id="47" name="图片 4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818" b="75650"/>
          <a:stretch>
            <a:fillRect/>
          </a:stretch>
        </p:blipFill>
        <p:spPr>
          <a:xfrm>
            <a:off x="7055871" y="2671245"/>
            <a:ext cx="3535083" cy="2170497"/>
          </a:xfrm>
          <a:prstGeom prst="rect">
            <a:avLst/>
          </a:prstGeom>
        </p:spPr>
      </p:pic>
      <p:grpSp>
        <p:nvGrpSpPr>
          <p:cNvPr id="48" name="组合 47"/>
          <p:cNvGrpSpPr/>
          <p:nvPr/>
        </p:nvGrpSpPr>
        <p:grpSpPr>
          <a:xfrm>
            <a:off x="1176661" y="4560967"/>
            <a:ext cx="3560762" cy="526732"/>
            <a:chOff x="722008" y="1303131"/>
            <a:chExt cx="3399920" cy="502940"/>
          </a:xfrm>
        </p:grpSpPr>
        <p:grpSp>
          <p:nvGrpSpPr>
            <p:cNvPr id="49" name="组合 48"/>
            <p:cNvGrpSpPr/>
            <p:nvPr/>
          </p:nvGrpSpPr>
          <p:grpSpPr>
            <a:xfrm>
              <a:off x="722008" y="1303131"/>
              <a:ext cx="546594" cy="475865"/>
              <a:chOff x="708742" y="1296102"/>
              <a:chExt cx="454744" cy="283828"/>
            </a:xfrm>
          </p:grpSpPr>
          <p:sp>
            <p:nvSpPr>
              <p:cNvPr id="52" name="平行四边形 51"/>
              <p:cNvSpPr/>
              <p:nvPr/>
            </p:nvSpPr>
            <p:spPr>
              <a:xfrm>
                <a:off x="708742" y="1296103"/>
                <a:ext cx="351872" cy="283827"/>
              </a:xfrm>
              <a:prstGeom prst="parallelogram">
                <a:avLst>
                  <a:gd name="adj" fmla="val 80822"/>
                </a:avLst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985"/>
              </a:p>
            </p:txBody>
          </p:sp>
          <p:sp>
            <p:nvSpPr>
              <p:cNvPr id="53" name="平行四边形 52"/>
              <p:cNvSpPr/>
              <p:nvPr/>
            </p:nvSpPr>
            <p:spPr>
              <a:xfrm>
                <a:off x="811614" y="1296102"/>
                <a:ext cx="351872" cy="283827"/>
              </a:xfrm>
              <a:prstGeom prst="parallelogram">
                <a:avLst>
                  <a:gd name="adj" fmla="val 80822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985"/>
              </a:p>
            </p:txBody>
          </p:sp>
        </p:grpSp>
        <p:sp>
          <p:nvSpPr>
            <p:cNvPr id="50" name="流程图: 手动输入 6"/>
            <p:cNvSpPr/>
            <p:nvPr/>
          </p:nvSpPr>
          <p:spPr>
            <a:xfrm rot="5400000" flipV="1">
              <a:off x="2317332" y="-22196"/>
              <a:ext cx="475861" cy="3133331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-1" fmla="*/ 0 w 10000"/>
                <a:gd name="connsiteY0-2" fmla="*/ 1050 h 10000"/>
                <a:gd name="connsiteX1-3" fmla="*/ 10000 w 10000"/>
                <a:gd name="connsiteY1-4" fmla="*/ 0 h 10000"/>
                <a:gd name="connsiteX2-5" fmla="*/ 10000 w 10000"/>
                <a:gd name="connsiteY2-6" fmla="*/ 10000 h 10000"/>
                <a:gd name="connsiteX3-7" fmla="*/ 0 w 10000"/>
                <a:gd name="connsiteY3-8" fmla="*/ 10000 h 10000"/>
                <a:gd name="connsiteX4-9" fmla="*/ 0 w 10000"/>
                <a:gd name="connsiteY4-10" fmla="*/ 1050 h 10000"/>
                <a:gd name="connsiteX0-11" fmla="*/ 0 w 10000"/>
                <a:gd name="connsiteY0-12" fmla="*/ 988 h 9938"/>
                <a:gd name="connsiteX1-13" fmla="*/ 9911 w 10000"/>
                <a:gd name="connsiteY1-14" fmla="*/ 0 h 9938"/>
                <a:gd name="connsiteX2-15" fmla="*/ 10000 w 10000"/>
                <a:gd name="connsiteY2-16" fmla="*/ 9938 h 9938"/>
                <a:gd name="connsiteX3-17" fmla="*/ 0 w 10000"/>
                <a:gd name="connsiteY3-18" fmla="*/ 9938 h 9938"/>
                <a:gd name="connsiteX4-19" fmla="*/ 0 w 10000"/>
                <a:gd name="connsiteY4-20" fmla="*/ 988 h 9938"/>
                <a:gd name="connsiteX0-21" fmla="*/ 0 w 10000"/>
                <a:gd name="connsiteY0-22" fmla="*/ 1853 h 10000"/>
                <a:gd name="connsiteX1-23" fmla="*/ 9911 w 10000"/>
                <a:gd name="connsiteY1-24" fmla="*/ 0 h 10000"/>
                <a:gd name="connsiteX2-25" fmla="*/ 10000 w 10000"/>
                <a:gd name="connsiteY2-26" fmla="*/ 10000 h 10000"/>
                <a:gd name="connsiteX3-27" fmla="*/ 0 w 10000"/>
                <a:gd name="connsiteY3-28" fmla="*/ 10000 h 10000"/>
                <a:gd name="connsiteX4-29" fmla="*/ 0 w 10000"/>
                <a:gd name="connsiteY4-30" fmla="*/ 1853 h 10000"/>
                <a:gd name="connsiteX0-31" fmla="*/ 0 w 10000"/>
                <a:gd name="connsiteY0-32" fmla="*/ 1796 h 10000"/>
                <a:gd name="connsiteX1-33" fmla="*/ 9911 w 10000"/>
                <a:gd name="connsiteY1-34" fmla="*/ 0 h 10000"/>
                <a:gd name="connsiteX2-35" fmla="*/ 10000 w 10000"/>
                <a:gd name="connsiteY2-36" fmla="*/ 10000 h 10000"/>
                <a:gd name="connsiteX3-37" fmla="*/ 0 w 10000"/>
                <a:gd name="connsiteY3-38" fmla="*/ 10000 h 10000"/>
                <a:gd name="connsiteX4-39" fmla="*/ 0 w 10000"/>
                <a:gd name="connsiteY4-40" fmla="*/ 1796 h 10000"/>
                <a:gd name="connsiteX0-41" fmla="*/ 106 w 10000"/>
                <a:gd name="connsiteY0-42" fmla="*/ 804 h 10000"/>
                <a:gd name="connsiteX1-43" fmla="*/ 9911 w 10000"/>
                <a:gd name="connsiteY1-44" fmla="*/ 0 h 10000"/>
                <a:gd name="connsiteX2-45" fmla="*/ 10000 w 10000"/>
                <a:gd name="connsiteY2-46" fmla="*/ 10000 h 10000"/>
                <a:gd name="connsiteX3-47" fmla="*/ 0 w 10000"/>
                <a:gd name="connsiteY3-48" fmla="*/ 10000 h 10000"/>
                <a:gd name="connsiteX4-49" fmla="*/ 106 w 10000"/>
                <a:gd name="connsiteY4-50" fmla="*/ 804 h 10000"/>
                <a:gd name="connsiteX0-51" fmla="*/ 106 w 10000"/>
                <a:gd name="connsiteY0-52" fmla="*/ 793 h 10000"/>
                <a:gd name="connsiteX1-53" fmla="*/ 9911 w 10000"/>
                <a:gd name="connsiteY1-54" fmla="*/ 0 h 10000"/>
                <a:gd name="connsiteX2-55" fmla="*/ 10000 w 10000"/>
                <a:gd name="connsiteY2-56" fmla="*/ 10000 h 10000"/>
                <a:gd name="connsiteX3-57" fmla="*/ 0 w 10000"/>
                <a:gd name="connsiteY3-58" fmla="*/ 10000 h 10000"/>
                <a:gd name="connsiteX4-59" fmla="*/ 106 w 10000"/>
                <a:gd name="connsiteY4-60" fmla="*/ 793 h 10000"/>
                <a:gd name="connsiteX0-61" fmla="*/ 106 w 10000"/>
                <a:gd name="connsiteY0-62" fmla="*/ 758 h 10000"/>
                <a:gd name="connsiteX1-63" fmla="*/ 9911 w 10000"/>
                <a:gd name="connsiteY1-64" fmla="*/ 0 h 10000"/>
                <a:gd name="connsiteX2-65" fmla="*/ 10000 w 10000"/>
                <a:gd name="connsiteY2-66" fmla="*/ 10000 h 10000"/>
                <a:gd name="connsiteX3-67" fmla="*/ 0 w 10000"/>
                <a:gd name="connsiteY3-68" fmla="*/ 10000 h 10000"/>
                <a:gd name="connsiteX4-69" fmla="*/ 106 w 10000"/>
                <a:gd name="connsiteY4-70" fmla="*/ 758 h 10000"/>
                <a:gd name="connsiteX0-71" fmla="*/ 50 w 10000"/>
                <a:gd name="connsiteY0-72" fmla="*/ 854 h 10000"/>
                <a:gd name="connsiteX1-73" fmla="*/ 9911 w 10000"/>
                <a:gd name="connsiteY1-74" fmla="*/ 0 h 10000"/>
                <a:gd name="connsiteX2-75" fmla="*/ 10000 w 10000"/>
                <a:gd name="connsiteY2-76" fmla="*/ 10000 h 10000"/>
                <a:gd name="connsiteX3-77" fmla="*/ 0 w 10000"/>
                <a:gd name="connsiteY3-78" fmla="*/ 10000 h 10000"/>
                <a:gd name="connsiteX4-79" fmla="*/ 50 w 10000"/>
                <a:gd name="connsiteY4-80" fmla="*/ 854 h 100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0000" h="10000">
                  <a:moveTo>
                    <a:pt x="50" y="854"/>
                  </a:moveTo>
                  <a:lnTo>
                    <a:pt x="9911" y="0"/>
                  </a:lnTo>
                  <a:cubicBezTo>
                    <a:pt x="9941" y="3334"/>
                    <a:pt x="9970" y="6666"/>
                    <a:pt x="10000" y="10000"/>
                  </a:cubicBezTo>
                  <a:lnTo>
                    <a:pt x="0" y="10000"/>
                  </a:lnTo>
                  <a:cubicBezTo>
                    <a:pt x="35" y="6935"/>
                    <a:pt x="15" y="3919"/>
                    <a:pt x="50" y="854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55">
                <a:latin typeface="+mn-ea"/>
                <a:cs typeface="Arial" panose="020B0604020202020204" pitchFamily="34" charset="0"/>
              </a:endParaRPr>
            </a:p>
          </p:txBody>
        </p:sp>
        <p:sp>
          <p:nvSpPr>
            <p:cNvPr id="51" name="Text Box 79"/>
            <p:cNvSpPr txBox="1">
              <a:spLocks noChangeArrowheads="1"/>
            </p:cNvSpPr>
            <p:nvPr/>
          </p:nvSpPr>
          <p:spPr bwMode="auto">
            <a:xfrm>
              <a:off x="1351236" y="1335871"/>
              <a:ext cx="2643366" cy="470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kumimoji="1" lang="zh-CN" altLang="en-US" sz="2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信体</a:t>
              </a:r>
            </a:p>
          </p:txBody>
        </p:sp>
      </p:grpSp>
      <p:sp>
        <p:nvSpPr>
          <p:cNvPr id="54" name="Text Box 79"/>
          <p:cNvSpPr txBox="1">
            <a:spLocks noChangeArrowheads="1"/>
          </p:cNvSpPr>
          <p:nvPr/>
        </p:nvSpPr>
        <p:spPr bwMode="auto">
          <a:xfrm>
            <a:off x="1563545" y="5180803"/>
            <a:ext cx="4899956" cy="5254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30000"/>
              </a:lnSpc>
              <a:buClr>
                <a:srgbClr val="009FF6"/>
              </a:buClr>
            </a:pP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即 “报文”，</a:t>
            </a:r>
            <a:r>
              <a:rPr kumimoji="1" lang="en-US" altLang="zh-CN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ASCII characters only</a:t>
            </a:r>
          </a:p>
        </p:txBody>
      </p:sp>
      <p:sp>
        <p:nvSpPr>
          <p:cNvPr id="55" name="Rectangle 11"/>
          <p:cNvSpPr>
            <a:spLocks noChangeArrowheads="1"/>
          </p:cNvSpPr>
          <p:nvPr/>
        </p:nvSpPr>
        <p:spPr bwMode="auto">
          <a:xfrm>
            <a:off x="1350548" y="3831258"/>
            <a:ext cx="2662975" cy="560173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 w="9525">
            <a:noFill/>
            <a:miter lim="800000"/>
          </a:ln>
          <a:effectLst>
            <a:outerShdw dist="35921" dir="2700000" algn="ctr" rotWithShape="0">
              <a:schemeClr val="accent4">
                <a:lumMod val="20000"/>
                <a:lumOff val="80000"/>
              </a:schemeClr>
            </a:outerShdw>
          </a:effec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kumimoji="1"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不同</a:t>
            </a:r>
            <a:r>
              <a:rPr kumimoji="1"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于</a:t>
            </a:r>
            <a:r>
              <a:rPr kumimoji="1"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smtp </a:t>
            </a:r>
            <a:r>
              <a:rPr kumimoji="1"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命令</a:t>
            </a:r>
            <a:r>
              <a:rPr kumimoji="1"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!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14" t="9712" r="4374" b="10274"/>
          <a:stretch>
            <a:fillRect/>
          </a:stretch>
        </p:blipFill>
        <p:spPr>
          <a:xfrm>
            <a:off x="7016684" y="1514317"/>
            <a:ext cx="3575812" cy="341213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14" t="9712" r="4374" b="10274"/>
          <a:stretch>
            <a:fillRect/>
          </a:stretch>
        </p:blipFill>
        <p:spPr>
          <a:xfrm>
            <a:off x="7004877" y="1514317"/>
            <a:ext cx="3575812" cy="3412136"/>
          </a:xfrm>
          <a:prstGeom prst="rect">
            <a:avLst/>
          </a:prstGeom>
        </p:spPr>
      </p:pic>
      <p:grpSp>
        <p:nvGrpSpPr>
          <p:cNvPr id="28" name="组合 27"/>
          <p:cNvGrpSpPr/>
          <p:nvPr/>
        </p:nvGrpSpPr>
        <p:grpSpPr>
          <a:xfrm>
            <a:off x="430213" y="0"/>
            <a:ext cx="7799387" cy="1428589"/>
            <a:chOff x="551030" y="-368704"/>
            <a:chExt cx="7799387" cy="1428589"/>
          </a:xfrm>
        </p:grpSpPr>
        <p:grpSp>
          <p:nvGrpSpPr>
            <p:cNvPr id="29" name="组合 28"/>
            <p:cNvGrpSpPr/>
            <p:nvPr/>
          </p:nvGrpSpPr>
          <p:grpSpPr>
            <a:xfrm>
              <a:off x="1201631" y="303925"/>
              <a:ext cx="7148786" cy="687997"/>
              <a:chOff x="1839058" y="967769"/>
              <a:chExt cx="7148786" cy="687997"/>
            </a:xfrm>
          </p:grpSpPr>
          <p:sp>
            <p:nvSpPr>
              <p:cNvPr id="31" name="矩形: 圆角 30"/>
              <p:cNvSpPr/>
              <p:nvPr/>
            </p:nvSpPr>
            <p:spPr>
              <a:xfrm>
                <a:off x="1839058" y="967769"/>
                <a:ext cx="7148786" cy="675443"/>
              </a:xfrm>
              <a:prstGeom prst="roundRect">
                <a:avLst>
                  <a:gd name="adj" fmla="val 50000"/>
                </a:avLst>
              </a:prstGeom>
              <a:solidFill>
                <a:srgbClr val="009FF6"/>
              </a:solidFill>
              <a:ln>
                <a:solidFill>
                  <a:schemeClr val="bg1"/>
                </a:solidFill>
              </a:ln>
              <a:effectLst>
                <a:outerShdw blurRad="63500" sx="101000" sy="101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solidFill>
                    <a:srgbClr val="00A3F8"/>
                  </a:solidFill>
                </a:endParaRPr>
              </a:p>
            </p:txBody>
          </p:sp>
          <p:sp>
            <p:nvSpPr>
              <p:cNvPr id="32" name="文本框 31"/>
              <p:cNvSpPr txBox="1"/>
              <p:nvPr/>
            </p:nvSpPr>
            <p:spPr>
              <a:xfrm>
                <a:off x="2786093" y="1009435"/>
                <a:ext cx="601283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3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邮件报文格式（</a:t>
                </a:r>
                <a:r>
                  <a:rPr lang="en-US" altLang="zh-CN" sz="3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RFC 822</a:t>
                </a:r>
                <a:r>
                  <a:rPr lang="zh-CN" altLang="en-US" sz="3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）</a:t>
                </a:r>
              </a:p>
            </p:txBody>
          </p:sp>
        </p:grpSp>
        <p:pic>
          <p:nvPicPr>
            <p:cNvPr id="30" name="图片 29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111"/>
            <a:stretch>
              <a:fillRect/>
            </a:stretch>
          </p:blipFill>
          <p:spPr>
            <a:xfrm>
              <a:off x="551030" y="-368704"/>
              <a:ext cx="1607162" cy="1428589"/>
            </a:xfrm>
            <a:prstGeom prst="rect">
              <a:avLst/>
            </a:prstGeom>
          </p:spPr>
        </p:pic>
      </p:grpSp>
      <p:grpSp>
        <p:nvGrpSpPr>
          <p:cNvPr id="27" name="组合 26"/>
          <p:cNvGrpSpPr/>
          <p:nvPr/>
        </p:nvGrpSpPr>
        <p:grpSpPr>
          <a:xfrm>
            <a:off x="1141302" y="1600556"/>
            <a:ext cx="3560762" cy="526731"/>
            <a:chOff x="722008" y="1303131"/>
            <a:chExt cx="3399920" cy="502939"/>
          </a:xfrm>
        </p:grpSpPr>
        <p:grpSp>
          <p:nvGrpSpPr>
            <p:cNvPr id="33" name="组合 32"/>
            <p:cNvGrpSpPr/>
            <p:nvPr/>
          </p:nvGrpSpPr>
          <p:grpSpPr>
            <a:xfrm>
              <a:off x="722008" y="1303131"/>
              <a:ext cx="546594" cy="475865"/>
              <a:chOff x="708742" y="1296102"/>
              <a:chExt cx="454744" cy="283828"/>
            </a:xfrm>
          </p:grpSpPr>
          <p:sp>
            <p:nvSpPr>
              <p:cNvPr id="36" name="平行四边形 35"/>
              <p:cNvSpPr/>
              <p:nvPr/>
            </p:nvSpPr>
            <p:spPr>
              <a:xfrm>
                <a:off x="708742" y="1296103"/>
                <a:ext cx="351872" cy="283827"/>
              </a:xfrm>
              <a:prstGeom prst="parallelogram">
                <a:avLst>
                  <a:gd name="adj" fmla="val 80822"/>
                </a:avLst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985"/>
              </a:p>
            </p:txBody>
          </p:sp>
          <p:sp>
            <p:nvSpPr>
              <p:cNvPr id="45" name="平行四边形 44"/>
              <p:cNvSpPr/>
              <p:nvPr/>
            </p:nvSpPr>
            <p:spPr>
              <a:xfrm>
                <a:off x="811614" y="1296102"/>
                <a:ext cx="351872" cy="283827"/>
              </a:xfrm>
              <a:prstGeom prst="parallelogram">
                <a:avLst>
                  <a:gd name="adj" fmla="val 80822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985"/>
              </a:p>
            </p:txBody>
          </p:sp>
        </p:grpSp>
        <p:sp>
          <p:nvSpPr>
            <p:cNvPr id="34" name="流程图: 手动输入 6"/>
            <p:cNvSpPr/>
            <p:nvPr/>
          </p:nvSpPr>
          <p:spPr>
            <a:xfrm rot="5400000" flipV="1">
              <a:off x="2317332" y="-22196"/>
              <a:ext cx="475861" cy="3133331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-1" fmla="*/ 0 w 10000"/>
                <a:gd name="connsiteY0-2" fmla="*/ 1050 h 10000"/>
                <a:gd name="connsiteX1-3" fmla="*/ 10000 w 10000"/>
                <a:gd name="connsiteY1-4" fmla="*/ 0 h 10000"/>
                <a:gd name="connsiteX2-5" fmla="*/ 10000 w 10000"/>
                <a:gd name="connsiteY2-6" fmla="*/ 10000 h 10000"/>
                <a:gd name="connsiteX3-7" fmla="*/ 0 w 10000"/>
                <a:gd name="connsiteY3-8" fmla="*/ 10000 h 10000"/>
                <a:gd name="connsiteX4-9" fmla="*/ 0 w 10000"/>
                <a:gd name="connsiteY4-10" fmla="*/ 1050 h 10000"/>
                <a:gd name="connsiteX0-11" fmla="*/ 0 w 10000"/>
                <a:gd name="connsiteY0-12" fmla="*/ 988 h 9938"/>
                <a:gd name="connsiteX1-13" fmla="*/ 9911 w 10000"/>
                <a:gd name="connsiteY1-14" fmla="*/ 0 h 9938"/>
                <a:gd name="connsiteX2-15" fmla="*/ 10000 w 10000"/>
                <a:gd name="connsiteY2-16" fmla="*/ 9938 h 9938"/>
                <a:gd name="connsiteX3-17" fmla="*/ 0 w 10000"/>
                <a:gd name="connsiteY3-18" fmla="*/ 9938 h 9938"/>
                <a:gd name="connsiteX4-19" fmla="*/ 0 w 10000"/>
                <a:gd name="connsiteY4-20" fmla="*/ 988 h 9938"/>
                <a:gd name="connsiteX0-21" fmla="*/ 0 w 10000"/>
                <a:gd name="connsiteY0-22" fmla="*/ 1853 h 10000"/>
                <a:gd name="connsiteX1-23" fmla="*/ 9911 w 10000"/>
                <a:gd name="connsiteY1-24" fmla="*/ 0 h 10000"/>
                <a:gd name="connsiteX2-25" fmla="*/ 10000 w 10000"/>
                <a:gd name="connsiteY2-26" fmla="*/ 10000 h 10000"/>
                <a:gd name="connsiteX3-27" fmla="*/ 0 w 10000"/>
                <a:gd name="connsiteY3-28" fmla="*/ 10000 h 10000"/>
                <a:gd name="connsiteX4-29" fmla="*/ 0 w 10000"/>
                <a:gd name="connsiteY4-30" fmla="*/ 1853 h 10000"/>
                <a:gd name="connsiteX0-31" fmla="*/ 0 w 10000"/>
                <a:gd name="connsiteY0-32" fmla="*/ 1796 h 10000"/>
                <a:gd name="connsiteX1-33" fmla="*/ 9911 w 10000"/>
                <a:gd name="connsiteY1-34" fmla="*/ 0 h 10000"/>
                <a:gd name="connsiteX2-35" fmla="*/ 10000 w 10000"/>
                <a:gd name="connsiteY2-36" fmla="*/ 10000 h 10000"/>
                <a:gd name="connsiteX3-37" fmla="*/ 0 w 10000"/>
                <a:gd name="connsiteY3-38" fmla="*/ 10000 h 10000"/>
                <a:gd name="connsiteX4-39" fmla="*/ 0 w 10000"/>
                <a:gd name="connsiteY4-40" fmla="*/ 1796 h 10000"/>
                <a:gd name="connsiteX0-41" fmla="*/ 106 w 10000"/>
                <a:gd name="connsiteY0-42" fmla="*/ 804 h 10000"/>
                <a:gd name="connsiteX1-43" fmla="*/ 9911 w 10000"/>
                <a:gd name="connsiteY1-44" fmla="*/ 0 h 10000"/>
                <a:gd name="connsiteX2-45" fmla="*/ 10000 w 10000"/>
                <a:gd name="connsiteY2-46" fmla="*/ 10000 h 10000"/>
                <a:gd name="connsiteX3-47" fmla="*/ 0 w 10000"/>
                <a:gd name="connsiteY3-48" fmla="*/ 10000 h 10000"/>
                <a:gd name="connsiteX4-49" fmla="*/ 106 w 10000"/>
                <a:gd name="connsiteY4-50" fmla="*/ 804 h 10000"/>
                <a:gd name="connsiteX0-51" fmla="*/ 106 w 10000"/>
                <a:gd name="connsiteY0-52" fmla="*/ 793 h 10000"/>
                <a:gd name="connsiteX1-53" fmla="*/ 9911 w 10000"/>
                <a:gd name="connsiteY1-54" fmla="*/ 0 h 10000"/>
                <a:gd name="connsiteX2-55" fmla="*/ 10000 w 10000"/>
                <a:gd name="connsiteY2-56" fmla="*/ 10000 h 10000"/>
                <a:gd name="connsiteX3-57" fmla="*/ 0 w 10000"/>
                <a:gd name="connsiteY3-58" fmla="*/ 10000 h 10000"/>
                <a:gd name="connsiteX4-59" fmla="*/ 106 w 10000"/>
                <a:gd name="connsiteY4-60" fmla="*/ 793 h 10000"/>
                <a:gd name="connsiteX0-61" fmla="*/ 106 w 10000"/>
                <a:gd name="connsiteY0-62" fmla="*/ 758 h 10000"/>
                <a:gd name="connsiteX1-63" fmla="*/ 9911 w 10000"/>
                <a:gd name="connsiteY1-64" fmla="*/ 0 h 10000"/>
                <a:gd name="connsiteX2-65" fmla="*/ 10000 w 10000"/>
                <a:gd name="connsiteY2-66" fmla="*/ 10000 h 10000"/>
                <a:gd name="connsiteX3-67" fmla="*/ 0 w 10000"/>
                <a:gd name="connsiteY3-68" fmla="*/ 10000 h 10000"/>
                <a:gd name="connsiteX4-69" fmla="*/ 106 w 10000"/>
                <a:gd name="connsiteY4-70" fmla="*/ 758 h 10000"/>
                <a:gd name="connsiteX0-71" fmla="*/ 50 w 10000"/>
                <a:gd name="connsiteY0-72" fmla="*/ 854 h 10000"/>
                <a:gd name="connsiteX1-73" fmla="*/ 9911 w 10000"/>
                <a:gd name="connsiteY1-74" fmla="*/ 0 h 10000"/>
                <a:gd name="connsiteX2-75" fmla="*/ 10000 w 10000"/>
                <a:gd name="connsiteY2-76" fmla="*/ 10000 h 10000"/>
                <a:gd name="connsiteX3-77" fmla="*/ 0 w 10000"/>
                <a:gd name="connsiteY3-78" fmla="*/ 10000 h 10000"/>
                <a:gd name="connsiteX4-79" fmla="*/ 50 w 10000"/>
                <a:gd name="connsiteY4-80" fmla="*/ 854 h 100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0000" h="10000">
                  <a:moveTo>
                    <a:pt x="50" y="854"/>
                  </a:moveTo>
                  <a:lnTo>
                    <a:pt x="9911" y="0"/>
                  </a:lnTo>
                  <a:cubicBezTo>
                    <a:pt x="9941" y="3334"/>
                    <a:pt x="9970" y="6666"/>
                    <a:pt x="10000" y="10000"/>
                  </a:cubicBezTo>
                  <a:lnTo>
                    <a:pt x="0" y="10000"/>
                  </a:lnTo>
                  <a:cubicBezTo>
                    <a:pt x="35" y="6935"/>
                    <a:pt x="15" y="3919"/>
                    <a:pt x="50" y="854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55">
                <a:latin typeface="+mn-ea"/>
                <a:cs typeface="Arial" panose="020B0604020202020204" pitchFamily="34" charset="0"/>
              </a:endParaRPr>
            </a:p>
          </p:txBody>
        </p:sp>
        <p:sp>
          <p:nvSpPr>
            <p:cNvPr id="35" name="Text Box 79"/>
            <p:cNvSpPr txBox="1">
              <a:spLocks noChangeArrowheads="1"/>
            </p:cNvSpPr>
            <p:nvPr/>
          </p:nvSpPr>
          <p:spPr bwMode="auto">
            <a:xfrm>
              <a:off x="1351236" y="1335870"/>
              <a:ext cx="2643366" cy="470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kumimoji="1" lang="zh-CN" altLang="en-US" sz="2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首部诸行</a:t>
              </a:r>
              <a:r>
                <a:rPr kumimoji="1" lang="en-US" altLang="zh-CN" sz="2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, e.g.</a:t>
              </a:r>
              <a:endParaRPr kumimoji="1" lang="zh-CN" altLang="en-US" sz="26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</p:grpSp>
      <p:sp>
        <p:nvSpPr>
          <p:cNvPr id="46" name="Text Box 79"/>
          <p:cNvSpPr txBox="1">
            <a:spLocks noChangeArrowheads="1"/>
          </p:cNvSpPr>
          <p:nvPr/>
        </p:nvSpPr>
        <p:spPr bwMode="auto">
          <a:xfrm>
            <a:off x="1584254" y="2045801"/>
            <a:ext cx="1981077" cy="1687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>
              <a:lnSpc>
                <a:spcPct val="150000"/>
              </a:lnSpc>
              <a:buClr>
                <a:srgbClr val="009FF6"/>
              </a:buClr>
              <a:buFont typeface="Wingdings" panose="05000000000000000000" pitchFamily="2" charset="2"/>
              <a:buChar char="p"/>
            </a:pPr>
            <a:r>
              <a:rPr kumimoji="1" lang="en-US" altLang="zh-CN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To:</a:t>
            </a:r>
          </a:p>
          <a:p>
            <a:pPr marL="342900" indent="-342900">
              <a:lnSpc>
                <a:spcPct val="150000"/>
              </a:lnSpc>
              <a:buClr>
                <a:srgbClr val="009FF6"/>
              </a:buClr>
              <a:buFont typeface="Wingdings" panose="05000000000000000000" pitchFamily="2" charset="2"/>
              <a:buChar char="p"/>
            </a:pPr>
            <a:r>
              <a:rPr kumimoji="1" lang="en-US" altLang="zh-CN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From:</a:t>
            </a:r>
          </a:p>
          <a:p>
            <a:pPr marL="342900" indent="-342900">
              <a:lnSpc>
                <a:spcPct val="150000"/>
              </a:lnSpc>
              <a:buClr>
                <a:srgbClr val="009FF6"/>
              </a:buClr>
              <a:buFont typeface="Wingdings" panose="05000000000000000000" pitchFamily="2" charset="2"/>
              <a:buChar char="p"/>
            </a:pPr>
            <a:r>
              <a:rPr kumimoji="1" lang="en-US" altLang="zh-CN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Subject:</a:t>
            </a:r>
          </a:p>
        </p:txBody>
      </p:sp>
      <p:grpSp>
        <p:nvGrpSpPr>
          <p:cNvPr id="48" name="组合 47"/>
          <p:cNvGrpSpPr/>
          <p:nvPr/>
        </p:nvGrpSpPr>
        <p:grpSpPr>
          <a:xfrm>
            <a:off x="1141302" y="4564617"/>
            <a:ext cx="2309767" cy="526732"/>
            <a:chOff x="722008" y="1303131"/>
            <a:chExt cx="2205433" cy="502940"/>
          </a:xfrm>
        </p:grpSpPr>
        <p:sp>
          <p:nvSpPr>
            <p:cNvPr id="50" name="流程图: 手动输入 6"/>
            <p:cNvSpPr/>
            <p:nvPr/>
          </p:nvSpPr>
          <p:spPr>
            <a:xfrm rot="5400000" flipV="1">
              <a:off x="1720089" y="575049"/>
              <a:ext cx="475861" cy="1938842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-1" fmla="*/ 0 w 10000"/>
                <a:gd name="connsiteY0-2" fmla="*/ 1050 h 10000"/>
                <a:gd name="connsiteX1-3" fmla="*/ 10000 w 10000"/>
                <a:gd name="connsiteY1-4" fmla="*/ 0 h 10000"/>
                <a:gd name="connsiteX2-5" fmla="*/ 10000 w 10000"/>
                <a:gd name="connsiteY2-6" fmla="*/ 10000 h 10000"/>
                <a:gd name="connsiteX3-7" fmla="*/ 0 w 10000"/>
                <a:gd name="connsiteY3-8" fmla="*/ 10000 h 10000"/>
                <a:gd name="connsiteX4-9" fmla="*/ 0 w 10000"/>
                <a:gd name="connsiteY4-10" fmla="*/ 1050 h 10000"/>
                <a:gd name="connsiteX0-11" fmla="*/ 0 w 10000"/>
                <a:gd name="connsiteY0-12" fmla="*/ 988 h 9938"/>
                <a:gd name="connsiteX1-13" fmla="*/ 9911 w 10000"/>
                <a:gd name="connsiteY1-14" fmla="*/ 0 h 9938"/>
                <a:gd name="connsiteX2-15" fmla="*/ 10000 w 10000"/>
                <a:gd name="connsiteY2-16" fmla="*/ 9938 h 9938"/>
                <a:gd name="connsiteX3-17" fmla="*/ 0 w 10000"/>
                <a:gd name="connsiteY3-18" fmla="*/ 9938 h 9938"/>
                <a:gd name="connsiteX4-19" fmla="*/ 0 w 10000"/>
                <a:gd name="connsiteY4-20" fmla="*/ 988 h 9938"/>
                <a:gd name="connsiteX0-21" fmla="*/ 0 w 10000"/>
                <a:gd name="connsiteY0-22" fmla="*/ 1853 h 10000"/>
                <a:gd name="connsiteX1-23" fmla="*/ 9911 w 10000"/>
                <a:gd name="connsiteY1-24" fmla="*/ 0 h 10000"/>
                <a:gd name="connsiteX2-25" fmla="*/ 10000 w 10000"/>
                <a:gd name="connsiteY2-26" fmla="*/ 10000 h 10000"/>
                <a:gd name="connsiteX3-27" fmla="*/ 0 w 10000"/>
                <a:gd name="connsiteY3-28" fmla="*/ 10000 h 10000"/>
                <a:gd name="connsiteX4-29" fmla="*/ 0 w 10000"/>
                <a:gd name="connsiteY4-30" fmla="*/ 1853 h 10000"/>
                <a:gd name="connsiteX0-31" fmla="*/ 0 w 10000"/>
                <a:gd name="connsiteY0-32" fmla="*/ 1796 h 10000"/>
                <a:gd name="connsiteX1-33" fmla="*/ 9911 w 10000"/>
                <a:gd name="connsiteY1-34" fmla="*/ 0 h 10000"/>
                <a:gd name="connsiteX2-35" fmla="*/ 10000 w 10000"/>
                <a:gd name="connsiteY2-36" fmla="*/ 10000 h 10000"/>
                <a:gd name="connsiteX3-37" fmla="*/ 0 w 10000"/>
                <a:gd name="connsiteY3-38" fmla="*/ 10000 h 10000"/>
                <a:gd name="connsiteX4-39" fmla="*/ 0 w 10000"/>
                <a:gd name="connsiteY4-40" fmla="*/ 1796 h 10000"/>
                <a:gd name="connsiteX0-41" fmla="*/ 106 w 10000"/>
                <a:gd name="connsiteY0-42" fmla="*/ 804 h 10000"/>
                <a:gd name="connsiteX1-43" fmla="*/ 9911 w 10000"/>
                <a:gd name="connsiteY1-44" fmla="*/ 0 h 10000"/>
                <a:gd name="connsiteX2-45" fmla="*/ 10000 w 10000"/>
                <a:gd name="connsiteY2-46" fmla="*/ 10000 h 10000"/>
                <a:gd name="connsiteX3-47" fmla="*/ 0 w 10000"/>
                <a:gd name="connsiteY3-48" fmla="*/ 10000 h 10000"/>
                <a:gd name="connsiteX4-49" fmla="*/ 106 w 10000"/>
                <a:gd name="connsiteY4-50" fmla="*/ 804 h 10000"/>
                <a:gd name="connsiteX0-51" fmla="*/ 106 w 10000"/>
                <a:gd name="connsiteY0-52" fmla="*/ 793 h 10000"/>
                <a:gd name="connsiteX1-53" fmla="*/ 9911 w 10000"/>
                <a:gd name="connsiteY1-54" fmla="*/ 0 h 10000"/>
                <a:gd name="connsiteX2-55" fmla="*/ 10000 w 10000"/>
                <a:gd name="connsiteY2-56" fmla="*/ 10000 h 10000"/>
                <a:gd name="connsiteX3-57" fmla="*/ 0 w 10000"/>
                <a:gd name="connsiteY3-58" fmla="*/ 10000 h 10000"/>
                <a:gd name="connsiteX4-59" fmla="*/ 106 w 10000"/>
                <a:gd name="connsiteY4-60" fmla="*/ 793 h 10000"/>
                <a:gd name="connsiteX0-61" fmla="*/ 106 w 10000"/>
                <a:gd name="connsiteY0-62" fmla="*/ 758 h 10000"/>
                <a:gd name="connsiteX1-63" fmla="*/ 9911 w 10000"/>
                <a:gd name="connsiteY1-64" fmla="*/ 0 h 10000"/>
                <a:gd name="connsiteX2-65" fmla="*/ 10000 w 10000"/>
                <a:gd name="connsiteY2-66" fmla="*/ 10000 h 10000"/>
                <a:gd name="connsiteX3-67" fmla="*/ 0 w 10000"/>
                <a:gd name="connsiteY3-68" fmla="*/ 10000 h 10000"/>
                <a:gd name="connsiteX4-69" fmla="*/ 106 w 10000"/>
                <a:gd name="connsiteY4-70" fmla="*/ 758 h 10000"/>
                <a:gd name="connsiteX0-71" fmla="*/ 50 w 10000"/>
                <a:gd name="connsiteY0-72" fmla="*/ 854 h 10000"/>
                <a:gd name="connsiteX1-73" fmla="*/ 9911 w 10000"/>
                <a:gd name="connsiteY1-74" fmla="*/ 0 h 10000"/>
                <a:gd name="connsiteX2-75" fmla="*/ 10000 w 10000"/>
                <a:gd name="connsiteY2-76" fmla="*/ 10000 h 10000"/>
                <a:gd name="connsiteX3-77" fmla="*/ 0 w 10000"/>
                <a:gd name="connsiteY3-78" fmla="*/ 10000 h 10000"/>
                <a:gd name="connsiteX4-79" fmla="*/ 50 w 10000"/>
                <a:gd name="connsiteY4-80" fmla="*/ 854 h 100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0000" h="10000">
                  <a:moveTo>
                    <a:pt x="50" y="854"/>
                  </a:moveTo>
                  <a:lnTo>
                    <a:pt x="9911" y="0"/>
                  </a:lnTo>
                  <a:cubicBezTo>
                    <a:pt x="9941" y="3334"/>
                    <a:pt x="9970" y="6666"/>
                    <a:pt x="10000" y="10000"/>
                  </a:cubicBezTo>
                  <a:lnTo>
                    <a:pt x="0" y="10000"/>
                  </a:lnTo>
                  <a:cubicBezTo>
                    <a:pt x="35" y="6935"/>
                    <a:pt x="15" y="3919"/>
                    <a:pt x="50" y="854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55">
                <a:latin typeface="+mn-ea"/>
                <a:cs typeface="Arial" panose="020B0604020202020204" pitchFamily="34" charset="0"/>
              </a:endParaRPr>
            </a:p>
          </p:txBody>
        </p:sp>
        <p:grpSp>
          <p:nvGrpSpPr>
            <p:cNvPr id="49" name="组合 48"/>
            <p:cNvGrpSpPr/>
            <p:nvPr/>
          </p:nvGrpSpPr>
          <p:grpSpPr>
            <a:xfrm>
              <a:off x="722008" y="1303131"/>
              <a:ext cx="546594" cy="475865"/>
              <a:chOff x="708742" y="1296102"/>
              <a:chExt cx="454744" cy="283828"/>
            </a:xfrm>
          </p:grpSpPr>
          <p:sp>
            <p:nvSpPr>
              <p:cNvPr id="52" name="平行四边形 51"/>
              <p:cNvSpPr/>
              <p:nvPr/>
            </p:nvSpPr>
            <p:spPr>
              <a:xfrm>
                <a:off x="708742" y="1296103"/>
                <a:ext cx="351872" cy="283827"/>
              </a:xfrm>
              <a:prstGeom prst="parallelogram">
                <a:avLst>
                  <a:gd name="adj" fmla="val 80822"/>
                </a:avLst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985"/>
              </a:p>
            </p:txBody>
          </p:sp>
          <p:sp>
            <p:nvSpPr>
              <p:cNvPr id="53" name="平行四边形 52"/>
              <p:cNvSpPr/>
              <p:nvPr/>
            </p:nvSpPr>
            <p:spPr>
              <a:xfrm>
                <a:off x="811614" y="1296102"/>
                <a:ext cx="351872" cy="283827"/>
              </a:xfrm>
              <a:prstGeom prst="parallelogram">
                <a:avLst>
                  <a:gd name="adj" fmla="val 80822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985"/>
              </a:p>
            </p:txBody>
          </p:sp>
        </p:grpSp>
        <p:sp>
          <p:nvSpPr>
            <p:cNvPr id="51" name="Text Box 79"/>
            <p:cNvSpPr txBox="1">
              <a:spLocks noChangeArrowheads="1"/>
            </p:cNvSpPr>
            <p:nvPr/>
          </p:nvSpPr>
          <p:spPr bwMode="auto">
            <a:xfrm>
              <a:off x="1351236" y="1335871"/>
              <a:ext cx="1039315" cy="470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kumimoji="1" lang="zh-CN" altLang="en-US" sz="2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信体</a:t>
              </a:r>
            </a:p>
          </p:txBody>
        </p:sp>
      </p:grpSp>
      <p:sp>
        <p:nvSpPr>
          <p:cNvPr id="54" name="Text Box 79"/>
          <p:cNvSpPr txBox="1">
            <a:spLocks noChangeArrowheads="1"/>
          </p:cNvSpPr>
          <p:nvPr/>
        </p:nvSpPr>
        <p:spPr bwMode="auto">
          <a:xfrm>
            <a:off x="1270801" y="5186692"/>
            <a:ext cx="5989305" cy="5254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30000"/>
              </a:lnSpc>
              <a:buClr>
                <a:srgbClr val="009FF6"/>
              </a:buClr>
            </a:pP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即 “报文”，</a:t>
            </a:r>
            <a:r>
              <a:rPr kumimoji="1" lang="en-US" altLang="zh-CN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ASCII characters only</a:t>
            </a:r>
          </a:p>
        </p:txBody>
      </p:sp>
      <p:sp>
        <p:nvSpPr>
          <p:cNvPr id="55" name="Rectangle 11"/>
          <p:cNvSpPr>
            <a:spLocks noChangeArrowheads="1"/>
          </p:cNvSpPr>
          <p:nvPr/>
        </p:nvSpPr>
        <p:spPr bwMode="auto">
          <a:xfrm>
            <a:off x="1315189" y="3834908"/>
            <a:ext cx="2662975" cy="560173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 w="9525">
            <a:noFill/>
            <a:miter lim="800000"/>
          </a:ln>
          <a:effectLst>
            <a:outerShdw dist="35921" dir="2700000" algn="ctr" rotWithShape="0">
              <a:schemeClr val="accent4">
                <a:lumMod val="20000"/>
                <a:lumOff val="80000"/>
              </a:schemeClr>
            </a:outerShdw>
          </a:effec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kumimoji="1"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不同</a:t>
            </a:r>
            <a:r>
              <a:rPr kumimoji="1"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于</a:t>
            </a:r>
            <a:r>
              <a:rPr kumimoji="1"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smtp </a:t>
            </a:r>
            <a:r>
              <a:rPr kumimoji="1"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命令</a:t>
            </a:r>
            <a:r>
              <a:rPr kumimoji="1"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!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7260107" y="2041048"/>
            <a:ext cx="3005712" cy="3007275"/>
            <a:chOff x="4292743" y="2041048"/>
            <a:chExt cx="3005712" cy="3007275"/>
          </a:xfrm>
        </p:grpSpPr>
        <p:sp>
          <p:nvSpPr>
            <p:cNvPr id="2" name="矩形 1"/>
            <p:cNvSpPr/>
            <p:nvPr/>
          </p:nvSpPr>
          <p:spPr>
            <a:xfrm>
              <a:off x="4292743" y="2041048"/>
              <a:ext cx="3005712" cy="300727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" name="组合 4"/>
            <p:cNvGrpSpPr/>
            <p:nvPr/>
          </p:nvGrpSpPr>
          <p:grpSpPr>
            <a:xfrm>
              <a:off x="4432443" y="2151847"/>
              <a:ext cx="2730500" cy="615423"/>
              <a:chOff x="8369300" y="2203977"/>
              <a:chExt cx="2730500" cy="615423"/>
            </a:xfrm>
          </p:grpSpPr>
          <p:sp>
            <p:nvSpPr>
              <p:cNvPr id="4" name="矩形: 圆角 3"/>
              <p:cNvSpPr/>
              <p:nvPr/>
            </p:nvSpPr>
            <p:spPr>
              <a:xfrm>
                <a:off x="8369300" y="2260600"/>
                <a:ext cx="2730500" cy="558800"/>
              </a:xfrm>
              <a:prstGeom prst="roundRect">
                <a:avLst>
                  <a:gd name="adj" fmla="val 23485"/>
                </a:avLst>
              </a:prstGeom>
              <a:solidFill>
                <a:srgbClr val="EEEEE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" name="Text Box 79"/>
              <p:cNvSpPr txBox="1">
                <a:spLocks noChangeArrowheads="1"/>
              </p:cNvSpPr>
              <p:nvPr/>
            </p:nvSpPr>
            <p:spPr bwMode="auto">
              <a:xfrm>
                <a:off x="9179223" y="2203977"/>
                <a:ext cx="1142186" cy="57996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lnSpc>
                    <a:spcPct val="150000"/>
                  </a:lnSpc>
                  <a:buClr>
                    <a:srgbClr val="009FF6"/>
                  </a:buClr>
                </a:pPr>
                <a:r>
                  <a:rPr kumimoji="1" lang="en-US" altLang="zh-CN" sz="2400" dirty="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header</a:t>
                </a:r>
              </a:p>
            </p:txBody>
          </p:sp>
        </p:grpSp>
        <p:grpSp>
          <p:nvGrpSpPr>
            <p:cNvPr id="6" name="组合 5"/>
            <p:cNvGrpSpPr/>
            <p:nvPr/>
          </p:nvGrpSpPr>
          <p:grpSpPr>
            <a:xfrm>
              <a:off x="4432443" y="3197520"/>
              <a:ext cx="2730500" cy="1592092"/>
              <a:chOff x="8369300" y="3249650"/>
              <a:chExt cx="2730500" cy="1592092"/>
            </a:xfrm>
          </p:grpSpPr>
          <p:sp>
            <p:nvSpPr>
              <p:cNvPr id="37" name="矩形: 圆角 36"/>
              <p:cNvSpPr/>
              <p:nvPr/>
            </p:nvSpPr>
            <p:spPr>
              <a:xfrm>
                <a:off x="8369300" y="3249650"/>
                <a:ext cx="2730500" cy="1592092"/>
              </a:xfrm>
              <a:prstGeom prst="roundRect">
                <a:avLst>
                  <a:gd name="adj" fmla="val 7531"/>
                </a:avLst>
              </a:prstGeom>
              <a:solidFill>
                <a:srgbClr val="EEEEE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" name="Text Box 79"/>
              <p:cNvSpPr txBox="1">
                <a:spLocks noChangeArrowheads="1"/>
              </p:cNvSpPr>
              <p:nvPr/>
            </p:nvSpPr>
            <p:spPr bwMode="auto">
              <a:xfrm>
                <a:off x="9179223" y="3678075"/>
                <a:ext cx="1142186" cy="57996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lnSpc>
                    <a:spcPct val="150000"/>
                  </a:lnSpc>
                  <a:buClr>
                    <a:srgbClr val="009FF6"/>
                  </a:buClr>
                </a:pPr>
                <a:r>
                  <a:rPr kumimoji="1" lang="en-US" altLang="zh-CN" sz="2400" dirty="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body</a:t>
                </a:r>
              </a:p>
            </p:txBody>
          </p:sp>
        </p:grpSp>
      </p:grpSp>
      <p:sp>
        <p:nvSpPr>
          <p:cNvPr id="8" name="箭头: 下 7"/>
          <p:cNvSpPr/>
          <p:nvPr/>
        </p:nvSpPr>
        <p:spPr>
          <a:xfrm rot="15740668">
            <a:off x="4988345" y="764629"/>
            <a:ext cx="395108" cy="4132614"/>
          </a:xfrm>
          <a:prstGeom prst="downArrow">
            <a:avLst/>
          </a:prstGeom>
          <a:solidFill>
            <a:srgbClr val="009F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箭头: 下 38"/>
          <p:cNvSpPr/>
          <p:nvPr/>
        </p:nvSpPr>
        <p:spPr>
          <a:xfrm rot="15148918">
            <a:off x="6027613" y="3876639"/>
            <a:ext cx="395108" cy="1999983"/>
          </a:xfrm>
          <a:prstGeom prst="downArrow">
            <a:avLst/>
          </a:prstGeom>
          <a:solidFill>
            <a:srgbClr val="009F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Text Box 79"/>
          <p:cNvSpPr txBox="1">
            <a:spLocks noChangeArrowheads="1"/>
          </p:cNvSpPr>
          <p:nvPr/>
        </p:nvSpPr>
        <p:spPr bwMode="auto">
          <a:xfrm>
            <a:off x="8273753" y="2688974"/>
            <a:ext cx="1014139" cy="5316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30000"/>
              </a:lnSpc>
              <a:buClr>
                <a:srgbClr val="009FF6"/>
              </a:buClr>
            </a:pPr>
            <a:r>
              <a:rPr kumimoji="1" lang="zh-CN" altLang="en-US" sz="2400" dirty="0">
                <a:solidFill>
                  <a:srgbClr val="009FF6"/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空行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39" grpId="0" animBg="1"/>
      <p:bldP spid="40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/>
          <p:cNvGrpSpPr/>
          <p:nvPr/>
        </p:nvGrpSpPr>
        <p:grpSpPr>
          <a:xfrm>
            <a:off x="430213" y="0"/>
            <a:ext cx="7036337" cy="1428589"/>
            <a:chOff x="551030" y="-368704"/>
            <a:chExt cx="7036337" cy="1428589"/>
          </a:xfrm>
        </p:grpSpPr>
        <p:grpSp>
          <p:nvGrpSpPr>
            <p:cNvPr id="29" name="组合 28"/>
            <p:cNvGrpSpPr/>
            <p:nvPr/>
          </p:nvGrpSpPr>
          <p:grpSpPr>
            <a:xfrm>
              <a:off x="1201631" y="303925"/>
              <a:ext cx="6385736" cy="675443"/>
              <a:chOff x="1839058" y="967769"/>
              <a:chExt cx="6385736" cy="675443"/>
            </a:xfrm>
          </p:grpSpPr>
          <p:sp>
            <p:nvSpPr>
              <p:cNvPr id="31" name="矩形: 圆角 30"/>
              <p:cNvSpPr/>
              <p:nvPr/>
            </p:nvSpPr>
            <p:spPr>
              <a:xfrm>
                <a:off x="1839058" y="967769"/>
                <a:ext cx="6247449" cy="675443"/>
              </a:xfrm>
              <a:prstGeom prst="roundRect">
                <a:avLst>
                  <a:gd name="adj" fmla="val 50000"/>
                </a:avLst>
              </a:prstGeom>
              <a:solidFill>
                <a:srgbClr val="009FF6"/>
              </a:solidFill>
              <a:ln>
                <a:solidFill>
                  <a:schemeClr val="bg1"/>
                </a:solidFill>
              </a:ln>
              <a:effectLst>
                <a:outerShdw blurRad="63500" sx="101000" sy="101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 dirty="0">
                  <a:solidFill>
                    <a:srgbClr val="00A3F8"/>
                  </a:solidFill>
                </a:endParaRPr>
              </a:p>
            </p:txBody>
          </p:sp>
          <p:sp>
            <p:nvSpPr>
              <p:cNvPr id="32" name="文本框 31"/>
              <p:cNvSpPr txBox="1"/>
              <p:nvPr/>
            </p:nvSpPr>
            <p:spPr>
              <a:xfrm>
                <a:off x="2786095" y="1049735"/>
                <a:ext cx="543869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8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非</a:t>
                </a:r>
                <a:r>
                  <a:rPr lang="en-US" altLang="zh-CN" sz="2800" b="1" dirty="0" err="1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ASCⅡ</a:t>
                </a:r>
                <a:r>
                  <a:rPr lang="zh-CN" altLang="en-US" sz="28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码数据的</a:t>
                </a:r>
                <a:r>
                  <a:rPr lang="en-US" altLang="zh-CN" sz="28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MIME</a:t>
                </a:r>
                <a:r>
                  <a:rPr lang="zh-CN" altLang="en-US" sz="28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扩展</a:t>
                </a:r>
              </a:p>
            </p:txBody>
          </p:sp>
        </p:grpSp>
        <p:pic>
          <p:nvPicPr>
            <p:cNvPr id="30" name="图片 29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111"/>
            <a:stretch>
              <a:fillRect/>
            </a:stretch>
          </p:blipFill>
          <p:spPr>
            <a:xfrm>
              <a:off x="551030" y="-368704"/>
              <a:ext cx="1607162" cy="1428589"/>
            </a:xfrm>
            <a:prstGeom prst="rect">
              <a:avLst/>
            </a:prstGeom>
          </p:spPr>
        </p:pic>
      </p:grpSp>
      <p:grpSp>
        <p:nvGrpSpPr>
          <p:cNvPr id="19" name="Group 4"/>
          <p:cNvGrpSpPr/>
          <p:nvPr/>
        </p:nvGrpSpPr>
        <p:grpSpPr bwMode="auto">
          <a:xfrm>
            <a:off x="5397173" y="2366963"/>
            <a:ext cx="5003800" cy="3113087"/>
            <a:chOff x="1424" y="1808"/>
            <a:chExt cx="3152" cy="2152"/>
          </a:xfrm>
        </p:grpSpPr>
        <p:sp>
          <p:nvSpPr>
            <p:cNvPr id="20" name="Text Box 5"/>
            <p:cNvSpPr txBox="1">
              <a:spLocks noChangeArrowheads="1"/>
            </p:cNvSpPr>
            <p:nvPr/>
          </p:nvSpPr>
          <p:spPr bwMode="auto">
            <a:xfrm>
              <a:off x="1440" y="1808"/>
              <a:ext cx="3136" cy="21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CN" b="1" dirty="0">
                  <a:ea typeface="楷体" panose="02010609060101010101" pitchFamily="49" charset="-122"/>
                  <a:cs typeface="Arial" panose="020B0604020202020204" pitchFamily="34" charset="0"/>
                </a:rPr>
                <a:t>From: alice@crepes.fr </a:t>
              </a:r>
            </a:p>
            <a:p>
              <a:r>
                <a:rPr lang="en-US" altLang="zh-CN" b="1" dirty="0">
                  <a:ea typeface="楷体" panose="02010609060101010101" pitchFamily="49" charset="-122"/>
                  <a:cs typeface="Arial" panose="020B0604020202020204" pitchFamily="34" charset="0"/>
                </a:rPr>
                <a:t>To: bob@hamburger.edu </a:t>
              </a:r>
            </a:p>
            <a:p>
              <a:r>
                <a:rPr lang="en-US" altLang="zh-CN" b="1" dirty="0">
                  <a:ea typeface="楷体" panose="02010609060101010101" pitchFamily="49" charset="-122"/>
                  <a:cs typeface="Arial" panose="020B0604020202020204" pitchFamily="34" charset="0"/>
                </a:rPr>
                <a:t>Subject: Picture of yummy crepe. </a:t>
              </a:r>
            </a:p>
            <a:p>
              <a:r>
                <a:rPr lang="en-US" altLang="zh-CN" b="1" dirty="0">
                  <a:ea typeface="楷体" panose="02010609060101010101" pitchFamily="49" charset="-122"/>
                  <a:cs typeface="Arial" panose="020B0604020202020204" pitchFamily="34" charset="0"/>
                </a:rPr>
                <a:t>MIME-Version: 1.0 </a:t>
              </a:r>
            </a:p>
            <a:p>
              <a:r>
                <a:rPr lang="en-US" altLang="zh-CN" b="1" dirty="0">
                  <a:ea typeface="楷体" panose="02010609060101010101" pitchFamily="49" charset="-122"/>
                  <a:cs typeface="Arial" panose="020B0604020202020204" pitchFamily="34" charset="0"/>
                </a:rPr>
                <a:t>Content-Transfer-Encoding: base64 </a:t>
              </a:r>
            </a:p>
            <a:p>
              <a:r>
                <a:rPr lang="en-US" altLang="zh-CN" b="1" dirty="0">
                  <a:ea typeface="楷体" panose="02010609060101010101" pitchFamily="49" charset="-122"/>
                  <a:cs typeface="Arial" panose="020B0604020202020204" pitchFamily="34" charset="0"/>
                </a:rPr>
                <a:t>Content-Type: image/jpeg </a:t>
              </a:r>
            </a:p>
            <a:p>
              <a:endParaRPr lang="en-US" altLang="zh-CN" b="1" dirty="0">
                <a:ea typeface="楷体" panose="02010609060101010101" pitchFamily="49" charset="-122"/>
                <a:cs typeface="Arial" panose="020B0604020202020204" pitchFamily="34" charset="0"/>
              </a:endParaRPr>
            </a:p>
            <a:p>
              <a:r>
                <a:rPr lang="en-US" altLang="zh-CN" b="1" dirty="0">
                  <a:ea typeface="楷体" panose="02010609060101010101" pitchFamily="49" charset="-122"/>
                  <a:cs typeface="Arial" panose="020B0604020202020204" pitchFamily="34" charset="0"/>
                </a:rPr>
                <a:t>base64 encoded data ..... </a:t>
              </a:r>
            </a:p>
            <a:p>
              <a:r>
                <a:rPr lang="en-US" altLang="zh-CN" b="1" dirty="0">
                  <a:ea typeface="楷体" panose="02010609060101010101" pitchFamily="49" charset="-122"/>
                  <a:cs typeface="Arial" panose="020B0604020202020204" pitchFamily="34" charset="0"/>
                </a:rPr>
                <a:t>......................... </a:t>
              </a:r>
            </a:p>
            <a:p>
              <a:r>
                <a:rPr lang="en-US" altLang="zh-CN" b="1" dirty="0">
                  <a:ea typeface="楷体" panose="02010609060101010101" pitchFamily="49" charset="-122"/>
                  <a:cs typeface="Arial" panose="020B0604020202020204" pitchFamily="34" charset="0"/>
                </a:rPr>
                <a:t>......base64 encoded data </a:t>
              </a:r>
            </a:p>
            <a:p>
              <a:r>
                <a:rPr lang="en-US" altLang="zh-CN" b="1" dirty="0">
                  <a:ea typeface="楷体" panose="02010609060101010101" pitchFamily="49" charset="-122"/>
                  <a:cs typeface="Arial" panose="020B0604020202020204" pitchFamily="34" charset="0"/>
                </a:rPr>
                <a:t> </a:t>
              </a:r>
            </a:p>
          </p:txBody>
        </p:sp>
        <p:sp>
          <p:nvSpPr>
            <p:cNvPr id="21" name="Rectangle 6"/>
            <p:cNvSpPr>
              <a:spLocks noChangeArrowheads="1"/>
            </p:cNvSpPr>
            <p:nvPr/>
          </p:nvSpPr>
          <p:spPr bwMode="auto">
            <a:xfrm>
              <a:off x="1424" y="1808"/>
              <a:ext cx="2984" cy="2024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endParaRPr lang="zh-CN" altLang="zh-CN" sz="2400">
                <a:ea typeface="楷体" panose="02010609060101010101" pitchFamily="49" charset="-122"/>
                <a:cs typeface="Arial" panose="020B0604020202020204" pitchFamily="34" charset="0"/>
              </a:endParaRPr>
            </a:p>
          </p:txBody>
        </p:sp>
      </p:grpSp>
      <p:sp>
        <p:nvSpPr>
          <p:cNvPr id="22" name="Text Box 8"/>
          <p:cNvSpPr txBox="1">
            <a:spLocks noChangeArrowheads="1"/>
          </p:cNvSpPr>
          <p:nvPr/>
        </p:nvSpPr>
        <p:spPr bwMode="auto">
          <a:xfrm>
            <a:off x="2563486" y="3055938"/>
            <a:ext cx="17335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/>
            <a:r>
              <a:rPr lang="zh-CN" altLang="en-US" sz="2000" b="1">
                <a:ea typeface="楷体" panose="02010609060101010101" pitchFamily="49" charset="-122"/>
                <a:cs typeface="Arial" panose="020B0604020202020204" pitchFamily="34" charset="0"/>
              </a:rPr>
              <a:t>数据编码方法</a:t>
            </a:r>
            <a:endParaRPr lang="zh-CN" altLang="en-US" sz="2400" b="1">
              <a:ea typeface="楷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23" name="Text Box 9"/>
          <p:cNvSpPr txBox="1">
            <a:spLocks noChangeArrowheads="1"/>
          </p:cNvSpPr>
          <p:nvPr/>
        </p:nvSpPr>
        <p:spPr bwMode="auto">
          <a:xfrm>
            <a:off x="2634923" y="2517775"/>
            <a:ext cx="14382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2000" b="1">
                <a:ea typeface="楷体" panose="02010609060101010101" pitchFamily="49" charset="-122"/>
                <a:cs typeface="Arial" panose="020B0604020202020204" pitchFamily="34" charset="0"/>
              </a:rPr>
              <a:t>MIME </a:t>
            </a:r>
            <a:r>
              <a:rPr lang="zh-CN" altLang="en-US" sz="2000" b="1">
                <a:ea typeface="楷体" panose="02010609060101010101" pitchFamily="49" charset="-122"/>
                <a:cs typeface="Arial" panose="020B0604020202020204" pitchFamily="34" charset="0"/>
              </a:rPr>
              <a:t>版本</a:t>
            </a:r>
            <a:endParaRPr lang="zh-CN" altLang="en-US" sz="2400" b="1">
              <a:ea typeface="楷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24" name="Text Box 10"/>
          <p:cNvSpPr txBox="1">
            <a:spLocks noChangeArrowheads="1"/>
          </p:cNvSpPr>
          <p:nvPr/>
        </p:nvSpPr>
        <p:spPr bwMode="auto">
          <a:xfrm>
            <a:off x="2574598" y="5024438"/>
            <a:ext cx="17335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2000" b="1">
                <a:ea typeface="楷体" panose="02010609060101010101" pitchFamily="49" charset="-122"/>
                <a:cs typeface="Arial" panose="020B0604020202020204" pitchFamily="34" charset="0"/>
              </a:rPr>
              <a:t>编码后的数据</a:t>
            </a:r>
            <a:endParaRPr lang="zh-CN" altLang="en-US" sz="2400" b="1">
              <a:ea typeface="楷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25" name="Line 11"/>
          <p:cNvSpPr>
            <a:spLocks noChangeShapeType="1"/>
          </p:cNvSpPr>
          <p:nvPr/>
        </p:nvSpPr>
        <p:spPr bwMode="auto">
          <a:xfrm>
            <a:off x="4311323" y="2792413"/>
            <a:ext cx="1155700" cy="5461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6" name="Line 12"/>
          <p:cNvSpPr>
            <a:spLocks noChangeShapeType="1"/>
          </p:cNvSpPr>
          <p:nvPr/>
        </p:nvSpPr>
        <p:spPr bwMode="auto">
          <a:xfrm>
            <a:off x="4285923" y="3427413"/>
            <a:ext cx="1181100" cy="1905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7" name="Line 13"/>
          <p:cNvSpPr>
            <a:spLocks noChangeShapeType="1"/>
          </p:cNvSpPr>
          <p:nvPr/>
        </p:nvSpPr>
        <p:spPr bwMode="auto">
          <a:xfrm flipV="1">
            <a:off x="4260523" y="3935413"/>
            <a:ext cx="1244600" cy="3556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3" name="Line 14"/>
          <p:cNvSpPr>
            <a:spLocks noChangeShapeType="1"/>
          </p:cNvSpPr>
          <p:nvPr/>
        </p:nvSpPr>
        <p:spPr bwMode="auto">
          <a:xfrm flipV="1">
            <a:off x="4298623" y="4684713"/>
            <a:ext cx="1003300" cy="5080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4" name="Freeform 15"/>
          <p:cNvSpPr/>
          <p:nvPr/>
        </p:nvSpPr>
        <p:spPr bwMode="auto">
          <a:xfrm>
            <a:off x="5325736" y="4325938"/>
            <a:ext cx="309562" cy="881062"/>
          </a:xfrm>
          <a:custGeom>
            <a:avLst/>
            <a:gdLst>
              <a:gd name="T0" fmla="*/ 2147483646 w 195"/>
              <a:gd name="T1" fmla="*/ 2147483646 h 555"/>
              <a:gd name="T2" fmla="*/ 0 w 195"/>
              <a:gd name="T3" fmla="*/ 0 h 555"/>
              <a:gd name="T4" fmla="*/ 0 w 195"/>
              <a:gd name="T5" fmla="*/ 2147483646 h 555"/>
              <a:gd name="T6" fmla="*/ 2147483646 w 195"/>
              <a:gd name="T7" fmla="*/ 2147483646 h 555"/>
              <a:gd name="T8" fmla="*/ 0 60000 65536"/>
              <a:gd name="T9" fmla="*/ 0 60000 65536"/>
              <a:gd name="T10" fmla="*/ 0 60000 65536"/>
              <a:gd name="T11" fmla="*/ 0 60000 65536"/>
              <a:gd name="T12" fmla="*/ 0 w 195"/>
              <a:gd name="T13" fmla="*/ 0 h 555"/>
              <a:gd name="T14" fmla="*/ 195 w 195"/>
              <a:gd name="T15" fmla="*/ 555 h 55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95" h="555">
                <a:moveTo>
                  <a:pt x="159" y="3"/>
                </a:moveTo>
                <a:lnTo>
                  <a:pt x="0" y="0"/>
                </a:lnTo>
                <a:lnTo>
                  <a:pt x="0" y="555"/>
                </a:lnTo>
                <a:lnTo>
                  <a:pt x="195" y="552"/>
                </a:lnTo>
              </a:path>
            </a:pathLst>
          </a:custGeom>
          <a:noFill/>
          <a:ln w="19050">
            <a:solidFill>
              <a:srgbClr val="FF0000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5" name="Text Box 7"/>
          <p:cNvSpPr txBox="1">
            <a:spLocks noChangeArrowheads="1"/>
          </p:cNvSpPr>
          <p:nvPr/>
        </p:nvSpPr>
        <p:spPr bwMode="auto">
          <a:xfrm>
            <a:off x="1698298" y="3989388"/>
            <a:ext cx="2587625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/>
            <a:r>
              <a:rPr lang="zh-CN" altLang="en-US" sz="2000" b="1" dirty="0">
                <a:ea typeface="楷体" panose="02010609060101010101" pitchFamily="49" charset="-122"/>
                <a:cs typeface="Arial" panose="020B0604020202020204" pitchFamily="34" charset="0"/>
              </a:rPr>
              <a:t>多媒体类型</a:t>
            </a:r>
            <a:r>
              <a:rPr lang="en-US" altLang="zh-CN" sz="2000" b="1" dirty="0">
                <a:ea typeface="楷体" panose="02010609060101010101" pitchFamily="49" charset="-122"/>
                <a:cs typeface="Arial" panose="020B0604020202020204" pitchFamily="34" charset="0"/>
              </a:rPr>
              <a:t>, </a:t>
            </a:r>
            <a:r>
              <a:rPr lang="zh-CN" altLang="en-US" sz="2000" b="1" dirty="0">
                <a:ea typeface="楷体" panose="02010609060101010101" pitchFamily="49" charset="-122"/>
                <a:cs typeface="Arial" panose="020B0604020202020204" pitchFamily="34" charset="0"/>
              </a:rPr>
              <a:t>子类型</a:t>
            </a:r>
            <a:r>
              <a:rPr lang="en-US" altLang="zh-CN" sz="2000" b="1" dirty="0">
                <a:ea typeface="楷体" panose="02010609060101010101" pitchFamily="49" charset="-122"/>
                <a:cs typeface="Arial" panose="020B0604020202020204" pitchFamily="34" charset="0"/>
              </a:rPr>
              <a:t>, </a:t>
            </a:r>
          </a:p>
          <a:p>
            <a:pPr algn="r"/>
            <a:r>
              <a:rPr lang="zh-CN" altLang="en-US" sz="2000" b="1" dirty="0">
                <a:ea typeface="楷体" panose="02010609060101010101" pitchFamily="49" charset="-122"/>
                <a:cs typeface="Arial" panose="020B0604020202020204" pitchFamily="34" charset="0"/>
              </a:rPr>
              <a:t>参数声明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/>
      <p:bldP spid="35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/>
          <p:cNvGrpSpPr/>
          <p:nvPr/>
        </p:nvGrpSpPr>
        <p:grpSpPr>
          <a:xfrm>
            <a:off x="430213" y="0"/>
            <a:ext cx="6898050" cy="1428589"/>
            <a:chOff x="551030" y="-368704"/>
            <a:chExt cx="6898050" cy="1428589"/>
          </a:xfrm>
        </p:grpSpPr>
        <p:grpSp>
          <p:nvGrpSpPr>
            <p:cNvPr id="29" name="组合 28"/>
            <p:cNvGrpSpPr/>
            <p:nvPr/>
          </p:nvGrpSpPr>
          <p:grpSpPr>
            <a:xfrm>
              <a:off x="1201631" y="303925"/>
              <a:ext cx="6247449" cy="687997"/>
              <a:chOff x="1839058" y="967769"/>
              <a:chExt cx="6247449" cy="687997"/>
            </a:xfrm>
          </p:grpSpPr>
          <p:sp>
            <p:nvSpPr>
              <p:cNvPr id="31" name="矩形: 圆角 30"/>
              <p:cNvSpPr/>
              <p:nvPr/>
            </p:nvSpPr>
            <p:spPr>
              <a:xfrm>
                <a:off x="1839058" y="967769"/>
                <a:ext cx="6247449" cy="675443"/>
              </a:xfrm>
              <a:prstGeom prst="roundRect">
                <a:avLst>
                  <a:gd name="adj" fmla="val 50000"/>
                </a:avLst>
              </a:prstGeom>
              <a:solidFill>
                <a:srgbClr val="009FF6"/>
              </a:solidFill>
              <a:ln>
                <a:solidFill>
                  <a:schemeClr val="bg1"/>
                </a:solidFill>
              </a:ln>
              <a:effectLst>
                <a:outerShdw blurRad="63500" sx="101000" sy="101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 dirty="0">
                  <a:solidFill>
                    <a:srgbClr val="00A3F8"/>
                  </a:solidFill>
                </a:endParaRPr>
              </a:p>
            </p:txBody>
          </p:sp>
          <p:sp>
            <p:nvSpPr>
              <p:cNvPr id="32" name="文本框 31"/>
              <p:cNvSpPr txBox="1"/>
              <p:nvPr/>
            </p:nvSpPr>
            <p:spPr>
              <a:xfrm>
                <a:off x="2786095" y="1009435"/>
                <a:ext cx="514786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3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客户机获取邮件的方法</a:t>
                </a:r>
              </a:p>
            </p:txBody>
          </p:sp>
        </p:grpSp>
        <p:pic>
          <p:nvPicPr>
            <p:cNvPr id="30" name="图片 29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111"/>
            <a:stretch>
              <a:fillRect/>
            </a:stretch>
          </p:blipFill>
          <p:spPr>
            <a:xfrm>
              <a:off x="551030" y="-368704"/>
              <a:ext cx="1607162" cy="1428589"/>
            </a:xfrm>
            <a:prstGeom prst="rect">
              <a:avLst/>
            </a:prstGeom>
          </p:spPr>
        </p:pic>
      </p:grpSp>
      <p:grpSp>
        <p:nvGrpSpPr>
          <p:cNvPr id="60" name="组合 59"/>
          <p:cNvGrpSpPr/>
          <p:nvPr/>
        </p:nvGrpSpPr>
        <p:grpSpPr>
          <a:xfrm>
            <a:off x="4310006" y="2192425"/>
            <a:ext cx="3283229" cy="719092"/>
            <a:chOff x="1791494" y="2482819"/>
            <a:chExt cx="5638006" cy="1227521"/>
          </a:xfrm>
        </p:grpSpPr>
        <p:sp>
          <p:nvSpPr>
            <p:cNvPr id="61" name="矩形: 圆角 92"/>
            <p:cNvSpPr/>
            <p:nvPr/>
          </p:nvSpPr>
          <p:spPr>
            <a:xfrm>
              <a:off x="1791494" y="2482819"/>
              <a:ext cx="5638006" cy="1227521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FEF1D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2" name="文本框 61"/>
            <p:cNvSpPr txBox="1"/>
            <p:nvPr/>
          </p:nvSpPr>
          <p:spPr>
            <a:xfrm>
              <a:off x="2056191" y="2742397"/>
              <a:ext cx="5155765" cy="788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POP3</a:t>
              </a:r>
              <a:r>
                <a:rPr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协议</a:t>
              </a:r>
            </a:p>
          </p:txBody>
        </p:sp>
        <p:sp>
          <p:nvSpPr>
            <p:cNvPr id="63" name="矩形: 圆角 94"/>
            <p:cNvSpPr/>
            <p:nvPr/>
          </p:nvSpPr>
          <p:spPr>
            <a:xfrm>
              <a:off x="1980050" y="2616894"/>
              <a:ext cx="5275416" cy="965043"/>
            </a:xfrm>
            <a:prstGeom prst="roundRect">
              <a:avLst/>
            </a:prstGeom>
            <a:noFill/>
            <a:ln>
              <a:gradFill>
                <a:gsLst>
                  <a:gs pos="0">
                    <a:srgbClr val="00A3F8"/>
                  </a:gs>
                  <a:gs pos="100000">
                    <a:srgbClr val="8296EF"/>
                  </a:gs>
                </a:gsLst>
                <a:lin ang="5400000" scaled="1"/>
              </a:gra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4" name="组合 63"/>
          <p:cNvGrpSpPr/>
          <p:nvPr/>
        </p:nvGrpSpPr>
        <p:grpSpPr>
          <a:xfrm>
            <a:off x="4310006" y="3294222"/>
            <a:ext cx="3283229" cy="719092"/>
            <a:chOff x="1791494" y="2482819"/>
            <a:chExt cx="5638006" cy="1227521"/>
          </a:xfrm>
        </p:grpSpPr>
        <p:sp>
          <p:nvSpPr>
            <p:cNvPr id="65" name="矩形: 圆角 92"/>
            <p:cNvSpPr/>
            <p:nvPr/>
          </p:nvSpPr>
          <p:spPr>
            <a:xfrm>
              <a:off x="1791494" y="2482819"/>
              <a:ext cx="5638006" cy="1227521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FEF1D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6" name="文本框 65"/>
            <p:cNvSpPr txBox="1"/>
            <p:nvPr/>
          </p:nvSpPr>
          <p:spPr>
            <a:xfrm>
              <a:off x="2056191" y="2742397"/>
              <a:ext cx="5155765" cy="788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IMAP</a:t>
              </a:r>
              <a:r>
                <a:rPr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协议</a:t>
              </a:r>
            </a:p>
          </p:txBody>
        </p:sp>
        <p:sp>
          <p:nvSpPr>
            <p:cNvPr id="67" name="矩形: 圆角 94"/>
            <p:cNvSpPr/>
            <p:nvPr/>
          </p:nvSpPr>
          <p:spPr>
            <a:xfrm>
              <a:off x="1980050" y="2616894"/>
              <a:ext cx="5275416" cy="965043"/>
            </a:xfrm>
            <a:prstGeom prst="roundRect">
              <a:avLst/>
            </a:prstGeom>
            <a:noFill/>
            <a:ln>
              <a:gradFill>
                <a:gsLst>
                  <a:gs pos="0">
                    <a:srgbClr val="00A3F8"/>
                  </a:gs>
                  <a:gs pos="100000">
                    <a:srgbClr val="8296EF"/>
                  </a:gs>
                </a:gsLst>
                <a:lin ang="5400000" scaled="1"/>
              </a:gra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4310006" y="4396019"/>
            <a:ext cx="3283229" cy="719092"/>
            <a:chOff x="1791494" y="2482819"/>
            <a:chExt cx="5638006" cy="1227521"/>
          </a:xfrm>
        </p:grpSpPr>
        <p:sp>
          <p:nvSpPr>
            <p:cNvPr id="69" name="矩形: 圆角 92"/>
            <p:cNvSpPr/>
            <p:nvPr/>
          </p:nvSpPr>
          <p:spPr>
            <a:xfrm>
              <a:off x="1791494" y="2482819"/>
              <a:ext cx="5638006" cy="1227521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FEF1D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0" name="文本框 69"/>
            <p:cNvSpPr txBox="1"/>
            <p:nvPr/>
          </p:nvSpPr>
          <p:spPr>
            <a:xfrm>
              <a:off x="2056191" y="2742397"/>
              <a:ext cx="5155765" cy="788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HTTP</a:t>
              </a:r>
            </a:p>
          </p:txBody>
        </p:sp>
        <p:sp>
          <p:nvSpPr>
            <p:cNvPr id="71" name="矩形: 圆角 94"/>
            <p:cNvSpPr/>
            <p:nvPr/>
          </p:nvSpPr>
          <p:spPr>
            <a:xfrm>
              <a:off x="1980050" y="2616894"/>
              <a:ext cx="5275416" cy="965043"/>
            </a:xfrm>
            <a:prstGeom prst="roundRect">
              <a:avLst/>
            </a:prstGeom>
            <a:noFill/>
            <a:ln>
              <a:gradFill>
                <a:gsLst>
                  <a:gs pos="0">
                    <a:srgbClr val="00A3F8"/>
                  </a:gs>
                  <a:gs pos="100000">
                    <a:srgbClr val="8296EF"/>
                  </a:gs>
                </a:gsLst>
                <a:lin ang="5400000" scaled="1"/>
              </a:gra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/>
          <p:cNvGrpSpPr/>
          <p:nvPr/>
        </p:nvGrpSpPr>
        <p:grpSpPr>
          <a:xfrm>
            <a:off x="430213" y="0"/>
            <a:ext cx="7132960" cy="1428589"/>
            <a:chOff x="551030" y="-368704"/>
            <a:chExt cx="7132960" cy="1428589"/>
          </a:xfrm>
        </p:grpSpPr>
        <p:grpSp>
          <p:nvGrpSpPr>
            <p:cNvPr id="29" name="组合 28"/>
            <p:cNvGrpSpPr/>
            <p:nvPr/>
          </p:nvGrpSpPr>
          <p:grpSpPr>
            <a:xfrm>
              <a:off x="1201631" y="303925"/>
              <a:ext cx="6482359" cy="687997"/>
              <a:chOff x="1839058" y="967769"/>
              <a:chExt cx="6482359" cy="687997"/>
            </a:xfrm>
          </p:grpSpPr>
          <p:sp>
            <p:nvSpPr>
              <p:cNvPr id="31" name="矩形: 圆角 30"/>
              <p:cNvSpPr/>
              <p:nvPr/>
            </p:nvSpPr>
            <p:spPr>
              <a:xfrm>
                <a:off x="1839058" y="967769"/>
                <a:ext cx="6482359" cy="675443"/>
              </a:xfrm>
              <a:prstGeom prst="roundRect">
                <a:avLst>
                  <a:gd name="adj" fmla="val 50000"/>
                </a:avLst>
              </a:prstGeom>
              <a:solidFill>
                <a:srgbClr val="009FF6"/>
              </a:solidFill>
              <a:ln>
                <a:solidFill>
                  <a:schemeClr val="bg1"/>
                </a:solidFill>
              </a:ln>
              <a:effectLst>
                <a:outerShdw blurRad="63500" sx="101000" sy="101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 dirty="0">
                  <a:solidFill>
                    <a:srgbClr val="00A3F8"/>
                  </a:solidFill>
                </a:endParaRPr>
              </a:p>
            </p:txBody>
          </p:sp>
          <p:sp>
            <p:nvSpPr>
              <p:cNvPr id="32" name="文本框 31"/>
              <p:cNvSpPr txBox="1"/>
              <p:nvPr/>
            </p:nvSpPr>
            <p:spPr>
              <a:xfrm>
                <a:off x="2786095" y="1009435"/>
                <a:ext cx="514786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POP3</a:t>
                </a:r>
                <a:r>
                  <a:rPr lang="zh-CN" altLang="en-US" sz="3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协议的认证阶段</a:t>
                </a:r>
              </a:p>
            </p:txBody>
          </p:sp>
        </p:grpSp>
        <p:pic>
          <p:nvPicPr>
            <p:cNvPr id="30" name="图片 29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111"/>
            <a:stretch>
              <a:fillRect/>
            </a:stretch>
          </p:blipFill>
          <p:spPr>
            <a:xfrm>
              <a:off x="551030" y="-368704"/>
              <a:ext cx="1607162" cy="1428589"/>
            </a:xfrm>
            <a:prstGeom prst="rect">
              <a:avLst/>
            </a:prstGeom>
          </p:spPr>
        </p:pic>
      </p:grpSp>
      <p:grpSp>
        <p:nvGrpSpPr>
          <p:cNvPr id="4" name="组合 3"/>
          <p:cNvGrpSpPr/>
          <p:nvPr/>
        </p:nvGrpSpPr>
        <p:grpSpPr>
          <a:xfrm>
            <a:off x="2222902" y="1807481"/>
            <a:ext cx="2217448" cy="1832540"/>
            <a:chOff x="943763" y="1648367"/>
            <a:chExt cx="2217448" cy="1832540"/>
          </a:xfrm>
        </p:grpSpPr>
        <p:grpSp>
          <p:nvGrpSpPr>
            <p:cNvPr id="40" name="组合 39"/>
            <p:cNvGrpSpPr/>
            <p:nvPr/>
          </p:nvGrpSpPr>
          <p:grpSpPr>
            <a:xfrm>
              <a:off x="943763" y="2896132"/>
              <a:ext cx="2217448" cy="584775"/>
              <a:chOff x="1263765" y="4127662"/>
              <a:chExt cx="2742830" cy="584775"/>
            </a:xfrm>
          </p:grpSpPr>
          <p:sp>
            <p:nvSpPr>
              <p:cNvPr id="41" name="矩形: 圆角 40"/>
              <p:cNvSpPr/>
              <p:nvPr/>
            </p:nvSpPr>
            <p:spPr>
              <a:xfrm>
                <a:off x="1263767" y="4127662"/>
                <a:ext cx="2742828" cy="584775"/>
              </a:xfrm>
              <a:prstGeom prst="roundRect">
                <a:avLst>
                  <a:gd name="adj" fmla="val 50000"/>
                </a:avLst>
              </a:prstGeom>
              <a:solidFill>
                <a:srgbClr val="009FF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2" name="矩形 41"/>
              <p:cNvSpPr/>
              <p:nvPr/>
            </p:nvSpPr>
            <p:spPr>
              <a:xfrm>
                <a:off x="1263765" y="4203071"/>
                <a:ext cx="2742829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kumimoji="1" lang="zh-CN" altLang="en-US" sz="24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客户端命令</a:t>
                </a:r>
              </a:p>
            </p:txBody>
          </p:sp>
        </p:grpSp>
        <p:pic>
          <p:nvPicPr>
            <p:cNvPr id="33" name="图片 3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13364" y="1648367"/>
              <a:ext cx="1628974" cy="1628974"/>
            </a:xfrm>
            <a:prstGeom prst="rect">
              <a:avLst/>
            </a:prstGeom>
          </p:spPr>
        </p:pic>
      </p:grpSp>
      <p:grpSp>
        <p:nvGrpSpPr>
          <p:cNvPr id="3" name="组合 2"/>
          <p:cNvGrpSpPr/>
          <p:nvPr/>
        </p:nvGrpSpPr>
        <p:grpSpPr>
          <a:xfrm>
            <a:off x="7563173" y="2020701"/>
            <a:ext cx="2217448" cy="1619320"/>
            <a:chOff x="4958267" y="1861586"/>
            <a:chExt cx="2217448" cy="1619320"/>
          </a:xfrm>
        </p:grpSpPr>
        <p:grpSp>
          <p:nvGrpSpPr>
            <p:cNvPr id="43" name="组合 42"/>
            <p:cNvGrpSpPr/>
            <p:nvPr/>
          </p:nvGrpSpPr>
          <p:grpSpPr>
            <a:xfrm>
              <a:off x="4958267" y="2896131"/>
              <a:ext cx="2217448" cy="584775"/>
              <a:chOff x="1263765" y="4127662"/>
              <a:chExt cx="2742830" cy="584775"/>
            </a:xfrm>
          </p:grpSpPr>
          <p:sp>
            <p:nvSpPr>
              <p:cNvPr id="44" name="矩形: 圆角 43"/>
              <p:cNvSpPr/>
              <p:nvPr/>
            </p:nvSpPr>
            <p:spPr>
              <a:xfrm>
                <a:off x="1263767" y="4127662"/>
                <a:ext cx="2742828" cy="584775"/>
              </a:xfrm>
              <a:prstGeom prst="roundRect">
                <a:avLst>
                  <a:gd name="adj" fmla="val 50000"/>
                </a:avLst>
              </a:prstGeom>
              <a:solidFill>
                <a:srgbClr val="FFC00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" name="矩形 44"/>
              <p:cNvSpPr/>
              <p:nvPr/>
            </p:nvSpPr>
            <p:spPr>
              <a:xfrm>
                <a:off x="1263765" y="4203071"/>
                <a:ext cx="2742829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kumimoji="1" lang="zh-CN" altLang="en-US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服务器响应</a:t>
                </a:r>
              </a:p>
            </p:txBody>
          </p:sp>
        </p:grpSp>
        <p:pic>
          <p:nvPicPr>
            <p:cNvPr id="36" name="图片 3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81513" y="1861586"/>
              <a:ext cx="1628974" cy="1202536"/>
            </a:xfrm>
            <a:prstGeom prst="rect">
              <a:avLst/>
            </a:prstGeom>
          </p:spPr>
        </p:pic>
      </p:grpSp>
      <p:grpSp>
        <p:nvGrpSpPr>
          <p:cNvPr id="48" name="组合 47"/>
          <p:cNvGrpSpPr/>
          <p:nvPr/>
        </p:nvGrpSpPr>
        <p:grpSpPr>
          <a:xfrm flipH="1">
            <a:off x="4742047" y="1838185"/>
            <a:ext cx="2490058" cy="997381"/>
            <a:chOff x="2759770" y="2746260"/>
            <a:chExt cx="2060538" cy="604004"/>
          </a:xfrm>
        </p:grpSpPr>
        <p:sp>
          <p:nvSpPr>
            <p:cNvPr id="49" name="对话气泡: 圆角矩形 48"/>
            <p:cNvSpPr/>
            <p:nvPr/>
          </p:nvSpPr>
          <p:spPr>
            <a:xfrm>
              <a:off x="2759770" y="2746260"/>
              <a:ext cx="2060538" cy="604004"/>
            </a:xfrm>
            <a:prstGeom prst="wedgeRoundRectCallout">
              <a:avLst>
                <a:gd name="adj1" fmla="val 66595"/>
                <a:gd name="adj2" fmla="val 44178"/>
                <a:gd name="adj3" fmla="val 16667"/>
              </a:avLst>
            </a:prstGeom>
            <a:solidFill>
              <a:srgbClr val="009FF6"/>
            </a:solidFill>
            <a:ln w="28575">
              <a:solidFill>
                <a:srgbClr val="009FF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Text Box 79"/>
            <p:cNvSpPr txBox="1">
              <a:spLocks noChangeArrowheads="1"/>
            </p:cNvSpPr>
            <p:nvPr/>
          </p:nvSpPr>
          <p:spPr bwMode="auto">
            <a:xfrm>
              <a:off x="2779380" y="2790816"/>
              <a:ext cx="2040928" cy="2982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kumimoji="1" lang="en-US" altLang="zh-CN" sz="2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user: </a:t>
              </a:r>
              <a:r>
                <a:rPr kumimoji="1" lang="zh-CN" altLang="en-US" sz="26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用户名</a:t>
              </a:r>
            </a:p>
          </p:txBody>
        </p:sp>
        <p:sp>
          <p:nvSpPr>
            <p:cNvPr id="54" name="Text Box 79"/>
            <p:cNvSpPr txBox="1">
              <a:spLocks noChangeArrowheads="1"/>
            </p:cNvSpPr>
            <p:nvPr/>
          </p:nvSpPr>
          <p:spPr bwMode="auto">
            <a:xfrm>
              <a:off x="2779381" y="3032840"/>
              <a:ext cx="1828831" cy="2982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kumimoji="1" lang="en-US" altLang="zh-CN" sz="2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pass: </a:t>
              </a:r>
              <a:r>
                <a:rPr kumimoji="1" lang="zh-CN" altLang="en-US" sz="26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口令</a:t>
              </a:r>
            </a:p>
          </p:txBody>
        </p:sp>
      </p:grpSp>
      <p:grpSp>
        <p:nvGrpSpPr>
          <p:cNvPr id="55" name="组合 54"/>
          <p:cNvGrpSpPr/>
          <p:nvPr/>
        </p:nvGrpSpPr>
        <p:grpSpPr>
          <a:xfrm flipH="1">
            <a:off x="4754242" y="3055246"/>
            <a:ext cx="2490058" cy="997381"/>
            <a:chOff x="2759770" y="2746260"/>
            <a:chExt cx="2060538" cy="604004"/>
          </a:xfrm>
        </p:grpSpPr>
        <p:sp>
          <p:nvSpPr>
            <p:cNvPr id="56" name="对话气泡: 圆角矩形 55"/>
            <p:cNvSpPr/>
            <p:nvPr/>
          </p:nvSpPr>
          <p:spPr>
            <a:xfrm>
              <a:off x="2759770" y="2746260"/>
              <a:ext cx="2060538" cy="604004"/>
            </a:xfrm>
            <a:prstGeom prst="wedgeRoundRectCallout">
              <a:avLst>
                <a:gd name="adj1" fmla="val -61932"/>
                <a:gd name="adj2" fmla="val -50122"/>
                <a:gd name="adj3" fmla="val 16667"/>
              </a:avLst>
            </a:prstGeom>
            <a:solidFill>
              <a:srgbClr val="FFC000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Text Box 79"/>
            <p:cNvSpPr txBox="1">
              <a:spLocks noChangeArrowheads="1"/>
            </p:cNvSpPr>
            <p:nvPr/>
          </p:nvSpPr>
          <p:spPr bwMode="auto">
            <a:xfrm>
              <a:off x="2779380" y="2774994"/>
              <a:ext cx="2040928" cy="2982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kumimoji="1" lang="en-US" altLang="zh-CN" sz="2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+OK</a:t>
              </a:r>
            </a:p>
          </p:txBody>
        </p:sp>
        <p:sp>
          <p:nvSpPr>
            <p:cNvPr id="58" name="Text Box 79"/>
            <p:cNvSpPr txBox="1">
              <a:spLocks noChangeArrowheads="1"/>
            </p:cNvSpPr>
            <p:nvPr/>
          </p:nvSpPr>
          <p:spPr bwMode="auto">
            <a:xfrm>
              <a:off x="2779381" y="3040751"/>
              <a:ext cx="2040927" cy="2982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kumimoji="1" lang="en-US" altLang="zh-CN" sz="2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-ERR</a:t>
              </a:r>
            </a:p>
          </p:txBody>
        </p:sp>
      </p:grpSp>
      <p:sp>
        <p:nvSpPr>
          <p:cNvPr id="59" name="Text Box 11"/>
          <p:cNvSpPr txBox="1">
            <a:spLocks noChangeArrowheads="1"/>
          </p:cNvSpPr>
          <p:nvPr/>
        </p:nvSpPr>
        <p:spPr bwMode="auto">
          <a:xfrm>
            <a:off x="4101663" y="4362392"/>
            <a:ext cx="3906839" cy="163121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S: +OK POP3 server ready </a:t>
            </a:r>
          </a:p>
          <a:p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C: user </a:t>
            </a:r>
            <a:r>
              <a:rPr lang="en-US" altLang="zh-CN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alice</a:t>
            </a: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S: +OK </a:t>
            </a:r>
          </a:p>
          <a:p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C: pass hungry </a:t>
            </a:r>
          </a:p>
          <a:p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S: +OK </a:t>
            </a:r>
            <a:r>
              <a:rPr lang="en-US" altLang="zh-CN" sz="2000" dirty="0">
                <a:solidFill>
                  <a:srgbClr val="009FF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 successfully logged 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/>
          <p:cNvGrpSpPr/>
          <p:nvPr/>
        </p:nvGrpSpPr>
        <p:grpSpPr>
          <a:xfrm>
            <a:off x="430213" y="0"/>
            <a:ext cx="7132960" cy="1428589"/>
            <a:chOff x="551030" y="-368704"/>
            <a:chExt cx="7132960" cy="1428589"/>
          </a:xfrm>
        </p:grpSpPr>
        <p:grpSp>
          <p:nvGrpSpPr>
            <p:cNvPr id="29" name="组合 28"/>
            <p:cNvGrpSpPr/>
            <p:nvPr/>
          </p:nvGrpSpPr>
          <p:grpSpPr>
            <a:xfrm>
              <a:off x="1201631" y="303925"/>
              <a:ext cx="6482359" cy="687997"/>
              <a:chOff x="1839058" y="967769"/>
              <a:chExt cx="6482359" cy="687997"/>
            </a:xfrm>
          </p:grpSpPr>
          <p:sp>
            <p:nvSpPr>
              <p:cNvPr id="31" name="矩形: 圆角 30"/>
              <p:cNvSpPr/>
              <p:nvPr/>
            </p:nvSpPr>
            <p:spPr>
              <a:xfrm>
                <a:off x="1839058" y="967769"/>
                <a:ext cx="6482359" cy="675443"/>
              </a:xfrm>
              <a:prstGeom prst="roundRect">
                <a:avLst>
                  <a:gd name="adj" fmla="val 50000"/>
                </a:avLst>
              </a:prstGeom>
              <a:solidFill>
                <a:srgbClr val="009FF6"/>
              </a:solidFill>
              <a:ln>
                <a:solidFill>
                  <a:schemeClr val="bg1"/>
                </a:solidFill>
              </a:ln>
              <a:effectLst>
                <a:outerShdw blurRad="63500" sx="101000" sy="101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 dirty="0">
                  <a:solidFill>
                    <a:srgbClr val="00A3F8"/>
                  </a:solidFill>
                </a:endParaRPr>
              </a:p>
            </p:txBody>
          </p:sp>
          <p:sp>
            <p:nvSpPr>
              <p:cNvPr id="32" name="文本框 31"/>
              <p:cNvSpPr txBox="1"/>
              <p:nvPr/>
            </p:nvSpPr>
            <p:spPr>
              <a:xfrm>
                <a:off x="2786095" y="1009435"/>
                <a:ext cx="514786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POP3</a:t>
                </a:r>
                <a:r>
                  <a:rPr lang="zh-CN" altLang="en-US" sz="3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协议的交互命令</a:t>
                </a:r>
              </a:p>
            </p:txBody>
          </p:sp>
        </p:grpSp>
        <p:pic>
          <p:nvPicPr>
            <p:cNvPr id="30" name="图片 29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111"/>
            <a:stretch>
              <a:fillRect/>
            </a:stretch>
          </p:blipFill>
          <p:spPr>
            <a:xfrm>
              <a:off x="551030" y="-368704"/>
              <a:ext cx="1607162" cy="1428589"/>
            </a:xfrm>
            <a:prstGeom prst="rect">
              <a:avLst/>
            </a:prstGeom>
          </p:spPr>
        </p:pic>
      </p:grpSp>
      <p:sp>
        <p:nvSpPr>
          <p:cNvPr id="222" name="Text Box 11"/>
          <p:cNvSpPr txBox="1">
            <a:spLocks noChangeArrowheads="1"/>
          </p:cNvSpPr>
          <p:nvPr/>
        </p:nvSpPr>
        <p:spPr bwMode="auto">
          <a:xfrm>
            <a:off x="7982120" y="2780008"/>
            <a:ext cx="3193842" cy="332398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1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C: list </a:t>
            </a:r>
          </a:p>
          <a:p>
            <a:r>
              <a:rPr lang="en-US" altLang="zh-CN" sz="1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S: 1 498 </a:t>
            </a:r>
          </a:p>
          <a:p>
            <a:r>
              <a:rPr lang="en-US" altLang="zh-CN" sz="1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S: 2 912 </a:t>
            </a:r>
          </a:p>
          <a:p>
            <a:r>
              <a:rPr lang="en-US" altLang="zh-CN" sz="1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S: . </a:t>
            </a:r>
          </a:p>
          <a:p>
            <a:r>
              <a:rPr lang="en-US" altLang="zh-CN" sz="1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C: </a:t>
            </a:r>
            <a:r>
              <a:rPr lang="en-US" altLang="zh-CN" sz="15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retr</a:t>
            </a:r>
            <a:r>
              <a:rPr lang="en-US" altLang="zh-CN" sz="1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1 </a:t>
            </a:r>
          </a:p>
          <a:p>
            <a:r>
              <a:rPr lang="en-US" altLang="zh-CN" sz="1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S: &lt;message 1 contents&gt;</a:t>
            </a:r>
          </a:p>
          <a:p>
            <a:r>
              <a:rPr lang="en-US" altLang="zh-CN" sz="1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S: . </a:t>
            </a:r>
          </a:p>
          <a:p>
            <a:r>
              <a:rPr lang="en-US" altLang="zh-CN" sz="1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C: dele 1 </a:t>
            </a:r>
          </a:p>
          <a:p>
            <a:r>
              <a:rPr lang="en-US" altLang="zh-CN" sz="1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C: </a:t>
            </a:r>
            <a:r>
              <a:rPr lang="en-US" altLang="zh-CN" sz="15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retr</a:t>
            </a:r>
            <a:r>
              <a:rPr lang="en-US" altLang="zh-CN" sz="1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2 </a:t>
            </a:r>
          </a:p>
          <a:p>
            <a:r>
              <a:rPr lang="en-US" altLang="zh-CN" sz="1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S: &lt;message 1 contents&gt;</a:t>
            </a:r>
          </a:p>
          <a:p>
            <a:r>
              <a:rPr lang="en-US" altLang="zh-CN" sz="1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S: . </a:t>
            </a:r>
          </a:p>
          <a:p>
            <a:r>
              <a:rPr lang="en-US" altLang="zh-CN" sz="1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C: dele 2 </a:t>
            </a:r>
          </a:p>
          <a:p>
            <a:r>
              <a:rPr lang="en-US" altLang="zh-CN" sz="1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C: quit </a:t>
            </a:r>
          </a:p>
          <a:p>
            <a:r>
              <a:rPr lang="en-US" altLang="zh-CN" sz="1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S: +OK POP3 server signing off</a:t>
            </a:r>
          </a:p>
        </p:txBody>
      </p:sp>
      <p:grpSp>
        <p:nvGrpSpPr>
          <p:cNvPr id="33" name="组合 32"/>
          <p:cNvGrpSpPr/>
          <p:nvPr/>
        </p:nvGrpSpPr>
        <p:grpSpPr>
          <a:xfrm>
            <a:off x="1671339" y="1755068"/>
            <a:ext cx="822930" cy="822930"/>
            <a:chOff x="737414" y="3164436"/>
            <a:chExt cx="1900298" cy="1900298"/>
          </a:xfrm>
        </p:grpSpPr>
        <p:grpSp>
          <p:nvGrpSpPr>
            <p:cNvPr id="34" name="组合 33"/>
            <p:cNvGrpSpPr/>
            <p:nvPr/>
          </p:nvGrpSpPr>
          <p:grpSpPr>
            <a:xfrm>
              <a:off x="737414" y="3164436"/>
              <a:ext cx="1900298" cy="1900298"/>
              <a:chOff x="795138" y="3164436"/>
              <a:chExt cx="1900298" cy="1900298"/>
            </a:xfrm>
          </p:grpSpPr>
          <p:sp>
            <p:nvSpPr>
              <p:cNvPr id="36" name="椭圆 35"/>
              <p:cNvSpPr/>
              <p:nvPr/>
            </p:nvSpPr>
            <p:spPr>
              <a:xfrm>
                <a:off x="795138" y="3164436"/>
                <a:ext cx="1900298" cy="1900298"/>
              </a:xfrm>
              <a:prstGeom prst="ellipse">
                <a:avLst/>
              </a:prstGeom>
              <a:solidFill>
                <a:srgbClr val="009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37" name="椭圆 36"/>
              <p:cNvSpPr/>
              <p:nvPr/>
            </p:nvSpPr>
            <p:spPr>
              <a:xfrm>
                <a:off x="866914" y="3240636"/>
                <a:ext cx="1747898" cy="1747898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p:grpSp>
        <p:sp>
          <p:nvSpPr>
            <p:cNvPr id="35" name="Text Box 79"/>
            <p:cNvSpPr txBox="1">
              <a:spLocks noChangeArrowheads="1"/>
            </p:cNvSpPr>
            <p:nvPr/>
          </p:nvSpPr>
          <p:spPr bwMode="auto">
            <a:xfrm>
              <a:off x="896616" y="3622920"/>
              <a:ext cx="1573043" cy="8013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90000"/>
                </a:lnSpc>
              </a:pPr>
              <a:r>
                <a:rPr kumimoji="1" lang="en-US" altLang="zh-CN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list</a:t>
              </a:r>
              <a:endParaRPr kumimoji="1" lang="zh-CN" alt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38" name="文本框 37"/>
          <p:cNvSpPr txBox="1"/>
          <p:nvPr/>
        </p:nvSpPr>
        <p:spPr>
          <a:xfrm>
            <a:off x="2608131" y="1899761"/>
            <a:ext cx="2306952" cy="533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列出报文号码</a:t>
            </a:r>
            <a:endParaRPr lang="zh-CN" altLang="en-US" sz="24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grpSp>
        <p:nvGrpSpPr>
          <p:cNvPr id="45" name="组合 44"/>
          <p:cNvGrpSpPr/>
          <p:nvPr/>
        </p:nvGrpSpPr>
        <p:grpSpPr>
          <a:xfrm>
            <a:off x="1671339" y="2806164"/>
            <a:ext cx="822930" cy="822930"/>
            <a:chOff x="737414" y="3164436"/>
            <a:chExt cx="1900298" cy="1900298"/>
          </a:xfrm>
        </p:grpSpPr>
        <p:grpSp>
          <p:nvGrpSpPr>
            <p:cNvPr id="46" name="组合 45"/>
            <p:cNvGrpSpPr/>
            <p:nvPr/>
          </p:nvGrpSpPr>
          <p:grpSpPr>
            <a:xfrm>
              <a:off x="737414" y="3164436"/>
              <a:ext cx="1900298" cy="1900298"/>
              <a:chOff x="795138" y="3164436"/>
              <a:chExt cx="1900298" cy="1900298"/>
            </a:xfrm>
          </p:grpSpPr>
          <p:sp>
            <p:nvSpPr>
              <p:cNvPr id="48" name="椭圆 47"/>
              <p:cNvSpPr/>
              <p:nvPr/>
            </p:nvSpPr>
            <p:spPr>
              <a:xfrm>
                <a:off x="795138" y="3164436"/>
                <a:ext cx="1900298" cy="1900298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49" name="椭圆 48"/>
              <p:cNvSpPr/>
              <p:nvPr/>
            </p:nvSpPr>
            <p:spPr>
              <a:xfrm>
                <a:off x="866914" y="3240636"/>
                <a:ext cx="1747898" cy="1747898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p:grpSp>
        <p:sp>
          <p:nvSpPr>
            <p:cNvPr id="47" name="Text Box 79"/>
            <p:cNvSpPr txBox="1">
              <a:spLocks noChangeArrowheads="1"/>
            </p:cNvSpPr>
            <p:nvPr/>
          </p:nvSpPr>
          <p:spPr bwMode="auto">
            <a:xfrm>
              <a:off x="896616" y="3622920"/>
              <a:ext cx="1573043" cy="9807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90000"/>
                </a:lnSpc>
              </a:pPr>
              <a:r>
                <a:rPr kumimoji="1" lang="en-US" altLang="zh-CN" sz="24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retr</a:t>
              </a:r>
              <a:endParaRPr kumimoji="1"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50" name="文本框 49"/>
          <p:cNvSpPr txBox="1"/>
          <p:nvPr/>
        </p:nvSpPr>
        <p:spPr>
          <a:xfrm>
            <a:off x="2608130" y="2950857"/>
            <a:ext cx="2640059" cy="533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用报文号码取信</a:t>
            </a:r>
            <a:endParaRPr lang="zh-CN" altLang="en-US" sz="24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grpSp>
        <p:nvGrpSpPr>
          <p:cNvPr id="51" name="组合 50"/>
          <p:cNvGrpSpPr/>
          <p:nvPr/>
        </p:nvGrpSpPr>
        <p:grpSpPr>
          <a:xfrm>
            <a:off x="1671339" y="3877089"/>
            <a:ext cx="822930" cy="822930"/>
            <a:chOff x="737414" y="3164436"/>
            <a:chExt cx="1900298" cy="1900298"/>
          </a:xfrm>
        </p:grpSpPr>
        <p:grpSp>
          <p:nvGrpSpPr>
            <p:cNvPr id="52" name="组合 51"/>
            <p:cNvGrpSpPr/>
            <p:nvPr/>
          </p:nvGrpSpPr>
          <p:grpSpPr>
            <a:xfrm>
              <a:off x="737414" y="3164436"/>
              <a:ext cx="1900298" cy="1900298"/>
              <a:chOff x="795138" y="3164436"/>
              <a:chExt cx="1900298" cy="1900298"/>
            </a:xfrm>
          </p:grpSpPr>
          <p:sp>
            <p:nvSpPr>
              <p:cNvPr id="54" name="椭圆 53"/>
              <p:cNvSpPr/>
              <p:nvPr/>
            </p:nvSpPr>
            <p:spPr>
              <a:xfrm>
                <a:off x="795138" y="3164436"/>
                <a:ext cx="1900298" cy="1900298"/>
              </a:xfrm>
              <a:prstGeom prst="ellipse">
                <a:avLst/>
              </a:prstGeom>
              <a:solidFill>
                <a:srgbClr val="009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55" name="椭圆 54"/>
              <p:cNvSpPr/>
              <p:nvPr/>
            </p:nvSpPr>
            <p:spPr>
              <a:xfrm>
                <a:off x="866914" y="3240636"/>
                <a:ext cx="1747898" cy="1747898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p:grpSp>
        <p:sp>
          <p:nvSpPr>
            <p:cNvPr id="53" name="Text Box 79"/>
            <p:cNvSpPr txBox="1">
              <a:spLocks noChangeArrowheads="1"/>
            </p:cNvSpPr>
            <p:nvPr/>
          </p:nvSpPr>
          <p:spPr bwMode="auto">
            <a:xfrm>
              <a:off x="860828" y="3622920"/>
              <a:ext cx="1660473" cy="9807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90000"/>
                </a:lnSpc>
              </a:pPr>
              <a:r>
                <a:rPr kumimoji="1" lang="en-US" altLang="zh-CN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dele</a:t>
              </a:r>
              <a:endParaRPr kumimoji="1" lang="zh-CN" alt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56" name="文本框 55"/>
          <p:cNvSpPr txBox="1"/>
          <p:nvPr/>
        </p:nvSpPr>
        <p:spPr>
          <a:xfrm>
            <a:off x="2608131" y="4021782"/>
            <a:ext cx="2528960" cy="533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用报文号码删信</a:t>
            </a:r>
            <a:endParaRPr lang="zh-CN" altLang="en-US" sz="24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grpSp>
        <p:nvGrpSpPr>
          <p:cNvPr id="57" name="组合 56"/>
          <p:cNvGrpSpPr/>
          <p:nvPr/>
        </p:nvGrpSpPr>
        <p:grpSpPr>
          <a:xfrm>
            <a:off x="1659311" y="4948014"/>
            <a:ext cx="822930" cy="822930"/>
            <a:chOff x="737414" y="3164436"/>
            <a:chExt cx="1900298" cy="1900298"/>
          </a:xfrm>
        </p:grpSpPr>
        <p:grpSp>
          <p:nvGrpSpPr>
            <p:cNvPr id="58" name="组合 57"/>
            <p:cNvGrpSpPr/>
            <p:nvPr/>
          </p:nvGrpSpPr>
          <p:grpSpPr>
            <a:xfrm>
              <a:off x="737414" y="3164436"/>
              <a:ext cx="1900298" cy="1900298"/>
              <a:chOff x="795138" y="3164436"/>
              <a:chExt cx="1900298" cy="1900298"/>
            </a:xfrm>
          </p:grpSpPr>
          <p:sp>
            <p:nvSpPr>
              <p:cNvPr id="60" name="椭圆 59"/>
              <p:cNvSpPr/>
              <p:nvPr/>
            </p:nvSpPr>
            <p:spPr>
              <a:xfrm>
                <a:off x="795138" y="3164436"/>
                <a:ext cx="1900298" cy="1900298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61" name="椭圆 60"/>
              <p:cNvSpPr/>
              <p:nvPr/>
            </p:nvSpPr>
            <p:spPr>
              <a:xfrm>
                <a:off x="866914" y="3240636"/>
                <a:ext cx="1747898" cy="1747898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p:grpSp>
        <p:sp>
          <p:nvSpPr>
            <p:cNvPr id="59" name="Text Box 79"/>
            <p:cNvSpPr txBox="1">
              <a:spLocks noChangeArrowheads="1"/>
            </p:cNvSpPr>
            <p:nvPr/>
          </p:nvSpPr>
          <p:spPr bwMode="auto">
            <a:xfrm>
              <a:off x="860828" y="3609640"/>
              <a:ext cx="1660473" cy="9807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90000"/>
                </a:lnSpc>
              </a:pPr>
              <a:r>
                <a:rPr kumimoji="1"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quit</a:t>
              </a:r>
            </a:p>
          </p:txBody>
        </p:sp>
      </p:grpSp>
      <p:sp>
        <p:nvSpPr>
          <p:cNvPr id="62" name="Text Box 11"/>
          <p:cNvSpPr txBox="1">
            <a:spLocks noChangeArrowheads="1"/>
          </p:cNvSpPr>
          <p:nvPr/>
        </p:nvSpPr>
        <p:spPr bwMode="auto">
          <a:xfrm>
            <a:off x="7982120" y="1530222"/>
            <a:ext cx="3193842" cy="124649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1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S: +OK POP3 server ready </a:t>
            </a:r>
          </a:p>
          <a:p>
            <a:r>
              <a:rPr lang="en-US" altLang="zh-CN" sz="1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C: user </a:t>
            </a:r>
            <a:r>
              <a:rPr lang="en-US" altLang="zh-CN" sz="15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alice</a:t>
            </a:r>
            <a:r>
              <a:rPr lang="en-US" altLang="zh-CN" sz="1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US" altLang="zh-CN" sz="1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S: +OK </a:t>
            </a:r>
          </a:p>
          <a:p>
            <a:r>
              <a:rPr lang="en-US" altLang="zh-CN" sz="1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C: pass hungry </a:t>
            </a:r>
          </a:p>
          <a:p>
            <a:r>
              <a:rPr lang="en-US" altLang="zh-CN" sz="1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S: +OK </a:t>
            </a:r>
            <a:r>
              <a:rPr lang="en-US" altLang="zh-CN" sz="1500" dirty="0">
                <a:solidFill>
                  <a:srgbClr val="009FF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 successfully logged 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500"/>
                            </p:stCondLst>
                            <p:childTnLst>
                              <p:par>
                                <p:cTn id="42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2" grpId="0" animBg="1"/>
      <p:bldP spid="38" grpId="0"/>
      <p:bldP spid="50" grpId="0"/>
      <p:bldP spid="56" grpId="0"/>
      <p:bldP spid="62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/>
          <p:cNvGrpSpPr/>
          <p:nvPr/>
        </p:nvGrpSpPr>
        <p:grpSpPr>
          <a:xfrm>
            <a:off x="430213" y="0"/>
            <a:ext cx="4963198" cy="1428589"/>
            <a:chOff x="551030" y="-368704"/>
            <a:chExt cx="4963198" cy="1428589"/>
          </a:xfrm>
        </p:grpSpPr>
        <p:grpSp>
          <p:nvGrpSpPr>
            <p:cNvPr id="29" name="组合 28"/>
            <p:cNvGrpSpPr/>
            <p:nvPr/>
          </p:nvGrpSpPr>
          <p:grpSpPr>
            <a:xfrm>
              <a:off x="1201631" y="303925"/>
              <a:ext cx="4312597" cy="687997"/>
              <a:chOff x="1839058" y="967769"/>
              <a:chExt cx="4312597" cy="687997"/>
            </a:xfrm>
          </p:grpSpPr>
          <p:sp>
            <p:nvSpPr>
              <p:cNvPr id="31" name="矩形: 圆角 30"/>
              <p:cNvSpPr/>
              <p:nvPr/>
            </p:nvSpPr>
            <p:spPr>
              <a:xfrm>
                <a:off x="1839058" y="967769"/>
                <a:ext cx="4126617" cy="675443"/>
              </a:xfrm>
              <a:prstGeom prst="roundRect">
                <a:avLst>
                  <a:gd name="adj" fmla="val 50000"/>
                </a:avLst>
              </a:prstGeom>
              <a:solidFill>
                <a:srgbClr val="009FF6"/>
              </a:solidFill>
              <a:ln>
                <a:solidFill>
                  <a:schemeClr val="bg1"/>
                </a:solidFill>
              </a:ln>
              <a:effectLst>
                <a:outerShdw blurRad="63500" sx="101000" sy="101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 dirty="0">
                  <a:solidFill>
                    <a:srgbClr val="00A3F8"/>
                  </a:solidFill>
                </a:endParaRPr>
              </a:p>
            </p:txBody>
          </p:sp>
          <p:sp>
            <p:nvSpPr>
              <p:cNvPr id="32" name="文本框 31"/>
              <p:cNvSpPr txBox="1"/>
              <p:nvPr/>
            </p:nvSpPr>
            <p:spPr>
              <a:xfrm>
                <a:off x="2786095" y="1009435"/>
                <a:ext cx="336556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POP3</a:t>
                </a:r>
                <a:r>
                  <a:rPr lang="zh-CN" altLang="en-US" sz="3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评述</a:t>
                </a:r>
              </a:p>
            </p:txBody>
          </p:sp>
        </p:grpSp>
        <p:pic>
          <p:nvPicPr>
            <p:cNvPr id="30" name="图片 29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111"/>
            <a:stretch>
              <a:fillRect/>
            </a:stretch>
          </p:blipFill>
          <p:spPr>
            <a:xfrm>
              <a:off x="551030" y="-368704"/>
              <a:ext cx="1607162" cy="1428589"/>
            </a:xfrm>
            <a:prstGeom prst="rect">
              <a:avLst/>
            </a:prstGeom>
          </p:spPr>
        </p:pic>
      </p:grpSp>
      <p:grpSp>
        <p:nvGrpSpPr>
          <p:cNvPr id="167" name="组合 166"/>
          <p:cNvGrpSpPr/>
          <p:nvPr/>
        </p:nvGrpSpPr>
        <p:grpSpPr>
          <a:xfrm>
            <a:off x="1629577" y="1753260"/>
            <a:ext cx="2410156" cy="584775"/>
            <a:chOff x="1263765" y="4127662"/>
            <a:chExt cx="2742830" cy="584775"/>
          </a:xfrm>
        </p:grpSpPr>
        <p:sp>
          <p:nvSpPr>
            <p:cNvPr id="168" name="矩形: 圆角 167"/>
            <p:cNvSpPr/>
            <p:nvPr/>
          </p:nvSpPr>
          <p:spPr>
            <a:xfrm>
              <a:off x="1263767" y="4127662"/>
              <a:ext cx="2742828" cy="584775"/>
            </a:xfrm>
            <a:prstGeom prst="roundRect">
              <a:avLst>
                <a:gd name="adj" fmla="val 50000"/>
              </a:avLst>
            </a:prstGeom>
            <a:solidFill>
              <a:srgbClr val="009FF6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9" name="矩形 168"/>
            <p:cNvSpPr/>
            <p:nvPr/>
          </p:nvSpPr>
          <p:spPr>
            <a:xfrm>
              <a:off x="1263765" y="4203071"/>
              <a:ext cx="2742829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kumimoji="1" lang="zh-CN" altLang="en-US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“下载</a:t>
              </a:r>
              <a:r>
                <a:rPr kumimoji="1" lang="en-US" altLang="zh-CN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-</a:t>
              </a:r>
              <a:r>
                <a:rPr kumimoji="1" lang="zh-CN" altLang="en-US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删除”</a:t>
              </a:r>
            </a:p>
          </p:txBody>
        </p:sp>
      </p:grpSp>
      <p:sp>
        <p:nvSpPr>
          <p:cNvPr id="170" name="Text Box 79"/>
          <p:cNvSpPr txBox="1">
            <a:spLocks noChangeArrowheads="1"/>
          </p:cNvSpPr>
          <p:nvPr/>
        </p:nvSpPr>
        <p:spPr bwMode="auto">
          <a:xfrm>
            <a:off x="4173249" y="1819554"/>
            <a:ext cx="6937641" cy="470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10000"/>
              </a:lnSpc>
            </a:pPr>
            <a:r>
              <a:rPr kumimoji="1"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用户如果更换客户机无法再次阅读原来的邮件。</a:t>
            </a:r>
          </a:p>
        </p:txBody>
      </p:sp>
      <p:grpSp>
        <p:nvGrpSpPr>
          <p:cNvPr id="171" name="组合 170"/>
          <p:cNvGrpSpPr/>
          <p:nvPr/>
        </p:nvGrpSpPr>
        <p:grpSpPr>
          <a:xfrm>
            <a:off x="1629577" y="2717349"/>
            <a:ext cx="2410156" cy="584775"/>
            <a:chOff x="1263765" y="4127662"/>
            <a:chExt cx="2742830" cy="584775"/>
          </a:xfrm>
        </p:grpSpPr>
        <p:sp>
          <p:nvSpPr>
            <p:cNvPr id="186" name="矩形: 圆角 185"/>
            <p:cNvSpPr/>
            <p:nvPr/>
          </p:nvSpPr>
          <p:spPr>
            <a:xfrm>
              <a:off x="1263767" y="4127662"/>
              <a:ext cx="2742828" cy="584775"/>
            </a:xfrm>
            <a:prstGeom prst="roundRect">
              <a:avLst>
                <a:gd name="adj" fmla="val 50000"/>
              </a:avLst>
            </a:prstGeom>
            <a:solidFill>
              <a:srgbClr val="FFC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7" name="矩形 186"/>
            <p:cNvSpPr/>
            <p:nvPr/>
          </p:nvSpPr>
          <p:spPr>
            <a:xfrm>
              <a:off x="1263765" y="4203071"/>
              <a:ext cx="2742829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kumimoji="1"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“下载</a:t>
              </a:r>
              <a:r>
                <a:rPr kumimoji="1"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-</a:t>
              </a:r>
              <a:r>
                <a:rPr kumimoji="1"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保存”</a:t>
              </a:r>
            </a:p>
          </p:txBody>
        </p:sp>
      </p:grpSp>
      <p:sp>
        <p:nvSpPr>
          <p:cNvPr id="188" name="Text Box 79"/>
          <p:cNvSpPr txBox="1">
            <a:spLocks noChangeArrowheads="1"/>
          </p:cNvSpPr>
          <p:nvPr/>
        </p:nvSpPr>
        <p:spPr bwMode="auto">
          <a:xfrm>
            <a:off x="4173249" y="2789350"/>
            <a:ext cx="5290992" cy="47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10000"/>
              </a:lnSpc>
            </a:pPr>
            <a:r>
              <a:rPr kumimoji="1"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在不同的客户机上保存邮件的副本 。</a:t>
            </a:r>
          </a:p>
        </p:txBody>
      </p:sp>
      <p:grpSp>
        <p:nvGrpSpPr>
          <p:cNvPr id="194" name="组合 193"/>
          <p:cNvGrpSpPr/>
          <p:nvPr/>
        </p:nvGrpSpPr>
        <p:grpSpPr>
          <a:xfrm>
            <a:off x="3994504" y="3632879"/>
            <a:ext cx="4068149" cy="715306"/>
            <a:chOff x="4022987" y="2063206"/>
            <a:chExt cx="3430606" cy="969051"/>
          </a:xfrm>
        </p:grpSpPr>
        <p:sp>
          <p:nvSpPr>
            <p:cNvPr id="195" name="矩形: 圆角 194"/>
            <p:cNvSpPr/>
            <p:nvPr/>
          </p:nvSpPr>
          <p:spPr>
            <a:xfrm>
              <a:off x="4022987" y="2063206"/>
              <a:ext cx="3430606" cy="969051"/>
            </a:xfrm>
            <a:prstGeom prst="roundRect">
              <a:avLst>
                <a:gd name="adj" fmla="val 12368"/>
              </a:avLst>
            </a:prstGeom>
            <a:solidFill>
              <a:srgbClr val="FEF6E5"/>
            </a:solidFill>
            <a:ln w="19050">
              <a:solidFill>
                <a:srgbClr val="FDECC7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67497" tIns="33748" rIns="67497" bIns="33748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900"/>
            </a:p>
          </p:txBody>
        </p:sp>
        <p:sp>
          <p:nvSpPr>
            <p:cNvPr id="196" name="文本框 195"/>
            <p:cNvSpPr txBox="1"/>
            <p:nvPr/>
          </p:nvSpPr>
          <p:spPr>
            <a:xfrm>
              <a:off x="4330717" y="2091516"/>
              <a:ext cx="2922477" cy="7952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POP3</a:t>
              </a:r>
              <a:r>
                <a:rPr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会话是没有状态的</a:t>
              </a:r>
            </a:p>
          </p:txBody>
        </p:sp>
      </p:grpSp>
      <p:sp>
        <p:nvSpPr>
          <p:cNvPr id="197" name="Text Box 79"/>
          <p:cNvSpPr txBox="1">
            <a:spLocks noChangeArrowheads="1"/>
          </p:cNvSpPr>
          <p:nvPr/>
        </p:nvSpPr>
        <p:spPr bwMode="auto">
          <a:xfrm>
            <a:off x="1533831" y="4860349"/>
            <a:ext cx="9415371" cy="10055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30000"/>
              </a:lnSpc>
            </a:pPr>
            <a:r>
              <a:rPr kumimoji="1"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用户使用</a:t>
            </a:r>
            <a:r>
              <a:rPr kumimoji="1"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POP3</a:t>
            </a:r>
            <a:r>
              <a:rPr kumimoji="1"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协议无法在邮件服务器上对自己的邮件进行重组织，只能将邮件下载到本地计算机进行重组织。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0" grpId="0"/>
      <p:bldP spid="188" grpId="0"/>
      <p:bldP spid="19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1405890" y="2302650"/>
            <a:ext cx="6139305" cy="3450298"/>
            <a:chOff x="1405890" y="2302650"/>
            <a:chExt cx="6139305" cy="3450298"/>
          </a:xfrm>
        </p:grpSpPr>
        <p:grpSp>
          <p:nvGrpSpPr>
            <p:cNvPr id="6" name="组合 5"/>
            <p:cNvGrpSpPr/>
            <p:nvPr/>
          </p:nvGrpSpPr>
          <p:grpSpPr>
            <a:xfrm>
              <a:off x="1405890" y="2326421"/>
              <a:ext cx="1574153" cy="1439694"/>
              <a:chOff x="1433187" y="2104637"/>
              <a:chExt cx="1574153" cy="1439694"/>
            </a:xfrm>
          </p:grpSpPr>
          <p:grpSp>
            <p:nvGrpSpPr>
              <p:cNvPr id="46" name="组合 45"/>
              <p:cNvGrpSpPr/>
              <p:nvPr/>
            </p:nvGrpSpPr>
            <p:grpSpPr>
              <a:xfrm>
                <a:off x="1433187" y="2939575"/>
                <a:ext cx="1574153" cy="604756"/>
                <a:chOff x="605411" y="5899906"/>
                <a:chExt cx="1574153" cy="604756"/>
              </a:xfrm>
            </p:grpSpPr>
            <p:sp>
              <p:nvSpPr>
                <p:cNvPr id="47" name="矩形: 圆角 46"/>
                <p:cNvSpPr/>
                <p:nvPr/>
              </p:nvSpPr>
              <p:spPr>
                <a:xfrm>
                  <a:off x="605411" y="5987201"/>
                  <a:ext cx="1574153" cy="517461"/>
                </a:xfrm>
                <a:prstGeom prst="roundRect">
                  <a:avLst>
                    <a:gd name="adj" fmla="val 12368"/>
                  </a:avLst>
                </a:prstGeom>
                <a:solidFill>
                  <a:srgbClr val="FEF6E5"/>
                </a:solidFill>
                <a:ln w="19050">
                  <a:solidFill>
                    <a:srgbClr val="FDECC7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67497" tIns="33748" rIns="67497" bIns="33748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zh-CN" altLang="en-US" sz="9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8" name="Rectangle 15"/>
                <p:cNvSpPr/>
                <p:nvPr/>
              </p:nvSpPr>
              <p:spPr>
                <a:xfrm>
                  <a:off x="797813" y="5899906"/>
                  <a:ext cx="1222119" cy="58894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>
                    <a:lnSpc>
                      <a:spcPct val="150000"/>
                    </a:lnSpc>
                  </a:pPr>
                  <a:r>
                    <a:rPr lang="en-US" altLang="zh-CN" sz="24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Times New Roman" panose="02020603050405020304" pitchFamily="18" charset="0"/>
                      <a:ea typeface="思源黑体 CN Normal" panose="020B0400000000000000" pitchFamily="34" charset="-122"/>
                      <a:cs typeface="Times New Roman" panose="02020603050405020304" pitchFamily="18" charset="0"/>
                    </a:rPr>
                    <a:t>VOD</a:t>
                  </a:r>
                  <a:endParaRPr lang="en-US" altLang="zh-CN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思源黑体 CN Normal" panose="020B0400000000000000" pitchFamily="34" charset="-122"/>
                    <a:ea typeface="思源黑体 CN Normal" panose="020B0400000000000000" pitchFamily="34" charset="-122"/>
                  </a:endParaRPr>
                </a:p>
              </p:txBody>
            </p:sp>
          </p:grpSp>
          <p:pic>
            <p:nvPicPr>
              <p:cNvPr id="5" name="图片 4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87430" y="2104637"/>
                <a:ext cx="898435" cy="898435"/>
              </a:xfrm>
              <a:prstGeom prst="rect">
                <a:avLst/>
              </a:prstGeom>
            </p:spPr>
          </p:pic>
        </p:grpSp>
        <p:grpSp>
          <p:nvGrpSpPr>
            <p:cNvPr id="43" name="组合 42"/>
            <p:cNvGrpSpPr/>
            <p:nvPr/>
          </p:nvGrpSpPr>
          <p:grpSpPr>
            <a:xfrm>
              <a:off x="3480919" y="2494271"/>
              <a:ext cx="1897777" cy="1279379"/>
              <a:chOff x="3273979" y="2272487"/>
              <a:chExt cx="1897777" cy="1279379"/>
            </a:xfrm>
          </p:grpSpPr>
          <p:grpSp>
            <p:nvGrpSpPr>
              <p:cNvPr id="50" name="组合 49"/>
              <p:cNvGrpSpPr/>
              <p:nvPr/>
            </p:nvGrpSpPr>
            <p:grpSpPr>
              <a:xfrm>
                <a:off x="3435790" y="2935817"/>
                <a:ext cx="1574157" cy="616049"/>
                <a:chOff x="1256597" y="5879257"/>
                <a:chExt cx="885301" cy="616049"/>
              </a:xfrm>
            </p:grpSpPr>
            <p:sp>
              <p:nvSpPr>
                <p:cNvPr id="52" name="矩形: 圆角 51"/>
                <p:cNvSpPr/>
                <p:nvPr/>
              </p:nvSpPr>
              <p:spPr>
                <a:xfrm>
                  <a:off x="1256597" y="5977845"/>
                  <a:ext cx="885301" cy="517461"/>
                </a:xfrm>
                <a:prstGeom prst="roundRect">
                  <a:avLst>
                    <a:gd name="adj" fmla="val 12368"/>
                  </a:avLst>
                </a:prstGeom>
                <a:solidFill>
                  <a:srgbClr val="FEF6E5"/>
                </a:solidFill>
                <a:ln w="19050">
                  <a:solidFill>
                    <a:srgbClr val="FDECC7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67497" tIns="33748" rIns="67497" bIns="33748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zh-CN" altLang="en-US" sz="9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3" name="Rectangle 15"/>
                <p:cNvSpPr/>
                <p:nvPr/>
              </p:nvSpPr>
              <p:spPr>
                <a:xfrm>
                  <a:off x="1293177" y="5879257"/>
                  <a:ext cx="816021" cy="5870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>
                    <a:lnSpc>
                      <a:spcPct val="150000"/>
                    </a:lnSpc>
                  </a:pPr>
                  <a:r>
                    <a:rPr lang="en-US" altLang="zh-CN" sz="2400" dirty="0" err="1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Times New Roman" panose="02020603050405020304" pitchFamily="18" charset="0"/>
                      <a:ea typeface="思源黑体 CN Normal" panose="020B0400000000000000" pitchFamily="34" charset="-122"/>
                      <a:cs typeface="Times New Roman" panose="02020603050405020304" pitchFamily="18" charset="0"/>
                    </a:rPr>
                    <a:t>PPLive</a:t>
                  </a:r>
                  <a:endParaRPr lang="en-US" altLang="zh-CN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思源黑体 CN Normal" panose="020B0400000000000000" pitchFamily="34" charset="-122"/>
                    <a:ea typeface="思源黑体 CN Normal" panose="020B0400000000000000" pitchFamily="34" charset="-122"/>
                  </a:endParaRPr>
                </a:p>
              </p:txBody>
            </p:sp>
          </p:grpSp>
          <p:pic>
            <p:nvPicPr>
              <p:cNvPr id="42" name="图片 41"/>
              <p:cNvPicPr>
                <a:picLocks noChangeAspect="1"/>
              </p:cNvPicPr>
              <p:nvPr/>
            </p:nvPicPr>
            <p:blipFill>
              <a:blip r:embed="rId4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73979" y="2272487"/>
                <a:ext cx="1897777" cy="732542"/>
              </a:xfrm>
              <a:prstGeom prst="rect">
                <a:avLst/>
              </a:prstGeom>
            </p:spPr>
          </p:pic>
        </p:grpSp>
        <p:grpSp>
          <p:nvGrpSpPr>
            <p:cNvPr id="4" name="组合 3"/>
            <p:cNvGrpSpPr/>
            <p:nvPr/>
          </p:nvGrpSpPr>
          <p:grpSpPr>
            <a:xfrm>
              <a:off x="5786601" y="2302650"/>
              <a:ext cx="1574153" cy="1471000"/>
              <a:chOff x="1036944" y="4193483"/>
              <a:chExt cx="1574153" cy="1471000"/>
            </a:xfrm>
          </p:grpSpPr>
          <p:pic>
            <p:nvPicPr>
              <p:cNvPr id="4098" name="Picture 2" descr="http://n1.itc.cn/img8/wb/recom/2016/06/18/146621845170701931.jpeg"/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814" r="18155"/>
              <a:stretch>
                <a:fillRect/>
              </a:stretch>
            </p:blipFill>
            <p:spPr bwMode="auto">
              <a:xfrm>
                <a:off x="1433006" y="4193483"/>
                <a:ext cx="892151" cy="8444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3" name="组合 2"/>
              <p:cNvGrpSpPr/>
              <p:nvPr/>
            </p:nvGrpSpPr>
            <p:grpSpPr>
              <a:xfrm>
                <a:off x="1036944" y="5059727"/>
                <a:ext cx="1574153" cy="604756"/>
                <a:chOff x="1433187" y="5059727"/>
                <a:chExt cx="1574153" cy="604756"/>
              </a:xfrm>
            </p:grpSpPr>
            <p:sp>
              <p:nvSpPr>
                <p:cNvPr id="44" name="矩形: 圆角 46"/>
                <p:cNvSpPr/>
                <p:nvPr/>
              </p:nvSpPr>
              <p:spPr>
                <a:xfrm>
                  <a:off x="1433187" y="5147022"/>
                  <a:ext cx="1574153" cy="517461"/>
                </a:xfrm>
                <a:prstGeom prst="roundRect">
                  <a:avLst>
                    <a:gd name="adj" fmla="val 12368"/>
                  </a:avLst>
                </a:prstGeom>
                <a:solidFill>
                  <a:srgbClr val="FEF6E5"/>
                </a:solidFill>
                <a:ln w="19050">
                  <a:solidFill>
                    <a:srgbClr val="FDECC7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67497" tIns="33748" rIns="67497" bIns="33748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zh-CN" altLang="en-US" sz="9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5" name="Rectangle 15"/>
                <p:cNvSpPr/>
                <p:nvPr/>
              </p:nvSpPr>
              <p:spPr>
                <a:xfrm>
                  <a:off x="1625589" y="5059727"/>
                  <a:ext cx="1222119" cy="58894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>
                    <a:lnSpc>
                      <a:spcPct val="150000"/>
                    </a:lnSpc>
                  </a:pPr>
                  <a:r>
                    <a:rPr lang="zh-CN" altLang="en-US" sz="24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Times New Roman" panose="02020603050405020304" pitchFamily="18" charset="0"/>
                      <a:ea typeface="思源黑体 CN Normal" panose="020B0400000000000000" pitchFamily="34" charset="-122"/>
                      <a:cs typeface="Times New Roman" panose="02020603050405020304" pitchFamily="18" charset="0"/>
                    </a:rPr>
                    <a:t>爱奇艺</a:t>
                  </a:r>
                  <a:endParaRPr lang="en-US" altLang="zh-CN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思源黑体 CN Normal" panose="020B0400000000000000" pitchFamily="34" charset="-122"/>
                    <a:ea typeface="思源黑体 CN Normal" panose="020B0400000000000000" pitchFamily="34" charset="-122"/>
                  </a:endParaRPr>
                </a:p>
              </p:txBody>
            </p:sp>
          </p:grpSp>
        </p:grpSp>
        <p:pic>
          <p:nvPicPr>
            <p:cNvPr id="4100" name="Picture 4" descr="http://2c.zol-img.com.cn/product/57_500x2000/852/cee9pMaQfiZo.jpg"/>
            <p:cNvPicPr>
              <a:picLocks noChangeAspect="1" noChangeArrowheads="1"/>
            </p:cNvPicPr>
            <p:nvPr/>
          </p:nvPicPr>
          <p:blipFill>
            <a:blip r:embed="rId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80043" y="4139341"/>
              <a:ext cx="884465" cy="884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2" name="组合 11"/>
            <p:cNvGrpSpPr/>
            <p:nvPr/>
          </p:nvGrpSpPr>
          <p:grpSpPr>
            <a:xfrm>
              <a:off x="1405890" y="5106617"/>
              <a:ext cx="1627187" cy="646331"/>
              <a:chOff x="3613341" y="5178388"/>
              <a:chExt cx="1627187" cy="646331"/>
            </a:xfrm>
          </p:grpSpPr>
          <p:sp>
            <p:nvSpPr>
              <p:cNvPr id="55" name="矩形: 圆角 46"/>
              <p:cNvSpPr/>
              <p:nvPr/>
            </p:nvSpPr>
            <p:spPr>
              <a:xfrm>
                <a:off x="3613341" y="5265683"/>
                <a:ext cx="1574153" cy="517461"/>
              </a:xfrm>
              <a:prstGeom prst="roundRect">
                <a:avLst>
                  <a:gd name="adj" fmla="val 12368"/>
                </a:avLst>
              </a:prstGeom>
              <a:solidFill>
                <a:srgbClr val="FEF6E5"/>
              </a:solidFill>
              <a:ln w="19050">
                <a:solidFill>
                  <a:srgbClr val="FDECC7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67497" tIns="33748" rIns="67497" bIns="33748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 sz="9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7" name="Rectangle 15"/>
              <p:cNvSpPr/>
              <p:nvPr/>
            </p:nvSpPr>
            <p:spPr>
              <a:xfrm>
                <a:off x="3648273" y="5178388"/>
                <a:ext cx="1592255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zh-CN" altLang="en-US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暴风影音</a:t>
                </a:r>
                <a:endPara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endParaRPr>
              </a:p>
            </p:txBody>
          </p:sp>
        </p:grpSp>
        <p:pic>
          <p:nvPicPr>
            <p:cNvPr id="4102" name="Picture 6" descr="http://img3.orsoon.com/ico/201709/19105742_d3a8d2a526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58297" y="4095756"/>
              <a:ext cx="970078" cy="9700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58" name="组合 57"/>
            <p:cNvGrpSpPr/>
            <p:nvPr/>
          </p:nvGrpSpPr>
          <p:grpSpPr>
            <a:xfrm>
              <a:off x="3588408" y="5106617"/>
              <a:ext cx="1627187" cy="604756"/>
              <a:chOff x="3613341" y="5178388"/>
              <a:chExt cx="1627187" cy="604756"/>
            </a:xfrm>
          </p:grpSpPr>
          <p:sp>
            <p:nvSpPr>
              <p:cNvPr id="59" name="矩形: 圆角 46"/>
              <p:cNvSpPr/>
              <p:nvPr/>
            </p:nvSpPr>
            <p:spPr>
              <a:xfrm>
                <a:off x="3613341" y="5265683"/>
                <a:ext cx="1574153" cy="517461"/>
              </a:xfrm>
              <a:prstGeom prst="roundRect">
                <a:avLst>
                  <a:gd name="adj" fmla="val 12368"/>
                </a:avLst>
              </a:prstGeom>
              <a:solidFill>
                <a:srgbClr val="FEF6E5"/>
              </a:solidFill>
              <a:ln w="19050">
                <a:solidFill>
                  <a:srgbClr val="FDECC7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67497" tIns="33748" rIns="67497" bIns="33748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 sz="9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0" name="Rectangle 15"/>
              <p:cNvSpPr/>
              <p:nvPr/>
            </p:nvSpPr>
            <p:spPr>
              <a:xfrm>
                <a:off x="3648273" y="5178388"/>
                <a:ext cx="1592255" cy="58894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zh-CN" altLang="en-US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腾讯视频</a:t>
                </a:r>
                <a:endPara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endParaRPr>
              </a:p>
            </p:txBody>
          </p:sp>
        </p:grpSp>
        <p:pic>
          <p:nvPicPr>
            <p:cNvPr id="4104" name="Picture 8" descr="http://img.cndesign.com/upload/news/day_161221/201612210254461822.jpg"/>
            <p:cNvPicPr>
              <a:picLocks noChangeAspect="1" noChangeArrowheads="1"/>
            </p:cNvPicPr>
            <p:nvPr/>
          </p:nvPicPr>
          <p:blipFill>
            <a:blip r:embed="rId8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19444" y="4021589"/>
              <a:ext cx="1925751" cy="11505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62" name="组合 61"/>
            <p:cNvGrpSpPr/>
            <p:nvPr/>
          </p:nvGrpSpPr>
          <p:grpSpPr>
            <a:xfrm>
              <a:off x="5733054" y="5106617"/>
              <a:ext cx="1627187" cy="604756"/>
              <a:chOff x="3613341" y="5178388"/>
              <a:chExt cx="1627187" cy="604756"/>
            </a:xfrm>
          </p:grpSpPr>
          <p:sp>
            <p:nvSpPr>
              <p:cNvPr id="66" name="矩形: 圆角 46"/>
              <p:cNvSpPr/>
              <p:nvPr/>
            </p:nvSpPr>
            <p:spPr>
              <a:xfrm>
                <a:off x="3613341" y="5265683"/>
                <a:ext cx="1574153" cy="517461"/>
              </a:xfrm>
              <a:prstGeom prst="roundRect">
                <a:avLst>
                  <a:gd name="adj" fmla="val 12368"/>
                </a:avLst>
              </a:prstGeom>
              <a:solidFill>
                <a:srgbClr val="FEF6E5"/>
              </a:solidFill>
              <a:ln w="19050">
                <a:solidFill>
                  <a:srgbClr val="FDECC7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67497" tIns="33748" rIns="67497" bIns="33748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 sz="9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7" name="Rectangle 15"/>
              <p:cNvSpPr/>
              <p:nvPr/>
            </p:nvSpPr>
            <p:spPr>
              <a:xfrm>
                <a:off x="3648273" y="5178388"/>
                <a:ext cx="1592255" cy="58894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zh-CN" altLang="en-US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优酷</a:t>
                </a:r>
                <a:endPara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endParaRPr>
              </a:p>
            </p:txBody>
          </p:sp>
        </p:grpSp>
      </p:grpSp>
      <p:grpSp>
        <p:nvGrpSpPr>
          <p:cNvPr id="28" name="组合 27"/>
          <p:cNvGrpSpPr/>
          <p:nvPr/>
        </p:nvGrpSpPr>
        <p:grpSpPr>
          <a:xfrm>
            <a:off x="430213" y="0"/>
            <a:ext cx="5665788" cy="1428589"/>
            <a:chOff x="551030" y="-368704"/>
            <a:chExt cx="5665788" cy="1428589"/>
          </a:xfrm>
        </p:grpSpPr>
        <p:grpSp>
          <p:nvGrpSpPr>
            <p:cNvPr id="29" name="组合 28"/>
            <p:cNvGrpSpPr/>
            <p:nvPr/>
          </p:nvGrpSpPr>
          <p:grpSpPr>
            <a:xfrm>
              <a:off x="1201632" y="303925"/>
              <a:ext cx="5015186" cy="687997"/>
              <a:chOff x="1839059" y="967769"/>
              <a:chExt cx="5015186" cy="687997"/>
            </a:xfrm>
          </p:grpSpPr>
          <p:sp>
            <p:nvSpPr>
              <p:cNvPr id="31" name="矩形: 圆角 30"/>
              <p:cNvSpPr/>
              <p:nvPr/>
            </p:nvSpPr>
            <p:spPr>
              <a:xfrm>
                <a:off x="1839059" y="967769"/>
                <a:ext cx="5015186" cy="675443"/>
              </a:xfrm>
              <a:prstGeom prst="roundRect">
                <a:avLst>
                  <a:gd name="adj" fmla="val 50000"/>
                </a:avLst>
              </a:prstGeom>
              <a:solidFill>
                <a:srgbClr val="009FF6"/>
              </a:solidFill>
              <a:ln>
                <a:solidFill>
                  <a:schemeClr val="bg1"/>
                </a:solidFill>
              </a:ln>
              <a:effectLst>
                <a:outerShdw blurRad="63500" sx="101000" sy="101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solidFill>
                    <a:srgbClr val="00A3F8"/>
                  </a:solidFill>
                </a:endParaRPr>
              </a:p>
            </p:txBody>
          </p:sp>
          <p:sp>
            <p:nvSpPr>
              <p:cNvPr id="32" name="文本框 31"/>
              <p:cNvSpPr txBox="1"/>
              <p:nvPr/>
            </p:nvSpPr>
            <p:spPr>
              <a:xfrm>
                <a:off x="2786094" y="1009435"/>
                <a:ext cx="37062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3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常见的网络应用</a:t>
                </a:r>
              </a:p>
            </p:txBody>
          </p:sp>
        </p:grpSp>
        <p:pic>
          <p:nvPicPr>
            <p:cNvPr id="30" name="图片 29"/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111"/>
            <a:stretch>
              <a:fillRect/>
            </a:stretch>
          </p:blipFill>
          <p:spPr>
            <a:xfrm>
              <a:off x="551030" y="-368704"/>
              <a:ext cx="1607162" cy="1428589"/>
            </a:xfrm>
            <a:prstGeom prst="rect">
              <a:avLst/>
            </a:prstGeom>
          </p:spPr>
        </p:pic>
      </p:grpSp>
      <p:grpSp>
        <p:nvGrpSpPr>
          <p:cNvPr id="7" name="组合 6"/>
          <p:cNvGrpSpPr/>
          <p:nvPr/>
        </p:nvGrpSpPr>
        <p:grpSpPr>
          <a:xfrm>
            <a:off x="647164" y="1588421"/>
            <a:ext cx="2761371" cy="476221"/>
            <a:chOff x="1403750" y="3593123"/>
            <a:chExt cx="2761371" cy="476221"/>
          </a:xfrm>
        </p:grpSpPr>
        <p:grpSp>
          <p:nvGrpSpPr>
            <p:cNvPr id="8" name="组合 7"/>
            <p:cNvGrpSpPr/>
            <p:nvPr/>
          </p:nvGrpSpPr>
          <p:grpSpPr>
            <a:xfrm>
              <a:off x="1403750" y="3593123"/>
              <a:ext cx="490436" cy="476221"/>
              <a:chOff x="1403750" y="3593123"/>
              <a:chExt cx="808892" cy="785446"/>
            </a:xfrm>
          </p:grpSpPr>
          <p:sp>
            <p:nvSpPr>
              <p:cNvPr id="10" name="对话气泡: 椭圆形 9"/>
              <p:cNvSpPr/>
              <p:nvPr/>
            </p:nvSpPr>
            <p:spPr>
              <a:xfrm>
                <a:off x="1403750" y="3593123"/>
                <a:ext cx="808892" cy="785446"/>
              </a:xfrm>
              <a:prstGeom prst="wedgeEllipseCallout">
                <a:avLst>
                  <a:gd name="adj1" fmla="val 66124"/>
                  <a:gd name="adj2" fmla="val 2799"/>
                </a:avLst>
              </a:prstGeom>
              <a:solidFill>
                <a:srgbClr val="009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round-web-cam_17861"/>
              <p:cNvSpPr>
                <a:spLocks noChangeAspect="1"/>
              </p:cNvSpPr>
              <p:nvPr/>
            </p:nvSpPr>
            <p:spPr bwMode="auto">
              <a:xfrm>
                <a:off x="1567764" y="3705353"/>
                <a:ext cx="480863" cy="560986"/>
              </a:xfrm>
              <a:custGeom>
                <a:avLst/>
                <a:gdLst>
                  <a:gd name="connsiteX0" fmla="*/ 382866 w 517527"/>
                  <a:gd name="connsiteY0" fmla="*/ 485037 h 603758"/>
                  <a:gd name="connsiteX1" fmla="*/ 258763 w 517527"/>
                  <a:gd name="connsiteY1" fmla="*/ 516800 h 603758"/>
                  <a:gd name="connsiteX2" fmla="*/ 136617 w 517527"/>
                  <a:gd name="connsiteY2" fmla="*/ 486079 h 603758"/>
                  <a:gd name="connsiteX3" fmla="*/ 81214 w 517527"/>
                  <a:gd name="connsiteY3" fmla="*/ 525522 h 603758"/>
                  <a:gd name="connsiteX4" fmla="*/ 261371 w 517527"/>
                  <a:gd name="connsiteY4" fmla="*/ 581888 h 603758"/>
                  <a:gd name="connsiteX5" fmla="*/ 441658 w 517527"/>
                  <a:gd name="connsiteY5" fmla="*/ 525522 h 603758"/>
                  <a:gd name="connsiteX6" fmla="*/ 382866 w 517527"/>
                  <a:gd name="connsiteY6" fmla="*/ 485037 h 603758"/>
                  <a:gd name="connsiteX7" fmla="*/ 258870 w 517527"/>
                  <a:gd name="connsiteY7" fmla="*/ 184740 h 603758"/>
                  <a:gd name="connsiteX8" fmla="*/ 332717 w 517527"/>
                  <a:gd name="connsiteY8" fmla="*/ 258481 h 603758"/>
                  <a:gd name="connsiteX9" fmla="*/ 258870 w 517527"/>
                  <a:gd name="connsiteY9" fmla="*/ 332222 h 603758"/>
                  <a:gd name="connsiteX10" fmla="*/ 185023 w 517527"/>
                  <a:gd name="connsiteY10" fmla="*/ 258481 h 603758"/>
                  <a:gd name="connsiteX11" fmla="*/ 258870 w 517527"/>
                  <a:gd name="connsiteY11" fmla="*/ 184740 h 603758"/>
                  <a:gd name="connsiteX12" fmla="*/ 258763 w 517527"/>
                  <a:gd name="connsiteY12" fmla="*/ 147620 h 603758"/>
                  <a:gd name="connsiteX13" fmla="*/ 147697 w 517527"/>
                  <a:gd name="connsiteY13" fmla="*/ 258400 h 603758"/>
                  <a:gd name="connsiteX14" fmla="*/ 258763 w 517527"/>
                  <a:gd name="connsiteY14" fmla="*/ 369310 h 603758"/>
                  <a:gd name="connsiteX15" fmla="*/ 369830 w 517527"/>
                  <a:gd name="connsiteY15" fmla="*/ 258400 h 603758"/>
                  <a:gd name="connsiteX16" fmla="*/ 258763 w 517527"/>
                  <a:gd name="connsiteY16" fmla="*/ 147620 h 603758"/>
                  <a:gd name="connsiteX17" fmla="*/ 258112 w 517527"/>
                  <a:gd name="connsiteY17" fmla="*/ 80189 h 603758"/>
                  <a:gd name="connsiteX18" fmla="*/ 236342 w 517527"/>
                  <a:gd name="connsiteY18" fmla="*/ 102058 h 603758"/>
                  <a:gd name="connsiteX19" fmla="*/ 258112 w 517527"/>
                  <a:gd name="connsiteY19" fmla="*/ 123798 h 603758"/>
                  <a:gd name="connsiteX20" fmla="*/ 280012 w 517527"/>
                  <a:gd name="connsiteY20" fmla="*/ 102058 h 603758"/>
                  <a:gd name="connsiteX21" fmla="*/ 258112 w 517527"/>
                  <a:gd name="connsiteY21" fmla="*/ 80189 h 603758"/>
                  <a:gd name="connsiteX22" fmla="*/ 258763 w 517527"/>
                  <a:gd name="connsiteY22" fmla="*/ 0 h 603758"/>
                  <a:gd name="connsiteX23" fmla="*/ 517527 w 517527"/>
                  <a:gd name="connsiteY23" fmla="*/ 258400 h 603758"/>
                  <a:gd name="connsiteX24" fmla="*/ 406852 w 517527"/>
                  <a:gd name="connsiteY24" fmla="*/ 470197 h 603758"/>
                  <a:gd name="connsiteX25" fmla="*/ 463428 w 517527"/>
                  <a:gd name="connsiteY25" fmla="*/ 525522 h 603758"/>
                  <a:gd name="connsiteX26" fmla="*/ 261371 w 517527"/>
                  <a:gd name="connsiteY26" fmla="*/ 603758 h 603758"/>
                  <a:gd name="connsiteX27" fmla="*/ 59314 w 517527"/>
                  <a:gd name="connsiteY27" fmla="*/ 525522 h 603758"/>
                  <a:gd name="connsiteX28" fmla="*/ 112631 w 517527"/>
                  <a:gd name="connsiteY28" fmla="*/ 471499 h 603758"/>
                  <a:gd name="connsiteX29" fmla="*/ 0 w 517527"/>
                  <a:gd name="connsiteY29" fmla="*/ 258400 h 603758"/>
                  <a:gd name="connsiteX30" fmla="*/ 258763 w 517527"/>
                  <a:gd name="connsiteY30" fmla="*/ 0 h 603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517527" h="603758">
                    <a:moveTo>
                      <a:pt x="382866" y="485037"/>
                    </a:moveTo>
                    <a:cubicBezTo>
                      <a:pt x="345974" y="505345"/>
                      <a:pt x="303737" y="516800"/>
                      <a:pt x="258763" y="516800"/>
                    </a:cubicBezTo>
                    <a:cubicBezTo>
                      <a:pt x="214572" y="516800"/>
                      <a:pt x="172987" y="505735"/>
                      <a:pt x="136617" y="486079"/>
                    </a:cubicBezTo>
                    <a:cubicBezTo>
                      <a:pt x="102463" y="497013"/>
                      <a:pt x="81214" y="511984"/>
                      <a:pt x="81214" y="525522"/>
                    </a:cubicBezTo>
                    <a:cubicBezTo>
                      <a:pt x="81214" y="549084"/>
                      <a:pt x="149783" y="581888"/>
                      <a:pt x="261371" y="581888"/>
                    </a:cubicBezTo>
                    <a:cubicBezTo>
                      <a:pt x="373089" y="581888"/>
                      <a:pt x="441658" y="549084"/>
                      <a:pt x="441658" y="525522"/>
                    </a:cubicBezTo>
                    <a:cubicBezTo>
                      <a:pt x="441658" y="511593"/>
                      <a:pt x="418584" y="495972"/>
                      <a:pt x="382866" y="485037"/>
                    </a:cubicBezTo>
                    <a:close/>
                    <a:moveTo>
                      <a:pt x="258870" y="184740"/>
                    </a:moveTo>
                    <a:cubicBezTo>
                      <a:pt x="299655" y="184740"/>
                      <a:pt x="332717" y="217755"/>
                      <a:pt x="332717" y="258481"/>
                    </a:cubicBezTo>
                    <a:cubicBezTo>
                      <a:pt x="332717" y="299207"/>
                      <a:pt x="299655" y="332222"/>
                      <a:pt x="258870" y="332222"/>
                    </a:cubicBezTo>
                    <a:cubicBezTo>
                      <a:pt x="218085" y="332222"/>
                      <a:pt x="185023" y="299207"/>
                      <a:pt x="185023" y="258481"/>
                    </a:cubicBezTo>
                    <a:cubicBezTo>
                      <a:pt x="185023" y="217755"/>
                      <a:pt x="218085" y="184740"/>
                      <a:pt x="258870" y="184740"/>
                    </a:cubicBezTo>
                    <a:close/>
                    <a:moveTo>
                      <a:pt x="258763" y="147620"/>
                    </a:moveTo>
                    <a:cubicBezTo>
                      <a:pt x="197495" y="147620"/>
                      <a:pt x="147697" y="197347"/>
                      <a:pt x="147697" y="258400"/>
                    </a:cubicBezTo>
                    <a:cubicBezTo>
                      <a:pt x="147697" y="319583"/>
                      <a:pt x="197495" y="369310"/>
                      <a:pt x="258763" y="369310"/>
                    </a:cubicBezTo>
                    <a:cubicBezTo>
                      <a:pt x="320032" y="369310"/>
                      <a:pt x="369830" y="319453"/>
                      <a:pt x="369830" y="258400"/>
                    </a:cubicBezTo>
                    <a:cubicBezTo>
                      <a:pt x="369830" y="197347"/>
                      <a:pt x="320032" y="147620"/>
                      <a:pt x="258763" y="147620"/>
                    </a:cubicBezTo>
                    <a:close/>
                    <a:moveTo>
                      <a:pt x="258112" y="80189"/>
                    </a:moveTo>
                    <a:cubicBezTo>
                      <a:pt x="246119" y="80189"/>
                      <a:pt x="236342" y="89952"/>
                      <a:pt x="236342" y="102058"/>
                    </a:cubicBezTo>
                    <a:cubicBezTo>
                      <a:pt x="236342" y="114034"/>
                      <a:pt x="246119" y="123798"/>
                      <a:pt x="258112" y="123798"/>
                    </a:cubicBezTo>
                    <a:cubicBezTo>
                      <a:pt x="270235" y="123798"/>
                      <a:pt x="280012" y="114034"/>
                      <a:pt x="280012" y="102058"/>
                    </a:cubicBezTo>
                    <a:cubicBezTo>
                      <a:pt x="280012" y="89952"/>
                      <a:pt x="270235" y="80189"/>
                      <a:pt x="258112" y="80189"/>
                    </a:cubicBezTo>
                    <a:close/>
                    <a:moveTo>
                      <a:pt x="258763" y="0"/>
                    </a:moveTo>
                    <a:cubicBezTo>
                      <a:pt x="401507" y="0"/>
                      <a:pt x="517527" y="115857"/>
                      <a:pt x="517527" y="258400"/>
                    </a:cubicBezTo>
                    <a:cubicBezTo>
                      <a:pt x="517527" y="346009"/>
                      <a:pt x="473726" y="423464"/>
                      <a:pt x="406852" y="470197"/>
                    </a:cubicBezTo>
                    <a:cubicBezTo>
                      <a:pt x="443483" y="484386"/>
                      <a:pt x="463428" y="503652"/>
                      <a:pt x="463428" y="525522"/>
                    </a:cubicBezTo>
                    <a:cubicBezTo>
                      <a:pt x="463428" y="576291"/>
                      <a:pt x="359401" y="603758"/>
                      <a:pt x="261371" y="603758"/>
                    </a:cubicBezTo>
                    <a:cubicBezTo>
                      <a:pt x="163471" y="603758"/>
                      <a:pt x="59314" y="576291"/>
                      <a:pt x="59314" y="525522"/>
                    </a:cubicBezTo>
                    <a:cubicBezTo>
                      <a:pt x="59314" y="504434"/>
                      <a:pt x="78085" y="485688"/>
                      <a:pt x="112631" y="471499"/>
                    </a:cubicBezTo>
                    <a:cubicBezTo>
                      <a:pt x="44713" y="424896"/>
                      <a:pt x="0" y="346790"/>
                      <a:pt x="0" y="258400"/>
                    </a:cubicBezTo>
                    <a:cubicBezTo>
                      <a:pt x="0" y="115857"/>
                      <a:pt x="116020" y="0"/>
                      <a:pt x="25876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</p:sp>
        </p:grpSp>
        <p:sp>
          <p:nvSpPr>
            <p:cNvPr id="9" name="Text Box 79"/>
            <p:cNvSpPr txBox="1">
              <a:spLocks noChangeArrowheads="1"/>
            </p:cNvSpPr>
            <p:nvPr/>
          </p:nvSpPr>
          <p:spPr bwMode="auto">
            <a:xfrm>
              <a:off x="1985932" y="3593123"/>
              <a:ext cx="2179189" cy="47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10000"/>
                </a:lnSpc>
              </a:pPr>
              <a:r>
                <a:rPr kumimoji="1"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在线视频</a:t>
              </a:r>
              <a:endParaRPr kumimoji="1"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  <p:grpSp>
        <p:nvGrpSpPr>
          <p:cNvPr id="49" name="组合 48"/>
          <p:cNvGrpSpPr/>
          <p:nvPr/>
        </p:nvGrpSpPr>
        <p:grpSpPr>
          <a:xfrm>
            <a:off x="647164" y="1596385"/>
            <a:ext cx="2082653" cy="476221"/>
            <a:chOff x="1403750" y="3593123"/>
            <a:chExt cx="2082653" cy="476221"/>
          </a:xfrm>
        </p:grpSpPr>
        <p:grpSp>
          <p:nvGrpSpPr>
            <p:cNvPr id="51" name="组合 50"/>
            <p:cNvGrpSpPr/>
            <p:nvPr/>
          </p:nvGrpSpPr>
          <p:grpSpPr>
            <a:xfrm>
              <a:off x="1403750" y="3593123"/>
              <a:ext cx="490436" cy="476221"/>
              <a:chOff x="1403750" y="3593123"/>
              <a:chExt cx="808892" cy="785446"/>
            </a:xfrm>
          </p:grpSpPr>
          <p:sp>
            <p:nvSpPr>
              <p:cNvPr id="56" name="对话气泡: 椭圆形 55"/>
              <p:cNvSpPr/>
              <p:nvPr/>
            </p:nvSpPr>
            <p:spPr>
              <a:xfrm>
                <a:off x="1403750" y="3593123"/>
                <a:ext cx="808892" cy="785446"/>
              </a:xfrm>
              <a:prstGeom prst="wedgeEllipseCallout">
                <a:avLst>
                  <a:gd name="adj1" fmla="val 66124"/>
                  <a:gd name="adj2" fmla="val 2799"/>
                </a:avLst>
              </a:prstGeom>
              <a:solidFill>
                <a:srgbClr val="009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" name="round-web-cam_17861"/>
              <p:cNvSpPr>
                <a:spLocks noChangeAspect="1"/>
              </p:cNvSpPr>
              <p:nvPr/>
            </p:nvSpPr>
            <p:spPr bwMode="auto">
              <a:xfrm>
                <a:off x="1567764" y="3705353"/>
                <a:ext cx="480863" cy="560986"/>
              </a:xfrm>
              <a:custGeom>
                <a:avLst/>
                <a:gdLst>
                  <a:gd name="connsiteX0" fmla="*/ 382866 w 517527"/>
                  <a:gd name="connsiteY0" fmla="*/ 485037 h 603758"/>
                  <a:gd name="connsiteX1" fmla="*/ 258763 w 517527"/>
                  <a:gd name="connsiteY1" fmla="*/ 516800 h 603758"/>
                  <a:gd name="connsiteX2" fmla="*/ 136617 w 517527"/>
                  <a:gd name="connsiteY2" fmla="*/ 486079 h 603758"/>
                  <a:gd name="connsiteX3" fmla="*/ 81214 w 517527"/>
                  <a:gd name="connsiteY3" fmla="*/ 525522 h 603758"/>
                  <a:gd name="connsiteX4" fmla="*/ 261371 w 517527"/>
                  <a:gd name="connsiteY4" fmla="*/ 581888 h 603758"/>
                  <a:gd name="connsiteX5" fmla="*/ 441658 w 517527"/>
                  <a:gd name="connsiteY5" fmla="*/ 525522 h 603758"/>
                  <a:gd name="connsiteX6" fmla="*/ 382866 w 517527"/>
                  <a:gd name="connsiteY6" fmla="*/ 485037 h 603758"/>
                  <a:gd name="connsiteX7" fmla="*/ 258870 w 517527"/>
                  <a:gd name="connsiteY7" fmla="*/ 184740 h 603758"/>
                  <a:gd name="connsiteX8" fmla="*/ 332717 w 517527"/>
                  <a:gd name="connsiteY8" fmla="*/ 258481 h 603758"/>
                  <a:gd name="connsiteX9" fmla="*/ 258870 w 517527"/>
                  <a:gd name="connsiteY9" fmla="*/ 332222 h 603758"/>
                  <a:gd name="connsiteX10" fmla="*/ 185023 w 517527"/>
                  <a:gd name="connsiteY10" fmla="*/ 258481 h 603758"/>
                  <a:gd name="connsiteX11" fmla="*/ 258870 w 517527"/>
                  <a:gd name="connsiteY11" fmla="*/ 184740 h 603758"/>
                  <a:gd name="connsiteX12" fmla="*/ 258763 w 517527"/>
                  <a:gd name="connsiteY12" fmla="*/ 147620 h 603758"/>
                  <a:gd name="connsiteX13" fmla="*/ 147697 w 517527"/>
                  <a:gd name="connsiteY13" fmla="*/ 258400 h 603758"/>
                  <a:gd name="connsiteX14" fmla="*/ 258763 w 517527"/>
                  <a:gd name="connsiteY14" fmla="*/ 369310 h 603758"/>
                  <a:gd name="connsiteX15" fmla="*/ 369830 w 517527"/>
                  <a:gd name="connsiteY15" fmla="*/ 258400 h 603758"/>
                  <a:gd name="connsiteX16" fmla="*/ 258763 w 517527"/>
                  <a:gd name="connsiteY16" fmla="*/ 147620 h 603758"/>
                  <a:gd name="connsiteX17" fmla="*/ 258112 w 517527"/>
                  <a:gd name="connsiteY17" fmla="*/ 80189 h 603758"/>
                  <a:gd name="connsiteX18" fmla="*/ 236342 w 517527"/>
                  <a:gd name="connsiteY18" fmla="*/ 102058 h 603758"/>
                  <a:gd name="connsiteX19" fmla="*/ 258112 w 517527"/>
                  <a:gd name="connsiteY19" fmla="*/ 123798 h 603758"/>
                  <a:gd name="connsiteX20" fmla="*/ 280012 w 517527"/>
                  <a:gd name="connsiteY20" fmla="*/ 102058 h 603758"/>
                  <a:gd name="connsiteX21" fmla="*/ 258112 w 517527"/>
                  <a:gd name="connsiteY21" fmla="*/ 80189 h 603758"/>
                  <a:gd name="connsiteX22" fmla="*/ 258763 w 517527"/>
                  <a:gd name="connsiteY22" fmla="*/ 0 h 603758"/>
                  <a:gd name="connsiteX23" fmla="*/ 517527 w 517527"/>
                  <a:gd name="connsiteY23" fmla="*/ 258400 h 603758"/>
                  <a:gd name="connsiteX24" fmla="*/ 406852 w 517527"/>
                  <a:gd name="connsiteY24" fmla="*/ 470197 h 603758"/>
                  <a:gd name="connsiteX25" fmla="*/ 463428 w 517527"/>
                  <a:gd name="connsiteY25" fmla="*/ 525522 h 603758"/>
                  <a:gd name="connsiteX26" fmla="*/ 261371 w 517527"/>
                  <a:gd name="connsiteY26" fmla="*/ 603758 h 603758"/>
                  <a:gd name="connsiteX27" fmla="*/ 59314 w 517527"/>
                  <a:gd name="connsiteY27" fmla="*/ 525522 h 603758"/>
                  <a:gd name="connsiteX28" fmla="*/ 112631 w 517527"/>
                  <a:gd name="connsiteY28" fmla="*/ 471499 h 603758"/>
                  <a:gd name="connsiteX29" fmla="*/ 0 w 517527"/>
                  <a:gd name="connsiteY29" fmla="*/ 258400 h 603758"/>
                  <a:gd name="connsiteX30" fmla="*/ 258763 w 517527"/>
                  <a:gd name="connsiteY30" fmla="*/ 0 h 603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517527" h="603758">
                    <a:moveTo>
                      <a:pt x="382866" y="485037"/>
                    </a:moveTo>
                    <a:cubicBezTo>
                      <a:pt x="345974" y="505345"/>
                      <a:pt x="303737" y="516800"/>
                      <a:pt x="258763" y="516800"/>
                    </a:cubicBezTo>
                    <a:cubicBezTo>
                      <a:pt x="214572" y="516800"/>
                      <a:pt x="172987" y="505735"/>
                      <a:pt x="136617" y="486079"/>
                    </a:cubicBezTo>
                    <a:cubicBezTo>
                      <a:pt x="102463" y="497013"/>
                      <a:pt x="81214" y="511984"/>
                      <a:pt x="81214" y="525522"/>
                    </a:cubicBezTo>
                    <a:cubicBezTo>
                      <a:pt x="81214" y="549084"/>
                      <a:pt x="149783" y="581888"/>
                      <a:pt x="261371" y="581888"/>
                    </a:cubicBezTo>
                    <a:cubicBezTo>
                      <a:pt x="373089" y="581888"/>
                      <a:pt x="441658" y="549084"/>
                      <a:pt x="441658" y="525522"/>
                    </a:cubicBezTo>
                    <a:cubicBezTo>
                      <a:pt x="441658" y="511593"/>
                      <a:pt x="418584" y="495972"/>
                      <a:pt x="382866" y="485037"/>
                    </a:cubicBezTo>
                    <a:close/>
                    <a:moveTo>
                      <a:pt x="258870" y="184740"/>
                    </a:moveTo>
                    <a:cubicBezTo>
                      <a:pt x="299655" y="184740"/>
                      <a:pt x="332717" y="217755"/>
                      <a:pt x="332717" y="258481"/>
                    </a:cubicBezTo>
                    <a:cubicBezTo>
                      <a:pt x="332717" y="299207"/>
                      <a:pt x="299655" y="332222"/>
                      <a:pt x="258870" y="332222"/>
                    </a:cubicBezTo>
                    <a:cubicBezTo>
                      <a:pt x="218085" y="332222"/>
                      <a:pt x="185023" y="299207"/>
                      <a:pt x="185023" y="258481"/>
                    </a:cubicBezTo>
                    <a:cubicBezTo>
                      <a:pt x="185023" y="217755"/>
                      <a:pt x="218085" y="184740"/>
                      <a:pt x="258870" y="184740"/>
                    </a:cubicBezTo>
                    <a:close/>
                    <a:moveTo>
                      <a:pt x="258763" y="147620"/>
                    </a:moveTo>
                    <a:cubicBezTo>
                      <a:pt x="197495" y="147620"/>
                      <a:pt x="147697" y="197347"/>
                      <a:pt x="147697" y="258400"/>
                    </a:cubicBezTo>
                    <a:cubicBezTo>
                      <a:pt x="147697" y="319583"/>
                      <a:pt x="197495" y="369310"/>
                      <a:pt x="258763" y="369310"/>
                    </a:cubicBezTo>
                    <a:cubicBezTo>
                      <a:pt x="320032" y="369310"/>
                      <a:pt x="369830" y="319453"/>
                      <a:pt x="369830" y="258400"/>
                    </a:cubicBezTo>
                    <a:cubicBezTo>
                      <a:pt x="369830" y="197347"/>
                      <a:pt x="320032" y="147620"/>
                      <a:pt x="258763" y="147620"/>
                    </a:cubicBezTo>
                    <a:close/>
                    <a:moveTo>
                      <a:pt x="258112" y="80189"/>
                    </a:moveTo>
                    <a:cubicBezTo>
                      <a:pt x="246119" y="80189"/>
                      <a:pt x="236342" y="89952"/>
                      <a:pt x="236342" y="102058"/>
                    </a:cubicBezTo>
                    <a:cubicBezTo>
                      <a:pt x="236342" y="114034"/>
                      <a:pt x="246119" y="123798"/>
                      <a:pt x="258112" y="123798"/>
                    </a:cubicBezTo>
                    <a:cubicBezTo>
                      <a:pt x="270235" y="123798"/>
                      <a:pt x="280012" y="114034"/>
                      <a:pt x="280012" y="102058"/>
                    </a:cubicBezTo>
                    <a:cubicBezTo>
                      <a:pt x="280012" y="89952"/>
                      <a:pt x="270235" y="80189"/>
                      <a:pt x="258112" y="80189"/>
                    </a:cubicBezTo>
                    <a:close/>
                    <a:moveTo>
                      <a:pt x="258763" y="0"/>
                    </a:moveTo>
                    <a:cubicBezTo>
                      <a:pt x="401507" y="0"/>
                      <a:pt x="517527" y="115857"/>
                      <a:pt x="517527" y="258400"/>
                    </a:cubicBezTo>
                    <a:cubicBezTo>
                      <a:pt x="517527" y="346009"/>
                      <a:pt x="473726" y="423464"/>
                      <a:pt x="406852" y="470197"/>
                    </a:cubicBezTo>
                    <a:cubicBezTo>
                      <a:pt x="443483" y="484386"/>
                      <a:pt x="463428" y="503652"/>
                      <a:pt x="463428" y="525522"/>
                    </a:cubicBezTo>
                    <a:cubicBezTo>
                      <a:pt x="463428" y="576291"/>
                      <a:pt x="359401" y="603758"/>
                      <a:pt x="261371" y="603758"/>
                    </a:cubicBezTo>
                    <a:cubicBezTo>
                      <a:pt x="163471" y="603758"/>
                      <a:pt x="59314" y="576291"/>
                      <a:pt x="59314" y="525522"/>
                    </a:cubicBezTo>
                    <a:cubicBezTo>
                      <a:pt x="59314" y="504434"/>
                      <a:pt x="78085" y="485688"/>
                      <a:pt x="112631" y="471499"/>
                    </a:cubicBezTo>
                    <a:cubicBezTo>
                      <a:pt x="44713" y="424896"/>
                      <a:pt x="0" y="346790"/>
                      <a:pt x="0" y="258400"/>
                    </a:cubicBezTo>
                    <a:cubicBezTo>
                      <a:pt x="0" y="115857"/>
                      <a:pt x="116020" y="0"/>
                      <a:pt x="25876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</p:sp>
        </p:grpSp>
        <p:sp>
          <p:nvSpPr>
            <p:cNvPr id="54" name="Text Box 79"/>
            <p:cNvSpPr txBox="1">
              <a:spLocks noChangeArrowheads="1"/>
            </p:cNvSpPr>
            <p:nvPr/>
          </p:nvSpPr>
          <p:spPr bwMode="auto">
            <a:xfrm>
              <a:off x="1985933" y="3593123"/>
              <a:ext cx="1500470" cy="47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10000"/>
                </a:lnSpc>
              </a:pPr>
              <a:r>
                <a:rPr kumimoji="1"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搜索引擎</a:t>
              </a:r>
              <a:endParaRPr kumimoji="1"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1469035" y="2883796"/>
            <a:ext cx="5624126" cy="1423194"/>
            <a:chOff x="1532630" y="7382381"/>
            <a:chExt cx="5624126" cy="1423194"/>
          </a:xfrm>
        </p:grpSpPr>
        <p:grpSp>
          <p:nvGrpSpPr>
            <p:cNvPr id="25" name="组合 24"/>
            <p:cNvGrpSpPr/>
            <p:nvPr/>
          </p:nvGrpSpPr>
          <p:grpSpPr>
            <a:xfrm>
              <a:off x="1532630" y="7556452"/>
              <a:ext cx="1574153" cy="1241588"/>
              <a:chOff x="1433187" y="4610052"/>
              <a:chExt cx="1574153" cy="1241588"/>
            </a:xfrm>
          </p:grpSpPr>
          <p:grpSp>
            <p:nvGrpSpPr>
              <p:cNvPr id="61" name="组合 60"/>
              <p:cNvGrpSpPr/>
              <p:nvPr/>
            </p:nvGrpSpPr>
            <p:grpSpPr>
              <a:xfrm>
                <a:off x="1433187" y="5246884"/>
                <a:ext cx="1574153" cy="604756"/>
                <a:chOff x="605411" y="5899906"/>
                <a:chExt cx="1574153" cy="604756"/>
              </a:xfrm>
            </p:grpSpPr>
            <p:sp>
              <p:nvSpPr>
                <p:cNvPr id="63" name="矩形: 圆角 62"/>
                <p:cNvSpPr/>
                <p:nvPr/>
              </p:nvSpPr>
              <p:spPr>
                <a:xfrm>
                  <a:off x="605411" y="5987201"/>
                  <a:ext cx="1574153" cy="517461"/>
                </a:xfrm>
                <a:prstGeom prst="roundRect">
                  <a:avLst>
                    <a:gd name="adj" fmla="val 12368"/>
                  </a:avLst>
                </a:prstGeom>
                <a:solidFill>
                  <a:srgbClr val="FEF6E5"/>
                </a:solidFill>
                <a:ln w="19050">
                  <a:solidFill>
                    <a:srgbClr val="FDECC7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67497" tIns="33748" rIns="67497" bIns="33748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zh-CN" altLang="en-US" sz="9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4" name="Rectangle 15"/>
                <p:cNvSpPr/>
                <p:nvPr/>
              </p:nvSpPr>
              <p:spPr>
                <a:xfrm>
                  <a:off x="797813" y="5899906"/>
                  <a:ext cx="1222119" cy="58894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>
                    <a:lnSpc>
                      <a:spcPct val="150000"/>
                    </a:lnSpc>
                  </a:pPr>
                  <a:r>
                    <a:rPr lang="en-US" altLang="zh-CN" sz="24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Times New Roman" panose="02020603050405020304" pitchFamily="18" charset="0"/>
                      <a:ea typeface="思源黑体 CN Normal" panose="020B0400000000000000" pitchFamily="34" charset="-122"/>
                      <a:cs typeface="Times New Roman" panose="02020603050405020304" pitchFamily="18" charset="0"/>
                    </a:rPr>
                    <a:t>Google</a:t>
                  </a:r>
                  <a:endParaRPr lang="en-US" altLang="zh-CN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思源黑体 CN Normal" panose="020B0400000000000000" pitchFamily="34" charset="-122"/>
                    <a:ea typeface="思源黑体 CN Normal" panose="020B0400000000000000" pitchFamily="34" charset="-122"/>
                  </a:endParaRPr>
                </a:p>
              </p:txBody>
            </p:sp>
          </p:grpSp>
          <p:pic>
            <p:nvPicPr>
              <p:cNvPr id="22" name="图片 21"/>
              <p:cNvPicPr>
                <a:picLocks noChangeAspect="1"/>
              </p:cNvPicPr>
              <p:nvPr/>
            </p:nvPicPr>
            <p:blipFill rotWithShape="1">
              <a:blip r:embed="rId10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994" t="15709" r="11031" b="22412"/>
              <a:stretch>
                <a:fillRect/>
              </a:stretch>
            </p:blipFill>
            <p:spPr>
              <a:xfrm>
                <a:off x="1470085" y="4610052"/>
                <a:ext cx="1464773" cy="631169"/>
              </a:xfrm>
              <a:prstGeom prst="rect">
                <a:avLst/>
              </a:prstGeom>
            </p:spPr>
          </p:pic>
        </p:grpSp>
        <p:grpSp>
          <p:nvGrpSpPr>
            <p:cNvPr id="35" name="组合 34"/>
            <p:cNvGrpSpPr/>
            <p:nvPr/>
          </p:nvGrpSpPr>
          <p:grpSpPr>
            <a:xfrm>
              <a:off x="3535233" y="7382381"/>
              <a:ext cx="1574157" cy="1423194"/>
              <a:chOff x="3435790" y="4435981"/>
              <a:chExt cx="1574157" cy="1423194"/>
            </a:xfrm>
          </p:grpSpPr>
          <p:grpSp>
            <p:nvGrpSpPr>
              <p:cNvPr id="68" name="组合 67"/>
              <p:cNvGrpSpPr/>
              <p:nvPr/>
            </p:nvGrpSpPr>
            <p:grpSpPr>
              <a:xfrm>
                <a:off x="3435790" y="5243126"/>
                <a:ext cx="1574157" cy="616049"/>
                <a:chOff x="1256597" y="5879257"/>
                <a:chExt cx="885301" cy="616049"/>
              </a:xfrm>
            </p:grpSpPr>
            <p:sp>
              <p:nvSpPr>
                <p:cNvPr id="70" name="矩形: 圆角 69"/>
                <p:cNvSpPr/>
                <p:nvPr/>
              </p:nvSpPr>
              <p:spPr>
                <a:xfrm>
                  <a:off x="1256597" y="5977845"/>
                  <a:ext cx="885301" cy="517461"/>
                </a:xfrm>
                <a:prstGeom prst="roundRect">
                  <a:avLst>
                    <a:gd name="adj" fmla="val 12368"/>
                  </a:avLst>
                </a:prstGeom>
                <a:solidFill>
                  <a:srgbClr val="FEF6E5"/>
                </a:solidFill>
                <a:ln w="19050">
                  <a:solidFill>
                    <a:srgbClr val="FDECC7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67497" tIns="33748" rIns="67497" bIns="33748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zh-CN" altLang="en-US" sz="9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2" name="Rectangle 15"/>
                <p:cNvSpPr/>
                <p:nvPr/>
              </p:nvSpPr>
              <p:spPr>
                <a:xfrm>
                  <a:off x="1293177" y="5879257"/>
                  <a:ext cx="816021" cy="5870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>
                    <a:lnSpc>
                      <a:spcPct val="150000"/>
                    </a:lnSpc>
                  </a:pPr>
                  <a:r>
                    <a:rPr lang="zh-CN" altLang="en-US" sz="24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Times New Roman" panose="02020603050405020304" pitchFamily="18" charset="0"/>
                      <a:ea typeface="思源黑体 CN Normal" panose="020B0400000000000000" pitchFamily="34" charset="-122"/>
                      <a:cs typeface="Times New Roman" panose="02020603050405020304" pitchFamily="18" charset="0"/>
                    </a:rPr>
                    <a:t>百度</a:t>
                  </a:r>
                  <a:endParaRPr lang="en-US" altLang="zh-CN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思源黑体 CN Normal" panose="020B0400000000000000" pitchFamily="34" charset="-122"/>
                    <a:ea typeface="思源黑体 CN Normal" panose="020B0400000000000000" pitchFamily="34" charset="-122"/>
                  </a:endParaRPr>
                </a:p>
              </p:txBody>
            </p:sp>
          </p:grpSp>
          <p:pic>
            <p:nvPicPr>
              <p:cNvPr id="27" name="图片 26"/>
              <p:cNvPicPr>
                <a:picLocks noChangeAspect="1"/>
              </p:cNvPicPr>
              <p:nvPr/>
            </p:nvPicPr>
            <p:blipFill rotWithShape="1">
              <a:blip r:embed="rId11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221" t="10517" r="13572" b="9943"/>
              <a:stretch>
                <a:fillRect/>
              </a:stretch>
            </p:blipFill>
            <p:spPr>
              <a:xfrm>
                <a:off x="3858854" y="4435981"/>
                <a:ext cx="782760" cy="874360"/>
              </a:xfrm>
              <a:prstGeom prst="rect">
                <a:avLst/>
              </a:prstGeom>
            </p:spPr>
          </p:pic>
        </p:grpSp>
        <p:grpSp>
          <p:nvGrpSpPr>
            <p:cNvPr id="40" name="组合 39"/>
            <p:cNvGrpSpPr/>
            <p:nvPr/>
          </p:nvGrpSpPr>
          <p:grpSpPr>
            <a:xfrm>
              <a:off x="5582602" y="7586265"/>
              <a:ext cx="1574154" cy="1211775"/>
              <a:chOff x="5483159" y="4639865"/>
              <a:chExt cx="1574154" cy="1211775"/>
            </a:xfrm>
          </p:grpSpPr>
          <p:grpSp>
            <p:nvGrpSpPr>
              <p:cNvPr id="74" name="组合 73"/>
              <p:cNvGrpSpPr/>
              <p:nvPr/>
            </p:nvGrpSpPr>
            <p:grpSpPr>
              <a:xfrm>
                <a:off x="5483159" y="5246939"/>
                <a:ext cx="1574154" cy="604701"/>
                <a:chOff x="1501343" y="5197312"/>
                <a:chExt cx="976715" cy="604701"/>
              </a:xfrm>
            </p:grpSpPr>
            <p:sp>
              <p:nvSpPr>
                <p:cNvPr id="78" name="矩形: 圆角 77"/>
                <p:cNvSpPr/>
                <p:nvPr/>
              </p:nvSpPr>
              <p:spPr>
                <a:xfrm>
                  <a:off x="1501343" y="5284552"/>
                  <a:ext cx="976715" cy="517461"/>
                </a:xfrm>
                <a:prstGeom prst="roundRect">
                  <a:avLst>
                    <a:gd name="adj" fmla="val 12368"/>
                  </a:avLst>
                </a:prstGeom>
                <a:solidFill>
                  <a:srgbClr val="FEF6E5"/>
                </a:solidFill>
                <a:ln w="19050">
                  <a:solidFill>
                    <a:srgbClr val="FDECC7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67497" tIns="33748" rIns="67497" bIns="33748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zh-CN" altLang="en-US" sz="9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9" name="Rectangle 15"/>
                <p:cNvSpPr/>
                <p:nvPr/>
              </p:nvSpPr>
              <p:spPr>
                <a:xfrm>
                  <a:off x="1627156" y="5197312"/>
                  <a:ext cx="732155" cy="5870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>
                    <a:lnSpc>
                      <a:spcPct val="150000"/>
                    </a:lnSpc>
                  </a:pPr>
                  <a:r>
                    <a:rPr lang="en-US" altLang="zh-CN" sz="24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Times New Roman" panose="02020603050405020304" pitchFamily="18" charset="0"/>
                      <a:ea typeface="思源黑体 CN Normal" panose="020B0400000000000000" pitchFamily="34" charset="-122"/>
                      <a:cs typeface="Times New Roman" panose="02020603050405020304" pitchFamily="18" charset="0"/>
                    </a:rPr>
                    <a:t>Bing</a:t>
                  </a:r>
                  <a:endParaRPr lang="en-US" altLang="zh-CN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思源黑体 CN Normal" panose="020B0400000000000000" pitchFamily="34" charset="-122"/>
                    <a:ea typeface="思源黑体 CN Normal" panose="020B0400000000000000" pitchFamily="34" charset="-122"/>
                  </a:endParaRPr>
                </a:p>
              </p:txBody>
            </p:sp>
          </p:grpSp>
          <p:pic>
            <p:nvPicPr>
              <p:cNvPr id="39" name="图片 38"/>
              <p:cNvPicPr>
                <a:picLocks noChangeAspect="1"/>
              </p:cNvPicPr>
              <p:nvPr/>
            </p:nvPicPr>
            <p:blipFill rotWithShape="1">
              <a:blip r:embed="rId12" cstate="print">
                <a:clrChange>
                  <a:clrFrom>
                    <a:srgbClr val="F5F5F5"/>
                  </a:clrFrom>
                  <a:clrTo>
                    <a:srgbClr val="F5F5F5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0296" t="29261" r="8125" b="29030"/>
              <a:stretch>
                <a:fillRect/>
              </a:stretch>
            </p:blipFill>
            <p:spPr>
              <a:xfrm>
                <a:off x="5520001" y="4639865"/>
                <a:ext cx="1500470" cy="650694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/>
          <p:cNvGrpSpPr/>
          <p:nvPr/>
        </p:nvGrpSpPr>
        <p:grpSpPr>
          <a:xfrm>
            <a:off x="430213" y="0"/>
            <a:ext cx="4963198" cy="1428589"/>
            <a:chOff x="551030" y="-368704"/>
            <a:chExt cx="4963198" cy="1428589"/>
          </a:xfrm>
        </p:grpSpPr>
        <p:grpSp>
          <p:nvGrpSpPr>
            <p:cNvPr id="29" name="组合 28"/>
            <p:cNvGrpSpPr/>
            <p:nvPr/>
          </p:nvGrpSpPr>
          <p:grpSpPr>
            <a:xfrm>
              <a:off x="1201631" y="303925"/>
              <a:ext cx="4312597" cy="687997"/>
              <a:chOff x="1839058" y="967769"/>
              <a:chExt cx="4312597" cy="687997"/>
            </a:xfrm>
          </p:grpSpPr>
          <p:sp>
            <p:nvSpPr>
              <p:cNvPr id="31" name="矩形: 圆角 30"/>
              <p:cNvSpPr/>
              <p:nvPr/>
            </p:nvSpPr>
            <p:spPr>
              <a:xfrm>
                <a:off x="1839058" y="967769"/>
                <a:ext cx="4126617" cy="675443"/>
              </a:xfrm>
              <a:prstGeom prst="roundRect">
                <a:avLst>
                  <a:gd name="adj" fmla="val 50000"/>
                </a:avLst>
              </a:prstGeom>
              <a:solidFill>
                <a:srgbClr val="009FF6"/>
              </a:solidFill>
              <a:ln>
                <a:solidFill>
                  <a:schemeClr val="bg1"/>
                </a:solidFill>
              </a:ln>
              <a:effectLst>
                <a:outerShdw blurRad="63500" sx="101000" sy="101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 dirty="0">
                  <a:solidFill>
                    <a:srgbClr val="00A3F8"/>
                  </a:solidFill>
                </a:endParaRPr>
              </a:p>
            </p:txBody>
          </p:sp>
          <p:sp>
            <p:nvSpPr>
              <p:cNvPr id="32" name="文本框 31"/>
              <p:cNvSpPr txBox="1"/>
              <p:nvPr/>
            </p:nvSpPr>
            <p:spPr>
              <a:xfrm>
                <a:off x="2786095" y="1009435"/>
                <a:ext cx="336556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IMAP</a:t>
                </a:r>
                <a:r>
                  <a:rPr lang="zh-CN" altLang="en-US" sz="3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协议</a:t>
                </a:r>
              </a:p>
            </p:txBody>
          </p:sp>
        </p:grpSp>
        <p:pic>
          <p:nvPicPr>
            <p:cNvPr id="30" name="图片 29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111"/>
            <a:stretch>
              <a:fillRect/>
            </a:stretch>
          </p:blipFill>
          <p:spPr>
            <a:xfrm>
              <a:off x="551030" y="-368704"/>
              <a:ext cx="1607162" cy="1428589"/>
            </a:xfrm>
            <a:prstGeom prst="rect">
              <a:avLst/>
            </a:prstGeom>
          </p:spPr>
        </p:pic>
      </p:grpSp>
      <p:grpSp>
        <p:nvGrpSpPr>
          <p:cNvPr id="124" name="组合 123"/>
          <p:cNvGrpSpPr/>
          <p:nvPr/>
        </p:nvGrpSpPr>
        <p:grpSpPr>
          <a:xfrm>
            <a:off x="1311827" y="1929716"/>
            <a:ext cx="5352817" cy="476221"/>
            <a:chOff x="1403750" y="3593123"/>
            <a:chExt cx="5352817" cy="476221"/>
          </a:xfrm>
        </p:grpSpPr>
        <p:grpSp>
          <p:nvGrpSpPr>
            <p:cNvPr id="126" name="组合 125"/>
            <p:cNvGrpSpPr/>
            <p:nvPr/>
          </p:nvGrpSpPr>
          <p:grpSpPr>
            <a:xfrm>
              <a:off x="1403750" y="3593123"/>
              <a:ext cx="490436" cy="476221"/>
              <a:chOff x="1403750" y="3593123"/>
              <a:chExt cx="808892" cy="785446"/>
            </a:xfrm>
          </p:grpSpPr>
          <p:sp>
            <p:nvSpPr>
              <p:cNvPr id="128" name="对话气泡: 椭圆形 127"/>
              <p:cNvSpPr/>
              <p:nvPr/>
            </p:nvSpPr>
            <p:spPr>
              <a:xfrm>
                <a:off x="1403750" y="3593123"/>
                <a:ext cx="808892" cy="785446"/>
              </a:xfrm>
              <a:prstGeom prst="wedgeEllipseCallout">
                <a:avLst>
                  <a:gd name="adj1" fmla="val 66124"/>
                  <a:gd name="adj2" fmla="val 2799"/>
                </a:avLst>
              </a:prstGeom>
              <a:solidFill>
                <a:srgbClr val="009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0" name="round-web-cam_17861"/>
              <p:cNvSpPr>
                <a:spLocks noChangeAspect="1"/>
              </p:cNvSpPr>
              <p:nvPr/>
            </p:nvSpPr>
            <p:spPr bwMode="auto">
              <a:xfrm>
                <a:off x="1567764" y="3705353"/>
                <a:ext cx="480863" cy="560986"/>
              </a:xfrm>
              <a:custGeom>
                <a:avLst/>
                <a:gdLst>
                  <a:gd name="connsiteX0" fmla="*/ 382866 w 517527"/>
                  <a:gd name="connsiteY0" fmla="*/ 485037 h 603758"/>
                  <a:gd name="connsiteX1" fmla="*/ 258763 w 517527"/>
                  <a:gd name="connsiteY1" fmla="*/ 516800 h 603758"/>
                  <a:gd name="connsiteX2" fmla="*/ 136617 w 517527"/>
                  <a:gd name="connsiteY2" fmla="*/ 486079 h 603758"/>
                  <a:gd name="connsiteX3" fmla="*/ 81214 w 517527"/>
                  <a:gd name="connsiteY3" fmla="*/ 525522 h 603758"/>
                  <a:gd name="connsiteX4" fmla="*/ 261371 w 517527"/>
                  <a:gd name="connsiteY4" fmla="*/ 581888 h 603758"/>
                  <a:gd name="connsiteX5" fmla="*/ 441658 w 517527"/>
                  <a:gd name="connsiteY5" fmla="*/ 525522 h 603758"/>
                  <a:gd name="connsiteX6" fmla="*/ 382866 w 517527"/>
                  <a:gd name="connsiteY6" fmla="*/ 485037 h 603758"/>
                  <a:gd name="connsiteX7" fmla="*/ 258870 w 517527"/>
                  <a:gd name="connsiteY7" fmla="*/ 184740 h 603758"/>
                  <a:gd name="connsiteX8" fmla="*/ 332717 w 517527"/>
                  <a:gd name="connsiteY8" fmla="*/ 258481 h 603758"/>
                  <a:gd name="connsiteX9" fmla="*/ 258870 w 517527"/>
                  <a:gd name="connsiteY9" fmla="*/ 332222 h 603758"/>
                  <a:gd name="connsiteX10" fmla="*/ 185023 w 517527"/>
                  <a:gd name="connsiteY10" fmla="*/ 258481 h 603758"/>
                  <a:gd name="connsiteX11" fmla="*/ 258870 w 517527"/>
                  <a:gd name="connsiteY11" fmla="*/ 184740 h 603758"/>
                  <a:gd name="connsiteX12" fmla="*/ 258763 w 517527"/>
                  <a:gd name="connsiteY12" fmla="*/ 147620 h 603758"/>
                  <a:gd name="connsiteX13" fmla="*/ 147697 w 517527"/>
                  <a:gd name="connsiteY13" fmla="*/ 258400 h 603758"/>
                  <a:gd name="connsiteX14" fmla="*/ 258763 w 517527"/>
                  <a:gd name="connsiteY14" fmla="*/ 369310 h 603758"/>
                  <a:gd name="connsiteX15" fmla="*/ 369830 w 517527"/>
                  <a:gd name="connsiteY15" fmla="*/ 258400 h 603758"/>
                  <a:gd name="connsiteX16" fmla="*/ 258763 w 517527"/>
                  <a:gd name="connsiteY16" fmla="*/ 147620 h 603758"/>
                  <a:gd name="connsiteX17" fmla="*/ 258112 w 517527"/>
                  <a:gd name="connsiteY17" fmla="*/ 80189 h 603758"/>
                  <a:gd name="connsiteX18" fmla="*/ 236342 w 517527"/>
                  <a:gd name="connsiteY18" fmla="*/ 102058 h 603758"/>
                  <a:gd name="connsiteX19" fmla="*/ 258112 w 517527"/>
                  <a:gd name="connsiteY19" fmla="*/ 123798 h 603758"/>
                  <a:gd name="connsiteX20" fmla="*/ 280012 w 517527"/>
                  <a:gd name="connsiteY20" fmla="*/ 102058 h 603758"/>
                  <a:gd name="connsiteX21" fmla="*/ 258112 w 517527"/>
                  <a:gd name="connsiteY21" fmla="*/ 80189 h 603758"/>
                  <a:gd name="connsiteX22" fmla="*/ 258763 w 517527"/>
                  <a:gd name="connsiteY22" fmla="*/ 0 h 603758"/>
                  <a:gd name="connsiteX23" fmla="*/ 517527 w 517527"/>
                  <a:gd name="connsiteY23" fmla="*/ 258400 h 603758"/>
                  <a:gd name="connsiteX24" fmla="*/ 406852 w 517527"/>
                  <a:gd name="connsiteY24" fmla="*/ 470197 h 603758"/>
                  <a:gd name="connsiteX25" fmla="*/ 463428 w 517527"/>
                  <a:gd name="connsiteY25" fmla="*/ 525522 h 603758"/>
                  <a:gd name="connsiteX26" fmla="*/ 261371 w 517527"/>
                  <a:gd name="connsiteY26" fmla="*/ 603758 h 603758"/>
                  <a:gd name="connsiteX27" fmla="*/ 59314 w 517527"/>
                  <a:gd name="connsiteY27" fmla="*/ 525522 h 603758"/>
                  <a:gd name="connsiteX28" fmla="*/ 112631 w 517527"/>
                  <a:gd name="connsiteY28" fmla="*/ 471499 h 603758"/>
                  <a:gd name="connsiteX29" fmla="*/ 0 w 517527"/>
                  <a:gd name="connsiteY29" fmla="*/ 258400 h 603758"/>
                  <a:gd name="connsiteX30" fmla="*/ 258763 w 517527"/>
                  <a:gd name="connsiteY30" fmla="*/ 0 h 603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517527" h="603758">
                    <a:moveTo>
                      <a:pt x="382866" y="485037"/>
                    </a:moveTo>
                    <a:cubicBezTo>
                      <a:pt x="345974" y="505345"/>
                      <a:pt x="303737" y="516800"/>
                      <a:pt x="258763" y="516800"/>
                    </a:cubicBezTo>
                    <a:cubicBezTo>
                      <a:pt x="214572" y="516800"/>
                      <a:pt x="172987" y="505735"/>
                      <a:pt x="136617" y="486079"/>
                    </a:cubicBezTo>
                    <a:cubicBezTo>
                      <a:pt x="102463" y="497013"/>
                      <a:pt x="81214" y="511984"/>
                      <a:pt x="81214" y="525522"/>
                    </a:cubicBezTo>
                    <a:cubicBezTo>
                      <a:pt x="81214" y="549084"/>
                      <a:pt x="149783" y="581888"/>
                      <a:pt x="261371" y="581888"/>
                    </a:cubicBezTo>
                    <a:cubicBezTo>
                      <a:pt x="373089" y="581888"/>
                      <a:pt x="441658" y="549084"/>
                      <a:pt x="441658" y="525522"/>
                    </a:cubicBezTo>
                    <a:cubicBezTo>
                      <a:pt x="441658" y="511593"/>
                      <a:pt x="418584" y="495972"/>
                      <a:pt x="382866" y="485037"/>
                    </a:cubicBezTo>
                    <a:close/>
                    <a:moveTo>
                      <a:pt x="258870" y="184740"/>
                    </a:moveTo>
                    <a:cubicBezTo>
                      <a:pt x="299655" y="184740"/>
                      <a:pt x="332717" y="217755"/>
                      <a:pt x="332717" y="258481"/>
                    </a:cubicBezTo>
                    <a:cubicBezTo>
                      <a:pt x="332717" y="299207"/>
                      <a:pt x="299655" y="332222"/>
                      <a:pt x="258870" y="332222"/>
                    </a:cubicBezTo>
                    <a:cubicBezTo>
                      <a:pt x="218085" y="332222"/>
                      <a:pt x="185023" y="299207"/>
                      <a:pt x="185023" y="258481"/>
                    </a:cubicBezTo>
                    <a:cubicBezTo>
                      <a:pt x="185023" y="217755"/>
                      <a:pt x="218085" y="184740"/>
                      <a:pt x="258870" y="184740"/>
                    </a:cubicBezTo>
                    <a:close/>
                    <a:moveTo>
                      <a:pt x="258763" y="147620"/>
                    </a:moveTo>
                    <a:cubicBezTo>
                      <a:pt x="197495" y="147620"/>
                      <a:pt x="147697" y="197347"/>
                      <a:pt x="147697" y="258400"/>
                    </a:cubicBezTo>
                    <a:cubicBezTo>
                      <a:pt x="147697" y="319583"/>
                      <a:pt x="197495" y="369310"/>
                      <a:pt x="258763" y="369310"/>
                    </a:cubicBezTo>
                    <a:cubicBezTo>
                      <a:pt x="320032" y="369310"/>
                      <a:pt x="369830" y="319453"/>
                      <a:pt x="369830" y="258400"/>
                    </a:cubicBezTo>
                    <a:cubicBezTo>
                      <a:pt x="369830" y="197347"/>
                      <a:pt x="320032" y="147620"/>
                      <a:pt x="258763" y="147620"/>
                    </a:cubicBezTo>
                    <a:close/>
                    <a:moveTo>
                      <a:pt x="258112" y="80189"/>
                    </a:moveTo>
                    <a:cubicBezTo>
                      <a:pt x="246119" y="80189"/>
                      <a:pt x="236342" y="89952"/>
                      <a:pt x="236342" y="102058"/>
                    </a:cubicBezTo>
                    <a:cubicBezTo>
                      <a:pt x="236342" y="114034"/>
                      <a:pt x="246119" y="123798"/>
                      <a:pt x="258112" y="123798"/>
                    </a:cubicBezTo>
                    <a:cubicBezTo>
                      <a:pt x="270235" y="123798"/>
                      <a:pt x="280012" y="114034"/>
                      <a:pt x="280012" y="102058"/>
                    </a:cubicBezTo>
                    <a:cubicBezTo>
                      <a:pt x="280012" y="89952"/>
                      <a:pt x="270235" y="80189"/>
                      <a:pt x="258112" y="80189"/>
                    </a:cubicBezTo>
                    <a:close/>
                    <a:moveTo>
                      <a:pt x="258763" y="0"/>
                    </a:moveTo>
                    <a:cubicBezTo>
                      <a:pt x="401507" y="0"/>
                      <a:pt x="517527" y="115857"/>
                      <a:pt x="517527" y="258400"/>
                    </a:cubicBezTo>
                    <a:cubicBezTo>
                      <a:pt x="517527" y="346009"/>
                      <a:pt x="473726" y="423464"/>
                      <a:pt x="406852" y="470197"/>
                    </a:cubicBezTo>
                    <a:cubicBezTo>
                      <a:pt x="443483" y="484386"/>
                      <a:pt x="463428" y="503652"/>
                      <a:pt x="463428" y="525522"/>
                    </a:cubicBezTo>
                    <a:cubicBezTo>
                      <a:pt x="463428" y="576291"/>
                      <a:pt x="359401" y="603758"/>
                      <a:pt x="261371" y="603758"/>
                    </a:cubicBezTo>
                    <a:cubicBezTo>
                      <a:pt x="163471" y="603758"/>
                      <a:pt x="59314" y="576291"/>
                      <a:pt x="59314" y="525522"/>
                    </a:cubicBezTo>
                    <a:cubicBezTo>
                      <a:pt x="59314" y="504434"/>
                      <a:pt x="78085" y="485688"/>
                      <a:pt x="112631" y="471499"/>
                    </a:cubicBezTo>
                    <a:cubicBezTo>
                      <a:pt x="44713" y="424896"/>
                      <a:pt x="0" y="346790"/>
                      <a:pt x="0" y="258400"/>
                    </a:cubicBezTo>
                    <a:cubicBezTo>
                      <a:pt x="0" y="115857"/>
                      <a:pt x="116020" y="0"/>
                      <a:pt x="25876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</p:sp>
        </p:grpSp>
        <p:sp>
          <p:nvSpPr>
            <p:cNvPr id="127" name="Text Box 79"/>
            <p:cNvSpPr txBox="1">
              <a:spLocks noChangeArrowheads="1"/>
            </p:cNvSpPr>
            <p:nvPr/>
          </p:nvSpPr>
          <p:spPr bwMode="auto">
            <a:xfrm>
              <a:off x="1985932" y="3593123"/>
              <a:ext cx="4770635" cy="47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10000"/>
                </a:lnSpc>
              </a:pPr>
              <a:r>
                <a:rPr kumimoji="1"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将所有的邮件都保存在服务器上</a:t>
              </a:r>
            </a:p>
          </p:txBody>
        </p:sp>
      </p:grpSp>
      <p:grpSp>
        <p:nvGrpSpPr>
          <p:cNvPr id="131" name="组合 130"/>
          <p:cNvGrpSpPr/>
          <p:nvPr/>
        </p:nvGrpSpPr>
        <p:grpSpPr>
          <a:xfrm>
            <a:off x="1311827" y="2801313"/>
            <a:ext cx="6515190" cy="476221"/>
            <a:chOff x="1403750" y="3593123"/>
            <a:chExt cx="6515190" cy="476221"/>
          </a:xfrm>
        </p:grpSpPr>
        <p:grpSp>
          <p:nvGrpSpPr>
            <p:cNvPr id="133" name="组合 132"/>
            <p:cNvGrpSpPr/>
            <p:nvPr/>
          </p:nvGrpSpPr>
          <p:grpSpPr>
            <a:xfrm>
              <a:off x="1403750" y="3593123"/>
              <a:ext cx="490436" cy="476221"/>
              <a:chOff x="1403750" y="3593123"/>
              <a:chExt cx="808892" cy="785446"/>
            </a:xfrm>
          </p:grpSpPr>
          <p:sp>
            <p:nvSpPr>
              <p:cNvPr id="135" name="对话气泡: 椭圆形 134"/>
              <p:cNvSpPr/>
              <p:nvPr/>
            </p:nvSpPr>
            <p:spPr>
              <a:xfrm>
                <a:off x="1403750" y="3593123"/>
                <a:ext cx="808892" cy="785446"/>
              </a:xfrm>
              <a:prstGeom prst="wedgeEllipseCallout">
                <a:avLst>
                  <a:gd name="adj1" fmla="val 66124"/>
                  <a:gd name="adj2" fmla="val 2799"/>
                </a:avLst>
              </a:prstGeom>
              <a:solidFill>
                <a:srgbClr val="009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9" name="round-web-cam_17861"/>
              <p:cNvSpPr>
                <a:spLocks noChangeAspect="1"/>
              </p:cNvSpPr>
              <p:nvPr/>
            </p:nvSpPr>
            <p:spPr bwMode="auto">
              <a:xfrm>
                <a:off x="1567764" y="3705353"/>
                <a:ext cx="480863" cy="560986"/>
              </a:xfrm>
              <a:custGeom>
                <a:avLst/>
                <a:gdLst>
                  <a:gd name="connsiteX0" fmla="*/ 382866 w 517527"/>
                  <a:gd name="connsiteY0" fmla="*/ 485037 h 603758"/>
                  <a:gd name="connsiteX1" fmla="*/ 258763 w 517527"/>
                  <a:gd name="connsiteY1" fmla="*/ 516800 h 603758"/>
                  <a:gd name="connsiteX2" fmla="*/ 136617 w 517527"/>
                  <a:gd name="connsiteY2" fmla="*/ 486079 h 603758"/>
                  <a:gd name="connsiteX3" fmla="*/ 81214 w 517527"/>
                  <a:gd name="connsiteY3" fmla="*/ 525522 h 603758"/>
                  <a:gd name="connsiteX4" fmla="*/ 261371 w 517527"/>
                  <a:gd name="connsiteY4" fmla="*/ 581888 h 603758"/>
                  <a:gd name="connsiteX5" fmla="*/ 441658 w 517527"/>
                  <a:gd name="connsiteY5" fmla="*/ 525522 h 603758"/>
                  <a:gd name="connsiteX6" fmla="*/ 382866 w 517527"/>
                  <a:gd name="connsiteY6" fmla="*/ 485037 h 603758"/>
                  <a:gd name="connsiteX7" fmla="*/ 258870 w 517527"/>
                  <a:gd name="connsiteY7" fmla="*/ 184740 h 603758"/>
                  <a:gd name="connsiteX8" fmla="*/ 332717 w 517527"/>
                  <a:gd name="connsiteY8" fmla="*/ 258481 h 603758"/>
                  <a:gd name="connsiteX9" fmla="*/ 258870 w 517527"/>
                  <a:gd name="connsiteY9" fmla="*/ 332222 h 603758"/>
                  <a:gd name="connsiteX10" fmla="*/ 185023 w 517527"/>
                  <a:gd name="connsiteY10" fmla="*/ 258481 h 603758"/>
                  <a:gd name="connsiteX11" fmla="*/ 258870 w 517527"/>
                  <a:gd name="connsiteY11" fmla="*/ 184740 h 603758"/>
                  <a:gd name="connsiteX12" fmla="*/ 258763 w 517527"/>
                  <a:gd name="connsiteY12" fmla="*/ 147620 h 603758"/>
                  <a:gd name="connsiteX13" fmla="*/ 147697 w 517527"/>
                  <a:gd name="connsiteY13" fmla="*/ 258400 h 603758"/>
                  <a:gd name="connsiteX14" fmla="*/ 258763 w 517527"/>
                  <a:gd name="connsiteY14" fmla="*/ 369310 h 603758"/>
                  <a:gd name="connsiteX15" fmla="*/ 369830 w 517527"/>
                  <a:gd name="connsiteY15" fmla="*/ 258400 h 603758"/>
                  <a:gd name="connsiteX16" fmla="*/ 258763 w 517527"/>
                  <a:gd name="connsiteY16" fmla="*/ 147620 h 603758"/>
                  <a:gd name="connsiteX17" fmla="*/ 258112 w 517527"/>
                  <a:gd name="connsiteY17" fmla="*/ 80189 h 603758"/>
                  <a:gd name="connsiteX18" fmla="*/ 236342 w 517527"/>
                  <a:gd name="connsiteY18" fmla="*/ 102058 h 603758"/>
                  <a:gd name="connsiteX19" fmla="*/ 258112 w 517527"/>
                  <a:gd name="connsiteY19" fmla="*/ 123798 h 603758"/>
                  <a:gd name="connsiteX20" fmla="*/ 280012 w 517527"/>
                  <a:gd name="connsiteY20" fmla="*/ 102058 h 603758"/>
                  <a:gd name="connsiteX21" fmla="*/ 258112 w 517527"/>
                  <a:gd name="connsiteY21" fmla="*/ 80189 h 603758"/>
                  <a:gd name="connsiteX22" fmla="*/ 258763 w 517527"/>
                  <a:gd name="connsiteY22" fmla="*/ 0 h 603758"/>
                  <a:gd name="connsiteX23" fmla="*/ 517527 w 517527"/>
                  <a:gd name="connsiteY23" fmla="*/ 258400 h 603758"/>
                  <a:gd name="connsiteX24" fmla="*/ 406852 w 517527"/>
                  <a:gd name="connsiteY24" fmla="*/ 470197 h 603758"/>
                  <a:gd name="connsiteX25" fmla="*/ 463428 w 517527"/>
                  <a:gd name="connsiteY25" fmla="*/ 525522 h 603758"/>
                  <a:gd name="connsiteX26" fmla="*/ 261371 w 517527"/>
                  <a:gd name="connsiteY26" fmla="*/ 603758 h 603758"/>
                  <a:gd name="connsiteX27" fmla="*/ 59314 w 517527"/>
                  <a:gd name="connsiteY27" fmla="*/ 525522 h 603758"/>
                  <a:gd name="connsiteX28" fmla="*/ 112631 w 517527"/>
                  <a:gd name="connsiteY28" fmla="*/ 471499 h 603758"/>
                  <a:gd name="connsiteX29" fmla="*/ 0 w 517527"/>
                  <a:gd name="connsiteY29" fmla="*/ 258400 h 603758"/>
                  <a:gd name="connsiteX30" fmla="*/ 258763 w 517527"/>
                  <a:gd name="connsiteY30" fmla="*/ 0 h 603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517527" h="603758">
                    <a:moveTo>
                      <a:pt x="382866" y="485037"/>
                    </a:moveTo>
                    <a:cubicBezTo>
                      <a:pt x="345974" y="505345"/>
                      <a:pt x="303737" y="516800"/>
                      <a:pt x="258763" y="516800"/>
                    </a:cubicBezTo>
                    <a:cubicBezTo>
                      <a:pt x="214572" y="516800"/>
                      <a:pt x="172987" y="505735"/>
                      <a:pt x="136617" y="486079"/>
                    </a:cubicBezTo>
                    <a:cubicBezTo>
                      <a:pt x="102463" y="497013"/>
                      <a:pt x="81214" y="511984"/>
                      <a:pt x="81214" y="525522"/>
                    </a:cubicBezTo>
                    <a:cubicBezTo>
                      <a:pt x="81214" y="549084"/>
                      <a:pt x="149783" y="581888"/>
                      <a:pt x="261371" y="581888"/>
                    </a:cubicBezTo>
                    <a:cubicBezTo>
                      <a:pt x="373089" y="581888"/>
                      <a:pt x="441658" y="549084"/>
                      <a:pt x="441658" y="525522"/>
                    </a:cubicBezTo>
                    <a:cubicBezTo>
                      <a:pt x="441658" y="511593"/>
                      <a:pt x="418584" y="495972"/>
                      <a:pt x="382866" y="485037"/>
                    </a:cubicBezTo>
                    <a:close/>
                    <a:moveTo>
                      <a:pt x="258870" y="184740"/>
                    </a:moveTo>
                    <a:cubicBezTo>
                      <a:pt x="299655" y="184740"/>
                      <a:pt x="332717" y="217755"/>
                      <a:pt x="332717" y="258481"/>
                    </a:cubicBezTo>
                    <a:cubicBezTo>
                      <a:pt x="332717" y="299207"/>
                      <a:pt x="299655" y="332222"/>
                      <a:pt x="258870" y="332222"/>
                    </a:cubicBezTo>
                    <a:cubicBezTo>
                      <a:pt x="218085" y="332222"/>
                      <a:pt x="185023" y="299207"/>
                      <a:pt x="185023" y="258481"/>
                    </a:cubicBezTo>
                    <a:cubicBezTo>
                      <a:pt x="185023" y="217755"/>
                      <a:pt x="218085" y="184740"/>
                      <a:pt x="258870" y="184740"/>
                    </a:cubicBezTo>
                    <a:close/>
                    <a:moveTo>
                      <a:pt x="258763" y="147620"/>
                    </a:moveTo>
                    <a:cubicBezTo>
                      <a:pt x="197495" y="147620"/>
                      <a:pt x="147697" y="197347"/>
                      <a:pt x="147697" y="258400"/>
                    </a:cubicBezTo>
                    <a:cubicBezTo>
                      <a:pt x="147697" y="319583"/>
                      <a:pt x="197495" y="369310"/>
                      <a:pt x="258763" y="369310"/>
                    </a:cubicBezTo>
                    <a:cubicBezTo>
                      <a:pt x="320032" y="369310"/>
                      <a:pt x="369830" y="319453"/>
                      <a:pt x="369830" y="258400"/>
                    </a:cubicBezTo>
                    <a:cubicBezTo>
                      <a:pt x="369830" y="197347"/>
                      <a:pt x="320032" y="147620"/>
                      <a:pt x="258763" y="147620"/>
                    </a:cubicBezTo>
                    <a:close/>
                    <a:moveTo>
                      <a:pt x="258112" y="80189"/>
                    </a:moveTo>
                    <a:cubicBezTo>
                      <a:pt x="246119" y="80189"/>
                      <a:pt x="236342" y="89952"/>
                      <a:pt x="236342" y="102058"/>
                    </a:cubicBezTo>
                    <a:cubicBezTo>
                      <a:pt x="236342" y="114034"/>
                      <a:pt x="246119" y="123798"/>
                      <a:pt x="258112" y="123798"/>
                    </a:cubicBezTo>
                    <a:cubicBezTo>
                      <a:pt x="270235" y="123798"/>
                      <a:pt x="280012" y="114034"/>
                      <a:pt x="280012" y="102058"/>
                    </a:cubicBezTo>
                    <a:cubicBezTo>
                      <a:pt x="280012" y="89952"/>
                      <a:pt x="270235" y="80189"/>
                      <a:pt x="258112" y="80189"/>
                    </a:cubicBezTo>
                    <a:close/>
                    <a:moveTo>
                      <a:pt x="258763" y="0"/>
                    </a:moveTo>
                    <a:cubicBezTo>
                      <a:pt x="401507" y="0"/>
                      <a:pt x="517527" y="115857"/>
                      <a:pt x="517527" y="258400"/>
                    </a:cubicBezTo>
                    <a:cubicBezTo>
                      <a:pt x="517527" y="346009"/>
                      <a:pt x="473726" y="423464"/>
                      <a:pt x="406852" y="470197"/>
                    </a:cubicBezTo>
                    <a:cubicBezTo>
                      <a:pt x="443483" y="484386"/>
                      <a:pt x="463428" y="503652"/>
                      <a:pt x="463428" y="525522"/>
                    </a:cubicBezTo>
                    <a:cubicBezTo>
                      <a:pt x="463428" y="576291"/>
                      <a:pt x="359401" y="603758"/>
                      <a:pt x="261371" y="603758"/>
                    </a:cubicBezTo>
                    <a:cubicBezTo>
                      <a:pt x="163471" y="603758"/>
                      <a:pt x="59314" y="576291"/>
                      <a:pt x="59314" y="525522"/>
                    </a:cubicBezTo>
                    <a:cubicBezTo>
                      <a:pt x="59314" y="504434"/>
                      <a:pt x="78085" y="485688"/>
                      <a:pt x="112631" y="471499"/>
                    </a:cubicBezTo>
                    <a:cubicBezTo>
                      <a:pt x="44713" y="424896"/>
                      <a:pt x="0" y="346790"/>
                      <a:pt x="0" y="258400"/>
                    </a:cubicBezTo>
                    <a:cubicBezTo>
                      <a:pt x="0" y="115857"/>
                      <a:pt x="116020" y="0"/>
                      <a:pt x="25876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</p:sp>
        </p:grpSp>
        <p:sp>
          <p:nvSpPr>
            <p:cNvPr id="134" name="Text Box 79"/>
            <p:cNvSpPr txBox="1">
              <a:spLocks noChangeArrowheads="1"/>
            </p:cNvSpPr>
            <p:nvPr/>
          </p:nvSpPr>
          <p:spPr bwMode="auto">
            <a:xfrm>
              <a:off x="1985932" y="3593123"/>
              <a:ext cx="5933008" cy="47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10000"/>
                </a:lnSpc>
              </a:pPr>
              <a:r>
                <a:rPr kumimoji="1" lang="zh-CN" altLang="en-US" sz="2400" dirty="0">
                  <a:solidFill>
                    <a:srgbClr val="009FF6"/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允许用户在服务器上组织自己的邮件目录</a:t>
              </a:r>
            </a:p>
          </p:txBody>
        </p:sp>
      </p:grpSp>
      <p:grpSp>
        <p:nvGrpSpPr>
          <p:cNvPr id="140" name="组合 139"/>
          <p:cNvGrpSpPr/>
          <p:nvPr/>
        </p:nvGrpSpPr>
        <p:grpSpPr>
          <a:xfrm>
            <a:off x="1311827" y="3672910"/>
            <a:ext cx="5352817" cy="476221"/>
            <a:chOff x="1403750" y="3593123"/>
            <a:chExt cx="5352817" cy="476221"/>
          </a:xfrm>
        </p:grpSpPr>
        <p:grpSp>
          <p:nvGrpSpPr>
            <p:cNvPr id="141" name="组合 140"/>
            <p:cNvGrpSpPr/>
            <p:nvPr/>
          </p:nvGrpSpPr>
          <p:grpSpPr>
            <a:xfrm>
              <a:off x="1403750" y="3593123"/>
              <a:ext cx="490436" cy="476221"/>
              <a:chOff x="1403750" y="3593123"/>
              <a:chExt cx="808892" cy="785446"/>
            </a:xfrm>
          </p:grpSpPr>
          <p:sp>
            <p:nvSpPr>
              <p:cNvPr id="150" name="对话气泡: 椭圆形 149"/>
              <p:cNvSpPr/>
              <p:nvPr/>
            </p:nvSpPr>
            <p:spPr>
              <a:xfrm>
                <a:off x="1403750" y="3593123"/>
                <a:ext cx="808892" cy="785446"/>
              </a:xfrm>
              <a:prstGeom prst="wedgeEllipseCallout">
                <a:avLst>
                  <a:gd name="adj1" fmla="val 66124"/>
                  <a:gd name="adj2" fmla="val 2799"/>
                </a:avLst>
              </a:prstGeom>
              <a:solidFill>
                <a:srgbClr val="009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1" name="round-web-cam_17861"/>
              <p:cNvSpPr>
                <a:spLocks noChangeAspect="1"/>
              </p:cNvSpPr>
              <p:nvPr/>
            </p:nvSpPr>
            <p:spPr bwMode="auto">
              <a:xfrm>
                <a:off x="1567764" y="3705353"/>
                <a:ext cx="480863" cy="560986"/>
              </a:xfrm>
              <a:custGeom>
                <a:avLst/>
                <a:gdLst>
                  <a:gd name="connsiteX0" fmla="*/ 382866 w 517527"/>
                  <a:gd name="connsiteY0" fmla="*/ 485037 h 603758"/>
                  <a:gd name="connsiteX1" fmla="*/ 258763 w 517527"/>
                  <a:gd name="connsiteY1" fmla="*/ 516800 h 603758"/>
                  <a:gd name="connsiteX2" fmla="*/ 136617 w 517527"/>
                  <a:gd name="connsiteY2" fmla="*/ 486079 h 603758"/>
                  <a:gd name="connsiteX3" fmla="*/ 81214 w 517527"/>
                  <a:gd name="connsiteY3" fmla="*/ 525522 h 603758"/>
                  <a:gd name="connsiteX4" fmla="*/ 261371 w 517527"/>
                  <a:gd name="connsiteY4" fmla="*/ 581888 h 603758"/>
                  <a:gd name="connsiteX5" fmla="*/ 441658 w 517527"/>
                  <a:gd name="connsiteY5" fmla="*/ 525522 h 603758"/>
                  <a:gd name="connsiteX6" fmla="*/ 382866 w 517527"/>
                  <a:gd name="connsiteY6" fmla="*/ 485037 h 603758"/>
                  <a:gd name="connsiteX7" fmla="*/ 258870 w 517527"/>
                  <a:gd name="connsiteY7" fmla="*/ 184740 h 603758"/>
                  <a:gd name="connsiteX8" fmla="*/ 332717 w 517527"/>
                  <a:gd name="connsiteY8" fmla="*/ 258481 h 603758"/>
                  <a:gd name="connsiteX9" fmla="*/ 258870 w 517527"/>
                  <a:gd name="connsiteY9" fmla="*/ 332222 h 603758"/>
                  <a:gd name="connsiteX10" fmla="*/ 185023 w 517527"/>
                  <a:gd name="connsiteY10" fmla="*/ 258481 h 603758"/>
                  <a:gd name="connsiteX11" fmla="*/ 258870 w 517527"/>
                  <a:gd name="connsiteY11" fmla="*/ 184740 h 603758"/>
                  <a:gd name="connsiteX12" fmla="*/ 258763 w 517527"/>
                  <a:gd name="connsiteY12" fmla="*/ 147620 h 603758"/>
                  <a:gd name="connsiteX13" fmla="*/ 147697 w 517527"/>
                  <a:gd name="connsiteY13" fmla="*/ 258400 h 603758"/>
                  <a:gd name="connsiteX14" fmla="*/ 258763 w 517527"/>
                  <a:gd name="connsiteY14" fmla="*/ 369310 h 603758"/>
                  <a:gd name="connsiteX15" fmla="*/ 369830 w 517527"/>
                  <a:gd name="connsiteY15" fmla="*/ 258400 h 603758"/>
                  <a:gd name="connsiteX16" fmla="*/ 258763 w 517527"/>
                  <a:gd name="connsiteY16" fmla="*/ 147620 h 603758"/>
                  <a:gd name="connsiteX17" fmla="*/ 258112 w 517527"/>
                  <a:gd name="connsiteY17" fmla="*/ 80189 h 603758"/>
                  <a:gd name="connsiteX18" fmla="*/ 236342 w 517527"/>
                  <a:gd name="connsiteY18" fmla="*/ 102058 h 603758"/>
                  <a:gd name="connsiteX19" fmla="*/ 258112 w 517527"/>
                  <a:gd name="connsiteY19" fmla="*/ 123798 h 603758"/>
                  <a:gd name="connsiteX20" fmla="*/ 280012 w 517527"/>
                  <a:gd name="connsiteY20" fmla="*/ 102058 h 603758"/>
                  <a:gd name="connsiteX21" fmla="*/ 258112 w 517527"/>
                  <a:gd name="connsiteY21" fmla="*/ 80189 h 603758"/>
                  <a:gd name="connsiteX22" fmla="*/ 258763 w 517527"/>
                  <a:gd name="connsiteY22" fmla="*/ 0 h 603758"/>
                  <a:gd name="connsiteX23" fmla="*/ 517527 w 517527"/>
                  <a:gd name="connsiteY23" fmla="*/ 258400 h 603758"/>
                  <a:gd name="connsiteX24" fmla="*/ 406852 w 517527"/>
                  <a:gd name="connsiteY24" fmla="*/ 470197 h 603758"/>
                  <a:gd name="connsiteX25" fmla="*/ 463428 w 517527"/>
                  <a:gd name="connsiteY25" fmla="*/ 525522 h 603758"/>
                  <a:gd name="connsiteX26" fmla="*/ 261371 w 517527"/>
                  <a:gd name="connsiteY26" fmla="*/ 603758 h 603758"/>
                  <a:gd name="connsiteX27" fmla="*/ 59314 w 517527"/>
                  <a:gd name="connsiteY27" fmla="*/ 525522 h 603758"/>
                  <a:gd name="connsiteX28" fmla="*/ 112631 w 517527"/>
                  <a:gd name="connsiteY28" fmla="*/ 471499 h 603758"/>
                  <a:gd name="connsiteX29" fmla="*/ 0 w 517527"/>
                  <a:gd name="connsiteY29" fmla="*/ 258400 h 603758"/>
                  <a:gd name="connsiteX30" fmla="*/ 258763 w 517527"/>
                  <a:gd name="connsiteY30" fmla="*/ 0 h 603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517527" h="603758">
                    <a:moveTo>
                      <a:pt x="382866" y="485037"/>
                    </a:moveTo>
                    <a:cubicBezTo>
                      <a:pt x="345974" y="505345"/>
                      <a:pt x="303737" y="516800"/>
                      <a:pt x="258763" y="516800"/>
                    </a:cubicBezTo>
                    <a:cubicBezTo>
                      <a:pt x="214572" y="516800"/>
                      <a:pt x="172987" y="505735"/>
                      <a:pt x="136617" y="486079"/>
                    </a:cubicBezTo>
                    <a:cubicBezTo>
                      <a:pt x="102463" y="497013"/>
                      <a:pt x="81214" y="511984"/>
                      <a:pt x="81214" y="525522"/>
                    </a:cubicBezTo>
                    <a:cubicBezTo>
                      <a:pt x="81214" y="549084"/>
                      <a:pt x="149783" y="581888"/>
                      <a:pt x="261371" y="581888"/>
                    </a:cubicBezTo>
                    <a:cubicBezTo>
                      <a:pt x="373089" y="581888"/>
                      <a:pt x="441658" y="549084"/>
                      <a:pt x="441658" y="525522"/>
                    </a:cubicBezTo>
                    <a:cubicBezTo>
                      <a:pt x="441658" y="511593"/>
                      <a:pt x="418584" y="495972"/>
                      <a:pt x="382866" y="485037"/>
                    </a:cubicBezTo>
                    <a:close/>
                    <a:moveTo>
                      <a:pt x="258870" y="184740"/>
                    </a:moveTo>
                    <a:cubicBezTo>
                      <a:pt x="299655" y="184740"/>
                      <a:pt x="332717" y="217755"/>
                      <a:pt x="332717" y="258481"/>
                    </a:cubicBezTo>
                    <a:cubicBezTo>
                      <a:pt x="332717" y="299207"/>
                      <a:pt x="299655" y="332222"/>
                      <a:pt x="258870" y="332222"/>
                    </a:cubicBezTo>
                    <a:cubicBezTo>
                      <a:pt x="218085" y="332222"/>
                      <a:pt x="185023" y="299207"/>
                      <a:pt x="185023" y="258481"/>
                    </a:cubicBezTo>
                    <a:cubicBezTo>
                      <a:pt x="185023" y="217755"/>
                      <a:pt x="218085" y="184740"/>
                      <a:pt x="258870" y="184740"/>
                    </a:cubicBezTo>
                    <a:close/>
                    <a:moveTo>
                      <a:pt x="258763" y="147620"/>
                    </a:moveTo>
                    <a:cubicBezTo>
                      <a:pt x="197495" y="147620"/>
                      <a:pt x="147697" y="197347"/>
                      <a:pt x="147697" y="258400"/>
                    </a:cubicBezTo>
                    <a:cubicBezTo>
                      <a:pt x="147697" y="319583"/>
                      <a:pt x="197495" y="369310"/>
                      <a:pt x="258763" y="369310"/>
                    </a:cubicBezTo>
                    <a:cubicBezTo>
                      <a:pt x="320032" y="369310"/>
                      <a:pt x="369830" y="319453"/>
                      <a:pt x="369830" y="258400"/>
                    </a:cubicBezTo>
                    <a:cubicBezTo>
                      <a:pt x="369830" y="197347"/>
                      <a:pt x="320032" y="147620"/>
                      <a:pt x="258763" y="147620"/>
                    </a:cubicBezTo>
                    <a:close/>
                    <a:moveTo>
                      <a:pt x="258112" y="80189"/>
                    </a:moveTo>
                    <a:cubicBezTo>
                      <a:pt x="246119" y="80189"/>
                      <a:pt x="236342" y="89952"/>
                      <a:pt x="236342" y="102058"/>
                    </a:cubicBezTo>
                    <a:cubicBezTo>
                      <a:pt x="236342" y="114034"/>
                      <a:pt x="246119" y="123798"/>
                      <a:pt x="258112" y="123798"/>
                    </a:cubicBezTo>
                    <a:cubicBezTo>
                      <a:pt x="270235" y="123798"/>
                      <a:pt x="280012" y="114034"/>
                      <a:pt x="280012" y="102058"/>
                    </a:cubicBezTo>
                    <a:cubicBezTo>
                      <a:pt x="280012" y="89952"/>
                      <a:pt x="270235" y="80189"/>
                      <a:pt x="258112" y="80189"/>
                    </a:cubicBezTo>
                    <a:close/>
                    <a:moveTo>
                      <a:pt x="258763" y="0"/>
                    </a:moveTo>
                    <a:cubicBezTo>
                      <a:pt x="401507" y="0"/>
                      <a:pt x="517527" y="115857"/>
                      <a:pt x="517527" y="258400"/>
                    </a:cubicBezTo>
                    <a:cubicBezTo>
                      <a:pt x="517527" y="346009"/>
                      <a:pt x="473726" y="423464"/>
                      <a:pt x="406852" y="470197"/>
                    </a:cubicBezTo>
                    <a:cubicBezTo>
                      <a:pt x="443483" y="484386"/>
                      <a:pt x="463428" y="503652"/>
                      <a:pt x="463428" y="525522"/>
                    </a:cubicBezTo>
                    <a:cubicBezTo>
                      <a:pt x="463428" y="576291"/>
                      <a:pt x="359401" y="603758"/>
                      <a:pt x="261371" y="603758"/>
                    </a:cubicBezTo>
                    <a:cubicBezTo>
                      <a:pt x="163471" y="603758"/>
                      <a:pt x="59314" y="576291"/>
                      <a:pt x="59314" y="525522"/>
                    </a:cubicBezTo>
                    <a:cubicBezTo>
                      <a:pt x="59314" y="504434"/>
                      <a:pt x="78085" y="485688"/>
                      <a:pt x="112631" y="471499"/>
                    </a:cubicBezTo>
                    <a:cubicBezTo>
                      <a:pt x="44713" y="424896"/>
                      <a:pt x="0" y="346790"/>
                      <a:pt x="0" y="258400"/>
                    </a:cubicBezTo>
                    <a:cubicBezTo>
                      <a:pt x="0" y="115857"/>
                      <a:pt x="116020" y="0"/>
                      <a:pt x="25876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</p:sp>
        </p:grpSp>
        <p:sp>
          <p:nvSpPr>
            <p:cNvPr id="149" name="Text Box 79"/>
            <p:cNvSpPr txBox="1">
              <a:spLocks noChangeArrowheads="1"/>
            </p:cNvSpPr>
            <p:nvPr/>
          </p:nvSpPr>
          <p:spPr bwMode="auto">
            <a:xfrm>
              <a:off x="1985932" y="3593123"/>
              <a:ext cx="4770635" cy="47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10000"/>
                </a:lnSpc>
              </a:pPr>
              <a:r>
                <a:rPr kumimoji="1"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IMAP</a:t>
              </a:r>
              <a:r>
                <a:rPr kumimoji="1"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维护了</a:t>
              </a:r>
              <a:r>
                <a:rPr kumimoji="1"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IMAP</a:t>
              </a:r>
              <a:r>
                <a:rPr kumimoji="1"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会话的用户信息</a:t>
              </a:r>
              <a:r>
                <a:rPr kumimoji="1"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:</a:t>
              </a:r>
            </a:p>
          </p:txBody>
        </p:sp>
      </p:grpSp>
      <p:grpSp>
        <p:nvGrpSpPr>
          <p:cNvPr id="152" name="组合 151"/>
          <p:cNvGrpSpPr/>
          <p:nvPr/>
        </p:nvGrpSpPr>
        <p:grpSpPr>
          <a:xfrm>
            <a:off x="2431180" y="4358526"/>
            <a:ext cx="7131674" cy="1027195"/>
            <a:chOff x="4022987" y="2063205"/>
            <a:chExt cx="3838979" cy="1935361"/>
          </a:xfrm>
        </p:grpSpPr>
        <p:sp>
          <p:nvSpPr>
            <p:cNvPr id="153" name="矩形: 圆角 152"/>
            <p:cNvSpPr/>
            <p:nvPr/>
          </p:nvSpPr>
          <p:spPr>
            <a:xfrm>
              <a:off x="4022987" y="2063205"/>
              <a:ext cx="3838979" cy="1935361"/>
            </a:xfrm>
            <a:prstGeom prst="roundRect">
              <a:avLst>
                <a:gd name="adj" fmla="val 12368"/>
              </a:avLst>
            </a:prstGeom>
            <a:solidFill>
              <a:srgbClr val="FEF6E5"/>
            </a:solidFill>
            <a:ln w="19050">
              <a:solidFill>
                <a:srgbClr val="FDECC7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67497" tIns="33748" rIns="67497" bIns="33748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900"/>
            </a:p>
          </p:txBody>
        </p:sp>
        <p:sp>
          <p:nvSpPr>
            <p:cNvPr id="154" name="文本框 153"/>
            <p:cNvSpPr txBox="1"/>
            <p:nvPr/>
          </p:nvSpPr>
          <p:spPr>
            <a:xfrm>
              <a:off x="4341544" y="2413616"/>
              <a:ext cx="3308429" cy="1545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目录名以及报文</a:t>
              </a:r>
              <a:r>
                <a:rPr lang="en-US" altLang="zh-CN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ID</a:t>
              </a:r>
              <a:r>
                <a:rPr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与目录名之间的映射关系。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6">
            <a:extLst>
              <a:ext uri="{FF2B5EF4-FFF2-40B4-BE49-F238E27FC236}">
                <a16:creationId xmlns:a16="http://schemas.microsoft.com/office/drawing/2014/main" id="{E2FC0143-51AC-4948-80E8-9BC500126F3B}"/>
              </a:ext>
            </a:extLst>
          </p:cNvPr>
          <p:cNvSpPr/>
          <p:nvPr/>
        </p:nvSpPr>
        <p:spPr>
          <a:xfrm>
            <a:off x="1154171" y="1429210"/>
            <a:ext cx="3563489" cy="3563489"/>
          </a:xfrm>
          <a:prstGeom prst="ellipse">
            <a:avLst/>
          </a:prstGeom>
          <a:solidFill>
            <a:schemeClr val="bg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400" dirty="0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B92D39A8-AB88-49CB-9F6C-292F75EFDE9A}"/>
              </a:ext>
            </a:extLst>
          </p:cNvPr>
          <p:cNvGrpSpPr/>
          <p:nvPr/>
        </p:nvGrpSpPr>
        <p:grpSpPr>
          <a:xfrm>
            <a:off x="2336550" y="2133098"/>
            <a:ext cx="8234425" cy="2110912"/>
            <a:chOff x="2219890" y="2361106"/>
            <a:chExt cx="8234425" cy="2110912"/>
          </a:xfrm>
        </p:grpSpPr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F55A1D8A-4D59-4C3E-9792-84427F80460F}"/>
                </a:ext>
              </a:extLst>
            </p:cNvPr>
            <p:cNvGrpSpPr/>
            <p:nvPr/>
          </p:nvGrpSpPr>
          <p:grpSpPr>
            <a:xfrm>
              <a:off x="2219890" y="2361106"/>
              <a:ext cx="8234425" cy="1512712"/>
              <a:chOff x="1664921" y="1770828"/>
              <a:chExt cx="6175824" cy="1134534"/>
            </a:xfrm>
          </p:grpSpPr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A805C810-6795-4D6E-898A-AF23AF458D1E}"/>
                  </a:ext>
                </a:extLst>
              </p:cNvPr>
              <p:cNvSpPr/>
              <p:nvPr/>
            </p:nvSpPr>
            <p:spPr>
              <a:xfrm>
                <a:off x="1910989" y="1770828"/>
                <a:ext cx="5929756" cy="7070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lnSpc>
                    <a:spcPct val="110000"/>
                  </a:lnSpc>
                </a:pPr>
                <a:r>
                  <a:rPr lang="en-US" altLang="zh-CN" sz="5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造字工房朗倩（非商用）常规体" pitchFamily="50" charset="-122"/>
                    <a:ea typeface="造字工房朗倩（非商用）常规体" pitchFamily="50" charset="-122"/>
                  </a:rPr>
                  <a:t>DNS</a:t>
                </a:r>
                <a:r>
                  <a:rPr lang="zh-CN" altLang="en-US" sz="5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造字工房朗倩（非商用）常规体" pitchFamily="50" charset="-122"/>
                    <a:ea typeface="造字工房朗倩（非商用）常规体" pitchFamily="50" charset="-122"/>
                  </a:rPr>
                  <a:t>：因特网的目录服务</a:t>
                </a:r>
              </a:p>
            </p:txBody>
          </p:sp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CAE3ADA4-6A7B-4810-A6BF-06EC6E884194}"/>
                  </a:ext>
                </a:extLst>
              </p:cNvPr>
              <p:cNvSpPr/>
              <p:nvPr/>
            </p:nvSpPr>
            <p:spPr>
              <a:xfrm>
                <a:off x="2117476" y="2466781"/>
                <a:ext cx="5472898" cy="4385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3200" spc="300" dirty="0" err="1">
                    <a:gradFill>
                      <a:gsLst>
                        <a:gs pos="100000">
                          <a:srgbClr val="2E95D1"/>
                        </a:gs>
                        <a:gs pos="0">
                          <a:srgbClr val="8296EF"/>
                        </a:gs>
                      </a:gsLst>
                      <a:lin ang="10800000" scaled="0"/>
                    </a:gra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NS:Diretory</a:t>
                </a:r>
                <a:r>
                  <a:rPr lang="en-US" altLang="zh-CN" sz="3200" spc="300" dirty="0">
                    <a:gradFill>
                      <a:gsLst>
                        <a:gs pos="100000">
                          <a:srgbClr val="2E95D1"/>
                        </a:gs>
                        <a:gs pos="0">
                          <a:srgbClr val="8296EF"/>
                        </a:gs>
                      </a:gsLst>
                      <a:lin ang="10800000" scaled="0"/>
                    </a:gra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Service in the Internet</a:t>
                </a:r>
                <a:endParaRPr lang="zh-CN" altLang="en-US" sz="3200" spc="300" baseline="-25000" dirty="0">
                  <a:gradFill>
                    <a:gsLst>
                      <a:gs pos="100000">
                        <a:srgbClr val="2E95D1"/>
                      </a:gs>
                      <a:gs pos="0">
                        <a:srgbClr val="8296EF"/>
                      </a:gs>
                    </a:gsLst>
                    <a:lin ang="10800000" scaled="0"/>
                  </a:gra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737ECEF2-992A-4D91-B174-42C0AE07C39B}"/>
                  </a:ext>
                </a:extLst>
              </p:cNvPr>
              <p:cNvSpPr/>
              <p:nvPr/>
            </p:nvSpPr>
            <p:spPr>
              <a:xfrm>
                <a:off x="1664921" y="1958777"/>
                <a:ext cx="583333" cy="80791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9600" baseline="-25000" dirty="0">
                    <a:solidFill>
                      <a:srgbClr val="2E95D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</a:t>
                </a:r>
                <a:endParaRPr lang="zh-CN" altLang="en-US" sz="9600" baseline="-25000" dirty="0">
                  <a:solidFill>
                    <a:srgbClr val="2E95D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5" name="直接连接符 14">
                <a:extLst>
                  <a:ext uri="{FF2B5EF4-FFF2-40B4-BE49-F238E27FC236}">
                    <a16:creationId xmlns:a16="http://schemas.microsoft.com/office/drawing/2014/main" id="{90C97EEE-77C3-4880-BD41-77E47DDB186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95737" y="2905362"/>
                <a:ext cx="5666019" cy="0"/>
              </a:xfrm>
              <a:prstGeom prst="line">
                <a:avLst/>
              </a:prstGeom>
              <a:ln w="9525">
                <a:solidFill>
                  <a:srgbClr val="2E3047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05F598D7-8728-4BBE-BF11-D00616B8EDF1}"/>
                </a:ext>
              </a:extLst>
            </p:cNvPr>
            <p:cNvSpPr/>
            <p:nvPr/>
          </p:nvSpPr>
          <p:spPr>
            <a:xfrm>
              <a:off x="8876469" y="3764132"/>
              <a:ext cx="1239442" cy="707886"/>
            </a:xfrm>
            <a:prstGeom prst="rect">
              <a:avLst/>
            </a:prstGeom>
            <a:effectLst/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zh-CN" sz="4000" b="1" dirty="0">
                  <a:solidFill>
                    <a:srgbClr val="2E95D1"/>
                  </a:solidFill>
                  <a:latin typeface="造字工房朗倩（非商用）细体" pitchFamily="50" charset="-122"/>
                  <a:ea typeface="造字工房朗倩（非商用）细体" pitchFamily="50" charset="-122"/>
                </a:rPr>
                <a:t>……</a:t>
              </a:r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8A7B8671-A919-4B28-968F-F4685045CCFF}"/>
              </a:ext>
            </a:extLst>
          </p:cNvPr>
          <p:cNvGrpSpPr/>
          <p:nvPr/>
        </p:nvGrpSpPr>
        <p:grpSpPr>
          <a:xfrm>
            <a:off x="824456" y="1780458"/>
            <a:ext cx="1479553" cy="1353390"/>
            <a:chOff x="787397" y="1578243"/>
            <a:chExt cx="1679793" cy="1536555"/>
          </a:xfrm>
        </p:grpSpPr>
        <p:sp>
          <p:nvSpPr>
            <p:cNvPr id="21" name="Oval 6">
              <a:extLst>
                <a:ext uri="{FF2B5EF4-FFF2-40B4-BE49-F238E27FC236}">
                  <a16:creationId xmlns:a16="http://schemas.microsoft.com/office/drawing/2014/main" id="{243BE39F-F63C-4DD7-8AE3-F5E2181CF1DA}"/>
                </a:ext>
              </a:extLst>
            </p:cNvPr>
            <p:cNvSpPr/>
            <p:nvPr/>
          </p:nvSpPr>
          <p:spPr>
            <a:xfrm>
              <a:off x="934434" y="1608992"/>
              <a:ext cx="1532756" cy="1505806"/>
            </a:xfrm>
            <a:prstGeom prst="ellipse">
              <a:avLst/>
            </a:prstGeom>
            <a:solidFill>
              <a:schemeClr val="bg1"/>
            </a:solidFill>
            <a:ln>
              <a:gradFill>
                <a:gsLst>
                  <a:gs pos="0">
                    <a:srgbClr val="2E95D1"/>
                  </a:gs>
                  <a:gs pos="100000">
                    <a:srgbClr val="1F25A0"/>
                  </a:gs>
                </a:gsLst>
                <a:lin ang="5400000" scaled="1"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zh-CN" alt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Narkisim" panose="020E0502050101010101" pitchFamily="34" charset="-79"/>
              </a:endParaRPr>
            </a:p>
          </p:txBody>
        </p:sp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98402D77-7B74-48B7-A371-74D826D404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16607"/>
            <a:stretch/>
          </p:blipFill>
          <p:spPr>
            <a:xfrm>
              <a:off x="787397" y="1578243"/>
              <a:ext cx="1602532" cy="1404482"/>
            </a:xfrm>
            <a:prstGeom prst="rect">
              <a:avLst/>
            </a:prstGeom>
            <a:effectLst/>
          </p:spPr>
        </p:pic>
      </p:grpSp>
    </p:spTree>
    <p:extLst>
      <p:ext uri="{BB962C8B-B14F-4D97-AF65-F5344CB8AC3E}">
        <p14:creationId xmlns:p14="http://schemas.microsoft.com/office/powerpoint/2010/main" val="2548601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629529" y="315996"/>
            <a:ext cx="4266321" cy="1006462"/>
            <a:chOff x="658104" y="373146"/>
            <a:chExt cx="4266321" cy="1006462"/>
          </a:xfrm>
        </p:grpSpPr>
        <p:grpSp>
          <p:nvGrpSpPr>
            <p:cNvPr id="8" name="组合 7"/>
            <p:cNvGrpSpPr/>
            <p:nvPr/>
          </p:nvGrpSpPr>
          <p:grpSpPr>
            <a:xfrm>
              <a:off x="1080814" y="763297"/>
              <a:ext cx="3843611" cy="616311"/>
              <a:chOff x="1839058" y="1058437"/>
              <a:chExt cx="3843611" cy="616311"/>
            </a:xfrm>
          </p:grpSpPr>
          <p:sp>
            <p:nvSpPr>
              <p:cNvPr id="12" name="矩形: 圆角 11"/>
              <p:cNvSpPr/>
              <p:nvPr/>
            </p:nvSpPr>
            <p:spPr>
              <a:xfrm>
                <a:off x="1839058" y="1058437"/>
                <a:ext cx="3776935" cy="584775"/>
              </a:xfrm>
              <a:prstGeom prst="roundRect">
                <a:avLst>
                  <a:gd name="adj" fmla="val 50000"/>
                </a:avLst>
              </a:prstGeom>
              <a:solidFill>
                <a:srgbClr val="009FF6"/>
              </a:solidFill>
              <a:ln>
                <a:solidFill>
                  <a:schemeClr val="bg1"/>
                </a:solidFill>
              </a:ln>
              <a:effectLst>
                <a:outerShdw blurRad="63500" sx="101000" sy="101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solidFill>
                    <a:srgbClr val="00A3F8"/>
                  </a:solidFill>
                </a:endParaRPr>
              </a:p>
            </p:txBody>
          </p:sp>
          <p:sp>
            <p:nvSpPr>
              <p:cNvPr id="13" name="文本框 12"/>
              <p:cNvSpPr txBox="1"/>
              <p:nvPr/>
            </p:nvSpPr>
            <p:spPr>
              <a:xfrm>
                <a:off x="2681319" y="1089973"/>
                <a:ext cx="300135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2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DNS</a:t>
                </a:r>
                <a:r>
                  <a:rPr lang="zh-CN" altLang="en-US" sz="32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的由来</a:t>
                </a:r>
              </a:p>
            </p:txBody>
          </p:sp>
        </p:grpSp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3">
              <a:lum contrast="20000"/>
            </a:blip>
            <a:stretch>
              <a:fillRect/>
            </a:stretch>
          </p:blipFill>
          <p:spPr>
            <a:xfrm>
              <a:off x="658104" y="373146"/>
              <a:ext cx="1178667" cy="987480"/>
            </a:xfrm>
            <a:prstGeom prst="rect">
              <a:avLst/>
            </a:prstGeom>
          </p:spPr>
        </p:pic>
      </p:grpSp>
      <p:grpSp>
        <p:nvGrpSpPr>
          <p:cNvPr id="183" name="组合 182"/>
          <p:cNvGrpSpPr/>
          <p:nvPr/>
        </p:nvGrpSpPr>
        <p:grpSpPr>
          <a:xfrm>
            <a:off x="5085508" y="3521539"/>
            <a:ext cx="1888468" cy="1844466"/>
            <a:chOff x="878746" y="2556286"/>
            <a:chExt cx="1888468" cy="1844466"/>
          </a:xfrm>
        </p:grpSpPr>
        <p:grpSp>
          <p:nvGrpSpPr>
            <p:cNvPr id="188" name="组合 187"/>
            <p:cNvGrpSpPr/>
            <p:nvPr/>
          </p:nvGrpSpPr>
          <p:grpSpPr>
            <a:xfrm>
              <a:off x="1021786" y="2556286"/>
              <a:ext cx="1745428" cy="1745428"/>
              <a:chOff x="1052239" y="2592593"/>
              <a:chExt cx="1861073" cy="1861073"/>
            </a:xfrm>
          </p:grpSpPr>
          <p:sp>
            <p:nvSpPr>
              <p:cNvPr id="211" name="椭圆 210"/>
              <p:cNvSpPr/>
              <p:nvPr/>
            </p:nvSpPr>
            <p:spPr>
              <a:xfrm>
                <a:off x="1052239" y="2592593"/>
                <a:ext cx="1861073" cy="1861073"/>
              </a:xfrm>
              <a:prstGeom prst="ellipse">
                <a:avLst/>
              </a:prstGeom>
              <a:solidFill>
                <a:srgbClr val="009FF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2" name="椭圆 211"/>
              <p:cNvSpPr/>
              <p:nvPr/>
            </p:nvSpPr>
            <p:spPr>
              <a:xfrm>
                <a:off x="1126645" y="2666999"/>
                <a:ext cx="1712259" cy="1712259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210" name="图片 20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78746" y="3754935"/>
              <a:ext cx="716628" cy="645817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213" name="弧形 212"/>
          <p:cNvSpPr/>
          <p:nvPr/>
        </p:nvSpPr>
        <p:spPr>
          <a:xfrm>
            <a:off x="4912582" y="3233892"/>
            <a:ext cx="2370749" cy="2370749"/>
          </a:xfrm>
          <a:prstGeom prst="arc">
            <a:avLst>
              <a:gd name="adj1" fmla="val 9701342"/>
              <a:gd name="adj2" fmla="val 1099146"/>
            </a:avLst>
          </a:prstGeom>
          <a:ln>
            <a:solidFill>
              <a:schemeClr val="accent5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985"/>
          </a:p>
        </p:txBody>
      </p:sp>
      <p:grpSp>
        <p:nvGrpSpPr>
          <p:cNvPr id="214" name="组合 213"/>
          <p:cNvGrpSpPr/>
          <p:nvPr/>
        </p:nvGrpSpPr>
        <p:grpSpPr>
          <a:xfrm>
            <a:off x="3514073" y="2807729"/>
            <a:ext cx="1679584" cy="783592"/>
            <a:chOff x="1730912" y="3442675"/>
            <a:chExt cx="1679584" cy="783592"/>
          </a:xfrm>
        </p:grpSpPr>
        <p:grpSp>
          <p:nvGrpSpPr>
            <p:cNvPr id="215" name="组合 214"/>
            <p:cNvGrpSpPr/>
            <p:nvPr/>
          </p:nvGrpSpPr>
          <p:grpSpPr>
            <a:xfrm>
              <a:off x="1730912" y="3442675"/>
              <a:ext cx="1345217" cy="585456"/>
              <a:chOff x="5521078" y="2551419"/>
              <a:chExt cx="1822415" cy="793139"/>
            </a:xfrm>
          </p:grpSpPr>
          <p:sp>
            <p:nvSpPr>
              <p:cNvPr id="217" name="矩形: 圆角 41"/>
              <p:cNvSpPr/>
              <p:nvPr/>
            </p:nvSpPr>
            <p:spPr>
              <a:xfrm>
                <a:off x="5521078" y="2551419"/>
                <a:ext cx="1741976" cy="793139"/>
              </a:xfrm>
              <a:prstGeom prst="roundRect">
                <a:avLst>
                  <a:gd name="adj" fmla="val 12368"/>
                </a:avLst>
              </a:prstGeom>
              <a:solidFill>
                <a:srgbClr val="FEF6E5"/>
              </a:solidFill>
              <a:ln w="19050">
                <a:solidFill>
                  <a:srgbClr val="FDECC7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67497" tIns="33748" rIns="67497" bIns="33748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 sz="800"/>
              </a:p>
            </p:txBody>
          </p:sp>
          <p:sp>
            <p:nvSpPr>
              <p:cNvPr id="218" name="文本框 217"/>
              <p:cNvSpPr txBox="1"/>
              <p:nvPr/>
            </p:nvSpPr>
            <p:spPr>
              <a:xfrm>
                <a:off x="5707990" y="2670288"/>
                <a:ext cx="1635503" cy="6254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dirty="0">
                    <a:latin typeface="思源黑体 CN Normal" panose="020B0400000000000000" pitchFamily="34" charset="-122"/>
                    <a:ea typeface="思源黑体 CN Normal" panose="020B0400000000000000" pitchFamily="34" charset="-122"/>
                  </a:rPr>
                  <a:t>姓    名</a:t>
                </a:r>
              </a:p>
            </p:txBody>
          </p:sp>
        </p:grpSp>
        <p:sp>
          <p:nvSpPr>
            <p:cNvPr id="216" name="任意多边形: 形状 2"/>
            <p:cNvSpPr/>
            <p:nvPr/>
          </p:nvSpPr>
          <p:spPr>
            <a:xfrm>
              <a:off x="3022870" y="3898276"/>
              <a:ext cx="387626" cy="327991"/>
            </a:xfrm>
            <a:custGeom>
              <a:avLst/>
              <a:gdLst>
                <a:gd name="connsiteX0" fmla="*/ 387626 w 387626"/>
                <a:gd name="connsiteY0" fmla="*/ 327991 h 327991"/>
                <a:gd name="connsiteX1" fmla="*/ 188844 w 387626"/>
                <a:gd name="connsiteY1" fmla="*/ 0 h 327991"/>
                <a:gd name="connsiteX2" fmla="*/ 0 w 387626"/>
                <a:gd name="connsiteY2" fmla="*/ 0 h 327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7626" h="327991">
                  <a:moveTo>
                    <a:pt x="387626" y="327991"/>
                  </a:moveTo>
                  <a:lnTo>
                    <a:pt x="188844" y="0"/>
                  </a:lnTo>
                  <a:lnTo>
                    <a:pt x="0" y="0"/>
                  </a:lnTo>
                </a:path>
              </a:pathLst>
            </a:custGeom>
            <a:noFill/>
            <a:ln>
              <a:solidFill>
                <a:srgbClr val="009FF6"/>
              </a:solidFill>
              <a:headEnd type="oval" w="sm" len="sm"/>
              <a:tailEnd type="oval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19" name="组合 218"/>
          <p:cNvGrpSpPr/>
          <p:nvPr/>
        </p:nvGrpSpPr>
        <p:grpSpPr>
          <a:xfrm>
            <a:off x="5228550" y="1971318"/>
            <a:ext cx="1644811" cy="1240789"/>
            <a:chOff x="3445389" y="2606264"/>
            <a:chExt cx="1644811" cy="1240789"/>
          </a:xfrm>
        </p:grpSpPr>
        <p:grpSp>
          <p:nvGrpSpPr>
            <p:cNvPr id="220" name="组合 219"/>
            <p:cNvGrpSpPr/>
            <p:nvPr/>
          </p:nvGrpSpPr>
          <p:grpSpPr>
            <a:xfrm>
              <a:off x="3445389" y="2606264"/>
              <a:ext cx="1644811" cy="519427"/>
              <a:chOff x="5520692" y="2642034"/>
              <a:chExt cx="2228285" cy="703688"/>
            </a:xfrm>
          </p:grpSpPr>
          <p:sp>
            <p:nvSpPr>
              <p:cNvPr id="222" name="矩形: 圆角 49"/>
              <p:cNvSpPr/>
              <p:nvPr/>
            </p:nvSpPr>
            <p:spPr>
              <a:xfrm>
                <a:off x="5520692" y="2642034"/>
                <a:ext cx="2228285" cy="703688"/>
              </a:xfrm>
              <a:prstGeom prst="roundRect">
                <a:avLst>
                  <a:gd name="adj" fmla="val 12368"/>
                </a:avLst>
              </a:prstGeom>
              <a:solidFill>
                <a:srgbClr val="FEF6E5"/>
              </a:solidFill>
              <a:ln w="19050">
                <a:solidFill>
                  <a:srgbClr val="FDECC7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67497" tIns="33748" rIns="67497" bIns="33748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 sz="800"/>
              </a:p>
            </p:txBody>
          </p:sp>
          <p:sp>
            <p:nvSpPr>
              <p:cNvPr id="223" name="文本框 222"/>
              <p:cNvSpPr txBox="1"/>
              <p:nvPr/>
            </p:nvSpPr>
            <p:spPr>
              <a:xfrm>
                <a:off x="5747811" y="2668894"/>
                <a:ext cx="1979434" cy="6254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dirty="0">
                    <a:latin typeface="思源黑体 CN Normal" panose="020B0400000000000000" pitchFamily="34" charset="-122"/>
                    <a:ea typeface="思源黑体 CN Normal" panose="020B0400000000000000" pitchFamily="34" charset="-122"/>
                  </a:rPr>
                  <a:t>身份证号</a:t>
                </a:r>
              </a:p>
            </p:txBody>
          </p:sp>
        </p:grpSp>
        <p:cxnSp>
          <p:nvCxnSpPr>
            <p:cNvPr id="221" name="直接连接符 220"/>
            <p:cNvCxnSpPr/>
            <p:nvPr/>
          </p:nvCxnSpPr>
          <p:spPr>
            <a:xfrm>
              <a:off x="4314795" y="3213782"/>
              <a:ext cx="0" cy="633271"/>
            </a:xfrm>
            <a:prstGeom prst="line">
              <a:avLst/>
            </a:prstGeom>
            <a:noFill/>
            <a:ln>
              <a:solidFill>
                <a:srgbClr val="009FF6"/>
              </a:solidFill>
              <a:headEnd type="oval" w="sm" len="sm"/>
              <a:tailEnd type="oval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224" name="组合 223"/>
          <p:cNvGrpSpPr/>
          <p:nvPr/>
        </p:nvGrpSpPr>
        <p:grpSpPr>
          <a:xfrm>
            <a:off x="6974298" y="2807728"/>
            <a:ext cx="1775247" cy="789746"/>
            <a:chOff x="5191137" y="3442674"/>
            <a:chExt cx="1775247" cy="789746"/>
          </a:xfrm>
        </p:grpSpPr>
        <p:grpSp>
          <p:nvGrpSpPr>
            <p:cNvPr id="225" name="组合 224"/>
            <p:cNvGrpSpPr/>
            <p:nvPr/>
          </p:nvGrpSpPr>
          <p:grpSpPr>
            <a:xfrm>
              <a:off x="5551043" y="3442674"/>
              <a:ext cx="1415341" cy="585456"/>
              <a:chOff x="4604789" y="2497558"/>
              <a:chExt cx="1917413" cy="793139"/>
            </a:xfrm>
          </p:grpSpPr>
          <p:sp>
            <p:nvSpPr>
              <p:cNvPr id="227" name="矩形: 圆角 52"/>
              <p:cNvSpPr/>
              <p:nvPr/>
            </p:nvSpPr>
            <p:spPr>
              <a:xfrm>
                <a:off x="4650629" y="2497558"/>
                <a:ext cx="1712342" cy="793139"/>
              </a:xfrm>
              <a:prstGeom prst="roundRect">
                <a:avLst>
                  <a:gd name="adj" fmla="val 12368"/>
                </a:avLst>
              </a:prstGeom>
              <a:solidFill>
                <a:srgbClr val="FEF6E5"/>
              </a:solidFill>
              <a:ln w="19050">
                <a:solidFill>
                  <a:srgbClr val="FDECC7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67497" tIns="33748" rIns="67497" bIns="33748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 sz="800"/>
              </a:p>
            </p:txBody>
          </p:sp>
          <p:sp>
            <p:nvSpPr>
              <p:cNvPr id="228" name="文本框 227"/>
              <p:cNvSpPr txBox="1"/>
              <p:nvPr/>
            </p:nvSpPr>
            <p:spPr>
              <a:xfrm>
                <a:off x="4604789" y="2581409"/>
                <a:ext cx="1917413" cy="6254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dirty="0">
                    <a:latin typeface="思源黑体 CN Normal" panose="020B0400000000000000" pitchFamily="34" charset="-122"/>
                    <a:ea typeface="思源黑体 CN Normal" panose="020B0400000000000000" pitchFamily="34" charset="-122"/>
                  </a:rPr>
                  <a:t>通信地址</a:t>
                </a:r>
              </a:p>
            </p:txBody>
          </p:sp>
        </p:grpSp>
        <p:sp>
          <p:nvSpPr>
            <p:cNvPr id="226" name="任意多边形: 形状 54"/>
            <p:cNvSpPr/>
            <p:nvPr/>
          </p:nvSpPr>
          <p:spPr>
            <a:xfrm flipH="1">
              <a:off x="5191137" y="3904429"/>
              <a:ext cx="387626" cy="327991"/>
            </a:xfrm>
            <a:custGeom>
              <a:avLst/>
              <a:gdLst>
                <a:gd name="connsiteX0" fmla="*/ 387626 w 387626"/>
                <a:gd name="connsiteY0" fmla="*/ 327991 h 327991"/>
                <a:gd name="connsiteX1" fmla="*/ 188844 w 387626"/>
                <a:gd name="connsiteY1" fmla="*/ 0 h 327991"/>
                <a:gd name="connsiteX2" fmla="*/ 0 w 387626"/>
                <a:gd name="connsiteY2" fmla="*/ 0 h 327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7626" h="327991">
                  <a:moveTo>
                    <a:pt x="387626" y="327991"/>
                  </a:moveTo>
                  <a:lnTo>
                    <a:pt x="188844" y="0"/>
                  </a:lnTo>
                  <a:lnTo>
                    <a:pt x="0" y="0"/>
                  </a:lnTo>
                </a:path>
              </a:pathLst>
            </a:custGeom>
            <a:noFill/>
            <a:ln>
              <a:solidFill>
                <a:srgbClr val="009FF6"/>
              </a:solidFill>
              <a:headEnd type="oval" w="sm" len="sm"/>
              <a:tailEnd type="oval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9" name="Text Box 79"/>
          <p:cNvSpPr txBox="1">
            <a:spLocks noChangeArrowheads="1"/>
          </p:cNvSpPr>
          <p:nvPr/>
        </p:nvSpPr>
        <p:spPr bwMode="auto">
          <a:xfrm>
            <a:off x="5329167" y="4110141"/>
            <a:ext cx="156966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kumimoji="1" lang="zh-CN" altLang="en-US" sz="2400" spc="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造字工房朗倩（非商用）常规体" pitchFamily="50" charset="-122"/>
                <a:ea typeface="造字工房朗倩（非商用）常规体" pitchFamily="50" charset="-122"/>
              </a:rPr>
              <a:t>人类社会</a:t>
            </a:r>
          </a:p>
        </p:txBody>
      </p:sp>
      <p:grpSp>
        <p:nvGrpSpPr>
          <p:cNvPr id="230" name="组合 229"/>
          <p:cNvGrpSpPr/>
          <p:nvPr/>
        </p:nvGrpSpPr>
        <p:grpSpPr>
          <a:xfrm>
            <a:off x="3365189" y="2807729"/>
            <a:ext cx="1828146" cy="783906"/>
            <a:chOff x="1582350" y="3442361"/>
            <a:chExt cx="1828146" cy="783906"/>
          </a:xfrm>
        </p:grpSpPr>
        <p:grpSp>
          <p:nvGrpSpPr>
            <p:cNvPr id="231" name="组合 230"/>
            <p:cNvGrpSpPr/>
            <p:nvPr/>
          </p:nvGrpSpPr>
          <p:grpSpPr>
            <a:xfrm>
              <a:off x="1582350" y="3442361"/>
              <a:ext cx="1486969" cy="585594"/>
              <a:chOff x="5319817" y="2550991"/>
              <a:chExt cx="2014452" cy="793325"/>
            </a:xfrm>
          </p:grpSpPr>
          <p:sp>
            <p:nvSpPr>
              <p:cNvPr id="233" name="矩形: 圆角 41"/>
              <p:cNvSpPr/>
              <p:nvPr/>
            </p:nvSpPr>
            <p:spPr>
              <a:xfrm>
                <a:off x="5319817" y="2550991"/>
                <a:ext cx="1951956" cy="793139"/>
              </a:xfrm>
              <a:prstGeom prst="roundRect">
                <a:avLst>
                  <a:gd name="adj" fmla="val 12368"/>
                </a:avLst>
              </a:prstGeom>
              <a:solidFill>
                <a:srgbClr val="FEF6E5"/>
              </a:solidFill>
              <a:ln w="19050">
                <a:solidFill>
                  <a:srgbClr val="FDECC7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67497" tIns="33748" rIns="67497" bIns="33748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 sz="800"/>
              </a:p>
            </p:txBody>
          </p:sp>
          <p:sp>
            <p:nvSpPr>
              <p:cNvPr id="234" name="文本框 233"/>
              <p:cNvSpPr txBox="1"/>
              <p:nvPr/>
            </p:nvSpPr>
            <p:spPr>
              <a:xfrm>
                <a:off x="5365445" y="2718883"/>
                <a:ext cx="1968824" cy="6254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dirty="0">
                    <a:latin typeface="思源黑体 CN Normal" panose="020B0400000000000000" pitchFamily="34" charset="-122"/>
                    <a:ea typeface="思源黑体 CN Normal" panose="020B0400000000000000" pitchFamily="34" charset="-122"/>
                  </a:rPr>
                  <a:t>MAC</a:t>
                </a:r>
                <a:r>
                  <a:rPr lang="zh-CN" altLang="en-US" sz="2400" dirty="0">
                    <a:latin typeface="思源黑体 CN Normal" panose="020B0400000000000000" pitchFamily="34" charset="-122"/>
                    <a:ea typeface="思源黑体 CN Normal" panose="020B0400000000000000" pitchFamily="34" charset="-122"/>
                  </a:rPr>
                  <a:t>地址</a:t>
                </a:r>
              </a:p>
            </p:txBody>
          </p:sp>
        </p:grpSp>
        <p:sp>
          <p:nvSpPr>
            <p:cNvPr id="232" name="任意多边形: 形状 2"/>
            <p:cNvSpPr/>
            <p:nvPr/>
          </p:nvSpPr>
          <p:spPr>
            <a:xfrm>
              <a:off x="3022870" y="3898276"/>
              <a:ext cx="387626" cy="327991"/>
            </a:xfrm>
            <a:custGeom>
              <a:avLst/>
              <a:gdLst>
                <a:gd name="connsiteX0" fmla="*/ 387626 w 387626"/>
                <a:gd name="connsiteY0" fmla="*/ 327991 h 327991"/>
                <a:gd name="connsiteX1" fmla="*/ 188844 w 387626"/>
                <a:gd name="connsiteY1" fmla="*/ 0 h 327991"/>
                <a:gd name="connsiteX2" fmla="*/ 0 w 387626"/>
                <a:gd name="connsiteY2" fmla="*/ 0 h 327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7626" h="327991">
                  <a:moveTo>
                    <a:pt x="387626" y="327991"/>
                  </a:moveTo>
                  <a:lnTo>
                    <a:pt x="188844" y="0"/>
                  </a:lnTo>
                  <a:lnTo>
                    <a:pt x="0" y="0"/>
                  </a:lnTo>
                </a:path>
              </a:pathLst>
            </a:custGeom>
            <a:noFill/>
            <a:ln>
              <a:solidFill>
                <a:srgbClr val="009FF6"/>
              </a:solidFill>
              <a:headEnd type="oval" w="sm" len="sm"/>
              <a:tailEnd type="oval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35" name="组合 234"/>
          <p:cNvGrpSpPr/>
          <p:nvPr/>
        </p:nvGrpSpPr>
        <p:grpSpPr>
          <a:xfrm>
            <a:off x="5228228" y="1971631"/>
            <a:ext cx="1812459" cy="1240790"/>
            <a:chOff x="3445389" y="2606263"/>
            <a:chExt cx="1812459" cy="1240790"/>
          </a:xfrm>
        </p:grpSpPr>
        <p:grpSp>
          <p:nvGrpSpPr>
            <p:cNvPr id="236" name="组合 235"/>
            <p:cNvGrpSpPr/>
            <p:nvPr/>
          </p:nvGrpSpPr>
          <p:grpSpPr>
            <a:xfrm>
              <a:off x="3445389" y="2606263"/>
              <a:ext cx="1812459" cy="538415"/>
              <a:chOff x="5520692" y="2642034"/>
              <a:chExt cx="2455404" cy="729412"/>
            </a:xfrm>
          </p:grpSpPr>
          <p:sp>
            <p:nvSpPr>
              <p:cNvPr id="238" name="矩形: 圆角 49"/>
              <p:cNvSpPr/>
              <p:nvPr/>
            </p:nvSpPr>
            <p:spPr>
              <a:xfrm>
                <a:off x="5520692" y="2642034"/>
                <a:ext cx="2228285" cy="703688"/>
              </a:xfrm>
              <a:prstGeom prst="roundRect">
                <a:avLst>
                  <a:gd name="adj" fmla="val 12368"/>
                </a:avLst>
              </a:prstGeom>
              <a:solidFill>
                <a:srgbClr val="FEF6E5"/>
              </a:solidFill>
              <a:ln w="19050">
                <a:solidFill>
                  <a:srgbClr val="FDECC7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67497" tIns="33748" rIns="67497" bIns="33748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 sz="800"/>
              </a:p>
            </p:txBody>
          </p:sp>
          <p:sp>
            <p:nvSpPr>
              <p:cNvPr id="239" name="文本框 238"/>
              <p:cNvSpPr txBox="1"/>
              <p:nvPr/>
            </p:nvSpPr>
            <p:spPr>
              <a:xfrm>
                <a:off x="5996662" y="2746012"/>
                <a:ext cx="1979434" cy="6254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dirty="0">
                    <a:latin typeface="思源黑体 CN Normal" panose="020B0400000000000000" pitchFamily="34" charset="-122"/>
                    <a:ea typeface="思源黑体 CN Normal" panose="020B0400000000000000" pitchFamily="34" charset="-122"/>
                  </a:rPr>
                  <a:t>IP</a:t>
                </a:r>
                <a:r>
                  <a:rPr lang="zh-CN" altLang="en-US" sz="2400" dirty="0">
                    <a:latin typeface="思源黑体 CN Normal" panose="020B0400000000000000" pitchFamily="34" charset="-122"/>
                    <a:ea typeface="思源黑体 CN Normal" panose="020B0400000000000000" pitchFamily="34" charset="-122"/>
                  </a:rPr>
                  <a:t>地址</a:t>
                </a:r>
              </a:p>
            </p:txBody>
          </p:sp>
        </p:grpSp>
        <p:cxnSp>
          <p:nvCxnSpPr>
            <p:cNvPr id="237" name="直接连接符 236"/>
            <p:cNvCxnSpPr/>
            <p:nvPr/>
          </p:nvCxnSpPr>
          <p:spPr>
            <a:xfrm>
              <a:off x="4314795" y="3213782"/>
              <a:ext cx="0" cy="633271"/>
            </a:xfrm>
            <a:prstGeom prst="line">
              <a:avLst/>
            </a:prstGeom>
            <a:noFill/>
            <a:ln>
              <a:solidFill>
                <a:srgbClr val="009FF6"/>
              </a:solidFill>
              <a:headEnd type="oval" w="sm" len="sm"/>
              <a:tailEnd type="oval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240" name="组合 239"/>
          <p:cNvGrpSpPr/>
          <p:nvPr/>
        </p:nvGrpSpPr>
        <p:grpSpPr>
          <a:xfrm>
            <a:off x="6974554" y="2809005"/>
            <a:ext cx="2058142" cy="789746"/>
            <a:chOff x="5191137" y="3442674"/>
            <a:chExt cx="2058142" cy="789746"/>
          </a:xfrm>
        </p:grpSpPr>
        <p:grpSp>
          <p:nvGrpSpPr>
            <p:cNvPr id="241" name="组合 240"/>
            <p:cNvGrpSpPr/>
            <p:nvPr/>
          </p:nvGrpSpPr>
          <p:grpSpPr>
            <a:xfrm>
              <a:off x="5584878" y="3442674"/>
              <a:ext cx="1664401" cy="585456"/>
              <a:chOff x="4650629" y="2497558"/>
              <a:chExt cx="2254826" cy="793139"/>
            </a:xfrm>
          </p:grpSpPr>
          <p:sp>
            <p:nvSpPr>
              <p:cNvPr id="243" name="矩形: 圆角 52"/>
              <p:cNvSpPr/>
              <p:nvPr/>
            </p:nvSpPr>
            <p:spPr>
              <a:xfrm>
                <a:off x="4650629" y="2497558"/>
                <a:ext cx="1712342" cy="793139"/>
              </a:xfrm>
              <a:prstGeom prst="roundRect">
                <a:avLst>
                  <a:gd name="adj" fmla="val 12368"/>
                </a:avLst>
              </a:prstGeom>
              <a:solidFill>
                <a:srgbClr val="FEF6E5"/>
              </a:solidFill>
              <a:ln w="19050">
                <a:solidFill>
                  <a:srgbClr val="FDECC7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67497" tIns="33748" rIns="67497" bIns="33748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 sz="800"/>
              </a:p>
            </p:txBody>
          </p:sp>
          <p:sp>
            <p:nvSpPr>
              <p:cNvPr id="244" name="文本框 243"/>
              <p:cNvSpPr txBox="1"/>
              <p:nvPr/>
            </p:nvSpPr>
            <p:spPr>
              <a:xfrm>
                <a:off x="4860212" y="2607217"/>
                <a:ext cx="2045243" cy="6254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dirty="0">
                    <a:latin typeface="思源黑体 CN Normal" panose="020B0400000000000000" pitchFamily="34" charset="-122"/>
                    <a:ea typeface="思源黑体 CN Normal" panose="020B0400000000000000" pitchFamily="34" charset="-122"/>
                  </a:rPr>
                  <a:t>域  名</a:t>
                </a:r>
              </a:p>
            </p:txBody>
          </p:sp>
        </p:grpSp>
        <p:sp>
          <p:nvSpPr>
            <p:cNvPr id="242" name="任意多边形: 形状 54"/>
            <p:cNvSpPr/>
            <p:nvPr/>
          </p:nvSpPr>
          <p:spPr>
            <a:xfrm flipH="1">
              <a:off x="5191137" y="3904429"/>
              <a:ext cx="387626" cy="327991"/>
            </a:xfrm>
            <a:custGeom>
              <a:avLst/>
              <a:gdLst>
                <a:gd name="connsiteX0" fmla="*/ 387626 w 387626"/>
                <a:gd name="connsiteY0" fmla="*/ 327991 h 327991"/>
                <a:gd name="connsiteX1" fmla="*/ 188844 w 387626"/>
                <a:gd name="connsiteY1" fmla="*/ 0 h 327991"/>
                <a:gd name="connsiteX2" fmla="*/ 0 w 387626"/>
                <a:gd name="connsiteY2" fmla="*/ 0 h 327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7626" h="327991">
                  <a:moveTo>
                    <a:pt x="387626" y="327991"/>
                  </a:moveTo>
                  <a:lnTo>
                    <a:pt x="188844" y="0"/>
                  </a:lnTo>
                  <a:lnTo>
                    <a:pt x="0" y="0"/>
                  </a:lnTo>
                </a:path>
              </a:pathLst>
            </a:custGeom>
            <a:noFill/>
            <a:ln>
              <a:solidFill>
                <a:srgbClr val="009FF6"/>
              </a:solidFill>
              <a:headEnd type="oval" w="sm" len="sm"/>
              <a:tailEnd type="oval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45" name="Text Box 79"/>
          <p:cNvSpPr txBox="1">
            <a:spLocks noChangeArrowheads="1"/>
          </p:cNvSpPr>
          <p:nvPr/>
        </p:nvSpPr>
        <p:spPr bwMode="auto">
          <a:xfrm>
            <a:off x="5328843" y="4110455"/>
            <a:ext cx="156966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kumimoji="1" lang="zh-CN" altLang="en-US" sz="2400" spc="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造字工房朗倩（非商用）常规体" pitchFamily="50" charset="-122"/>
                <a:ea typeface="造字工房朗倩（非商用）常规体" pitchFamily="50" charset="-122"/>
              </a:rPr>
              <a:t>网络社会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6495672" y="2061778"/>
            <a:ext cx="48915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>
                <a:solidFill>
                  <a:srgbClr val="FF0000"/>
                </a:solidFill>
              </a:rPr>
              <a:t>X</a:t>
            </a:r>
            <a:endParaRPr lang="zh-CN" altLang="en-US" sz="4400" b="1" dirty="0">
              <a:solidFill>
                <a:srgbClr val="FF0000"/>
              </a:solidFill>
            </a:endParaRPr>
          </a:p>
        </p:txBody>
      </p:sp>
      <p:sp>
        <p:nvSpPr>
          <p:cNvPr id="246" name="文本框 245"/>
          <p:cNvSpPr txBox="1"/>
          <p:nvPr/>
        </p:nvSpPr>
        <p:spPr>
          <a:xfrm>
            <a:off x="8199967" y="2901716"/>
            <a:ext cx="48915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>
                <a:solidFill>
                  <a:srgbClr val="FF0000"/>
                </a:solidFill>
              </a:rPr>
              <a:t>√</a:t>
            </a:r>
          </a:p>
        </p:txBody>
      </p:sp>
      <p:grpSp>
        <p:nvGrpSpPr>
          <p:cNvPr id="247" name="组合 246"/>
          <p:cNvGrpSpPr/>
          <p:nvPr/>
        </p:nvGrpSpPr>
        <p:grpSpPr>
          <a:xfrm>
            <a:off x="5478473" y="3595827"/>
            <a:ext cx="964088" cy="523220"/>
            <a:chOff x="3552512" y="3086333"/>
            <a:chExt cx="964088" cy="523220"/>
          </a:xfrm>
        </p:grpSpPr>
        <p:sp>
          <p:nvSpPr>
            <p:cNvPr id="248" name="箭头: V 形 29"/>
            <p:cNvSpPr/>
            <p:nvPr/>
          </p:nvSpPr>
          <p:spPr>
            <a:xfrm>
              <a:off x="3552512" y="3086333"/>
              <a:ext cx="399383" cy="523220"/>
            </a:xfrm>
            <a:prstGeom prst="chevron">
              <a:avLst>
                <a:gd name="adj" fmla="val 70389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49" name="箭头: V 形 30"/>
            <p:cNvSpPr/>
            <p:nvPr/>
          </p:nvSpPr>
          <p:spPr>
            <a:xfrm>
              <a:off x="3928982" y="3086333"/>
              <a:ext cx="399383" cy="523220"/>
            </a:xfrm>
            <a:prstGeom prst="chevron">
              <a:avLst>
                <a:gd name="adj" fmla="val 68933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50" name="箭头: V 形 31"/>
            <p:cNvSpPr/>
            <p:nvPr/>
          </p:nvSpPr>
          <p:spPr>
            <a:xfrm>
              <a:off x="3740747" y="3086333"/>
              <a:ext cx="399383" cy="523220"/>
            </a:xfrm>
            <a:prstGeom prst="chevron">
              <a:avLst>
                <a:gd name="adj" fmla="val 70389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51" name="箭头: V 形 32"/>
            <p:cNvSpPr/>
            <p:nvPr/>
          </p:nvSpPr>
          <p:spPr>
            <a:xfrm>
              <a:off x="4117217" y="3086333"/>
              <a:ext cx="399383" cy="523220"/>
            </a:xfrm>
            <a:prstGeom prst="chevron">
              <a:avLst>
                <a:gd name="adj" fmla="val 68933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52" name="组合 251"/>
          <p:cNvGrpSpPr/>
          <p:nvPr/>
        </p:nvGrpSpPr>
        <p:grpSpPr>
          <a:xfrm>
            <a:off x="5328754" y="2809541"/>
            <a:ext cx="1657488" cy="716642"/>
            <a:chOff x="6325584" y="734291"/>
            <a:chExt cx="3037884" cy="716642"/>
          </a:xfrm>
        </p:grpSpPr>
        <p:grpSp>
          <p:nvGrpSpPr>
            <p:cNvPr id="253" name="组合 252"/>
            <p:cNvGrpSpPr/>
            <p:nvPr/>
          </p:nvGrpSpPr>
          <p:grpSpPr>
            <a:xfrm>
              <a:off x="6325584" y="734291"/>
              <a:ext cx="3037884" cy="716642"/>
              <a:chOff x="6325584" y="734291"/>
              <a:chExt cx="3037884" cy="716642"/>
            </a:xfrm>
          </p:grpSpPr>
          <p:sp>
            <p:nvSpPr>
              <p:cNvPr id="255" name="六边形 254"/>
              <p:cNvSpPr/>
              <p:nvPr/>
            </p:nvSpPr>
            <p:spPr>
              <a:xfrm>
                <a:off x="6325584" y="787061"/>
                <a:ext cx="3037884" cy="611102"/>
              </a:xfrm>
              <a:prstGeom prst="hexagon">
                <a:avLst/>
              </a:prstGeom>
              <a:solidFill>
                <a:srgbClr val="FFC000"/>
              </a:solidFill>
              <a:ln>
                <a:noFill/>
              </a:ln>
              <a:effectLst>
                <a:outerShdw blurRad="431800" dist="889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756000" rIns="91440" bIns="45720" numCol="1" anchor="t" anchorCtr="0" compatLnSpc="1"/>
              <a:lstStyle/>
              <a:p>
                <a:pPr algn="ctr">
                  <a:lnSpc>
                    <a:spcPts val="1500"/>
                  </a:lnSpc>
                </a:pPr>
                <a:endParaRPr lang="zh-CN" altLang="en-US" sz="240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56" name="六边形 255"/>
              <p:cNvSpPr/>
              <p:nvPr/>
            </p:nvSpPr>
            <p:spPr>
              <a:xfrm>
                <a:off x="6474015" y="734291"/>
                <a:ext cx="2741023" cy="716642"/>
              </a:xfrm>
              <a:prstGeom prst="hexagon">
                <a:avLst/>
              </a:prstGeom>
              <a:solidFill>
                <a:srgbClr val="009FF6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756000" rIns="91440" bIns="45720" numCol="1" anchor="t" anchorCtr="0" compatLnSpc="1"/>
              <a:lstStyle/>
              <a:p>
                <a:pPr algn="ctr">
                  <a:lnSpc>
                    <a:spcPts val="1500"/>
                  </a:lnSpc>
                </a:pPr>
                <a:endParaRPr lang="zh-CN" altLang="en-US" sz="2400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254" name="矩形 253"/>
            <p:cNvSpPr/>
            <p:nvPr/>
          </p:nvSpPr>
          <p:spPr>
            <a:xfrm>
              <a:off x="6566292" y="796374"/>
              <a:ext cx="2556468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3600" b="1" dirty="0">
                  <a:solidFill>
                    <a:schemeClr val="bg1"/>
                  </a:solidFill>
                  <a:latin typeface="+mj-ea"/>
                  <a:ea typeface="+mj-ea"/>
                  <a:cs typeface="+mn-ea"/>
                  <a:sym typeface="+mn-lt"/>
                </a:rPr>
                <a:t>域名</a:t>
              </a:r>
            </a:p>
          </p:txBody>
        </p:sp>
      </p:grpSp>
      <p:grpSp>
        <p:nvGrpSpPr>
          <p:cNvPr id="257" name="组合 256"/>
          <p:cNvGrpSpPr/>
          <p:nvPr/>
        </p:nvGrpSpPr>
        <p:grpSpPr>
          <a:xfrm>
            <a:off x="5147550" y="4188691"/>
            <a:ext cx="2019896" cy="716642"/>
            <a:chOff x="6325584" y="734291"/>
            <a:chExt cx="3037884" cy="716642"/>
          </a:xfrm>
        </p:grpSpPr>
        <p:grpSp>
          <p:nvGrpSpPr>
            <p:cNvPr id="258" name="组合 257"/>
            <p:cNvGrpSpPr/>
            <p:nvPr/>
          </p:nvGrpSpPr>
          <p:grpSpPr>
            <a:xfrm>
              <a:off x="6325584" y="734291"/>
              <a:ext cx="3037884" cy="716642"/>
              <a:chOff x="6325584" y="734291"/>
              <a:chExt cx="3037884" cy="716642"/>
            </a:xfrm>
          </p:grpSpPr>
          <p:sp>
            <p:nvSpPr>
              <p:cNvPr id="260" name="六边形 259"/>
              <p:cNvSpPr/>
              <p:nvPr/>
            </p:nvSpPr>
            <p:spPr>
              <a:xfrm>
                <a:off x="6325584" y="787061"/>
                <a:ext cx="3037884" cy="611102"/>
              </a:xfrm>
              <a:prstGeom prst="hexagon">
                <a:avLst/>
              </a:prstGeom>
              <a:solidFill>
                <a:srgbClr val="FFC000"/>
              </a:solidFill>
              <a:ln>
                <a:noFill/>
              </a:ln>
              <a:effectLst>
                <a:outerShdw blurRad="431800" dist="889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756000" rIns="91440" bIns="45720" numCol="1" anchor="t" anchorCtr="0" compatLnSpc="1"/>
              <a:lstStyle/>
              <a:p>
                <a:pPr algn="ctr">
                  <a:lnSpc>
                    <a:spcPts val="1500"/>
                  </a:lnSpc>
                </a:pPr>
                <a:endParaRPr lang="zh-CN" altLang="en-US" sz="240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61" name="六边形 260"/>
              <p:cNvSpPr/>
              <p:nvPr/>
            </p:nvSpPr>
            <p:spPr>
              <a:xfrm>
                <a:off x="6474015" y="734291"/>
                <a:ext cx="2741023" cy="716642"/>
              </a:xfrm>
              <a:prstGeom prst="hexagon">
                <a:avLst/>
              </a:prstGeom>
              <a:solidFill>
                <a:srgbClr val="009FF6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756000" rIns="91440" bIns="45720" numCol="1" anchor="t" anchorCtr="0" compatLnSpc="1"/>
              <a:lstStyle/>
              <a:p>
                <a:pPr algn="ctr">
                  <a:lnSpc>
                    <a:spcPts val="1500"/>
                  </a:lnSpc>
                </a:pPr>
                <a:endParaRPr lang="zh-CN" altLang="en-US" sz="2400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259" name="矩形 258"/>
            <p:cNvSpPr/>
            <p:nvPr/>
          </p:nvSpPr>
          <p:spPr>
            <a:xfrm>
              <a:off x="6566290" y="796374"/>
              <a:ext cx="2648746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3600" b="1" dirty="0">
                  <a:solidFill>
                    <a:schemeClr val="bg1"/>
                  </a:solidFill>
                  <a:latin typeface="+mj-ea"/>
                  <a:ea typeface="+mj-ea"/>
                  <a:cs typeface="+mn-ea"/>
                  <a:sym typeface="+mn-lt"/>
                </a:rPr>
                <a:t>IP</a:t>
              </a:r>
              <a:r>
                <a:rPr lang="zh-CN" altLang="en-US" sz="3600" b="1" dirty="0">
                  <a:solidFill>
                    <a:schemeClr val="bg1"/>
                  </a:solidFill>
                  <a:latin typeface="+mj-ea"/>
                  <a:ea typeface="+mj-ea"/>
                  <a:cs typeface="+mn-ea"/>
                  <a:sym typeface="+mn-lt"/>
                </a:rPr>
                <a:t>地址</a:t>
              </a:r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5456183" y="2935385"/>
            <a:ext cx="75828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600" b="1" dirty="0">
                <a:solidFill>
                  <a:srgbClr val="1F25A0"/>
                </a:solidFill>
                <a:latin typeface="HanWangCC02" panose="02020500000000000000" pitchFamily="18" charset="-120"/>
                <a:ea typeface="HanWangCC02" panose="02020500000000000000" pitchFamily="18" charset="-120"/>
              </a:rPr>
              <a:t>？</a:t>
            </a:r>
          </a:p>
        </p:txBody>
      </p:sp>
      <p:grpSp>
        <p:nvGrpSpPr>
          <p:cNvPr id="262" name="组合 261"/>
          <p:cNvGrpSpPr/>
          <p:nvPr/>
        </p:nvGrpSpPr>
        <p:grpSpPr>
          <a:xfrm>
            <a:off x="4859290" y="1729226"/>
            <a:ext cx="2394792" cy="629513"/>
            <a:chOff x="2863891" y="2533650"/>
            <a:chExt cx="4565609" cy="1200150"/>
          </a:xfrm>
        </p:grpSpPr>
        <p:sp>
          <p:nvSpPr>
            <p:cNvPr id="268" name="矩形: 圆角 10"/>
            <p:cNvSpPr/>
            <p:nvPr/>
          </p:nvSpPr>
          <p:spPr>
            <a:xfrm>
              <a:off x="2863891" y="2533650"/>
              <a:ext cx="4565609" cy="120015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FEF1D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6" name="矩形: 圆角 23"/>
            <p:cNvSpPr/>
            <p:nvPr/>
          </p:nvSpPr>
          <p:spPr>
            <a:xfrm>
              <a:off x="2938754" y="2603030"/>
              <a:ext cx="4413106" cy="1064095"/>
            </a:xfrm>
            <a:prstGeom prst="roundRect">
              <a:avLst/>
            </a:prstGeom>
            <a:noFill/>
            <a:ln>
              <a:gradFill>
                <a:gsLst>
                  <a:gs pos="0">
                    <a:srgbClr val="00A3F8"/>
                  </a:gs>
                  <a:gs pos="100000">
                    <a:srgbClr val="8296EF"/>
                  </a:gs>
                </a:gsLst>
                <a:lin ang="5400000" scaled="1"/>
              </a:gra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77" name="文本框 276"/>
          <p:cNvSpPr txBox="1"/>
          <p:nvPr/>
        </p:nvSpPr>
        <p:spPr>
          <a:xfrm>
            <a:off x="5116181" y="1779213"/>
            <a:ext cx="189928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0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DNS</a:t>
            </a:r>
            <a:r>
              <a:rPr lang="zh-CN" altLang="en-US" sz="30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系统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10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10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10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10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000"/>
                            </p:stCondLst>
                            <p:childTnLst>
                              <p:par>
                                <p:cTn id="6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500"/>
                            </p:stCondLst>
                            <p:childTnLst>
                              <p:par>
                                <p:cTn id="7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2000"/>
                            </p:stCondLst>
                            <p:childTnLst>
                              <p:par>
                                <p:cTn id="8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2" dur="10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1000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7" dur="10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1000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2" dur="10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1000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000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7" dur="10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8" dur="1000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1000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2" dur="10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3" dur="1000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000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7" dur="10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8" dur="1000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1000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3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7" dur="10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8" dur="1000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1000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1000"/>
                            </p:stCondLst>
                            <p:childTnLst>
                              <p:par>
                                <p:cTn id="142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44" dur="5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47" dur="5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9" dur="500" tmFilter="0, 0; .2, .5; .8, .5; 1, 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0" dur="250" autoRev="1" fill="hold"/>
                                        <p:tgtEl>
                                          <p:spTgt spid="25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51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2" dur="500" tmFilter="0, 0; .2, .5; .8, .5; 1, 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3" dur="250" autoRev="1" fill="hold"/>
                                        <p:tgtEl>
                                          <p:spTgt spid="25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4.81481E-6 L -0.17682 0.10439 " pathEditMode="relative" rAng="0" ptsTypes="AA">
                                      <p:cBhvr>
                                        <p:cTn id="157" dur="100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841" y="5208"/>
                                    </p:animMotion>
                                  </p:childTnLst>
                                </p:cTn>
                              </p:par>
                              <p:par>
                                <p:cTn id="158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1.11111E-6 L 0.15743 -0.09583 " pathEditMode="relative" rAng="0" ptsTypes="AA">
                                      <p:cBhvr>
                                        <p:cTn id="159" dur="100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65" y="-479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1000"/>
                            </p:stCondLst>
                            <p:childTnLst>
                              <p:par>
                                <p:cTn id="16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3" dur="1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1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5" dur="1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6" presetClass="emph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167" dur="100" fill="hold"/>
                                        <p:tgtEl>
                                          <p:spTgt spid="247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68" presetID="6" presetClass="emph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169" dur="200" fill="hold"/>
                                        <p:tgtEl>
                                          <p:spTgt spid="247"/>
                                        </p:tgtEl>
                                      </p:cBhvr>
                                      <p:by x="90000" y="90000"/>
                                    </p:animScale>
                                  </p:childTnLst>
                                </p:cTn>
                              </p:par>
                              <p:par>
                                <p:cTn id="170" presetID="6" presetClass="emph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171" dur="100" fill="hold"/>
                                        <p:tgtEl>
                                          <p:spTgt spid="24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72" presetID="6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173" dur="200" fill="hold"/>
                                        <p:tgtEl>
                                          <p:spTgt spid="247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" fill="hold">
                            <p:stCondLst>
                              <p:cond delay="1500"/>
                            </p:stCondLst>
                            <p:childTnLst>
                              <p:par>
                                <p:cTn id="17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7" dur="1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8" dur="1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9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6" presetClass="emph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181" dur="100" fill="hold"/>
                                        <p:tgtEl>
                                          <p:spTgt spid="7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82" presetID="6" presetClass="emph" presetSubtype="0" fill="hold" grpId="2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183" dur="200" fill="hold"/>
                                        <p:tgtEl>
                                          <p:spTgt spid="7"/>
                                        </p:tgtEl>
                                      </p:cBhvr>
                                      <p:by x="90000" y="90000"/>
                                    </p:animScale>
                                  </p:childTnLst>
                                </p:cTn>
                              </p:par>
                              <p:par>
                                <p:cTn id="184" presetID="6" presetClass="emph" presetSubtype="0" fill="hold" grpId="3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185" dur="100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86" presetID="6" presetClass="emph" presetSubtype="0" fill="hold" grpId="4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187" dur="200" fill="hold"/>
                                        <p:tgtEl>
                                          <p:spTgt spid="7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>
                      <p:stCondLst>
                        <p:cond delay="indefinite"/>
                      </p:stCondLst>
                      <p:childTnLst>
                        <p:par>
                          <p:cTn id="189" fill="hold">
                            <p:stCondLst>
                              <p:cond delay="0"/>
                            </p:stCondLst>
                            <p:childTnLst>
                              <p:par>
                                <p:cTn id="190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2" dur="500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93" dur="5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6" dur="500"/>
                                        <p:tgtEl>
                                          <p:spTgt spid="2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97" dur="5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8" fill="hold">
                            <p:stCondLst>
                              <p:cond delay="500"/>
                            </p:stCondLst>
                            <p:childTnLst>
                              <p:par>
                                <p:cTn id="199" presetID="3" presetClass="emph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0" dur="1000" fill="hold"/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3" grpId="0" animBg="1"/>
      <p:bldP spid="213" grpId="1" animBg="1"/>
      <p:bldP spid="229" grpId="0"/>
      <p:bldP spid="229" grpId="1"/>
      <p:bldP spid="245" grpId="0"/>
      <p:bldP spid="245" grpId="1"/>
      <p:bldP spid="4" grpId="0"/>
      <p:bldP spid="4" grpId="1"/>
      <p:bldP spid="246" grpId="0"/>
      <p:bldP spid="246" grpId="1"/>
      <p:bldP spid="7" grpId="0"/>
      <p:bldP spid="7" grpId="1"/>
      <p:bldP spid="7" grpId="2"/>
      <p:bldP spid="7" grpId="3"/>
      <p:bldP spid="7" grpId="4"/>
      <p:bldP spid="277" grpId="0"/>
      <p:bldP spid="277" grpId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629529" y="315996"/>
            <a:ext cx="4199645" cy="1005602"/>
            <a:chOff x="658104" y="373146"/>
            <a:chExt cx="4199645" cy="1005602"/>
          </a:xfrm>
        </p:grpSpPr>
        <p:grpSp>
          <p:nvGrpSpPr>
            <p:cNvPr id="8" name="组合 7"/>
            <p:cNvGrpSpPr/>
            <p:nvPr/>
          </p:nvGrpSpPr>
          <p:grpSpPr>
            <a:xfrm>
              <a:off x="1080814" y="763297"/>
              <a:ext cx="3776935" cy="615451"/>
              <a:chOff x="1839058" y="1058437"/>
              <a:chExt cx="3776935" cy="615451"/>
            </a:xfrm>
          </p:grpSpPr>
          <p:sp>
            <p:nvSpPr>
              <p:cNvPr id="12" name="矩形: 圆角 11"/>
              <p:cNvSpPr/>
              <p:nvPr/>
            </p:nvSpPr>
            <p:spPr>
              <a:xfrm>
                <a:off x="1839058" y="1058437"/>
                <a:ext cx="3776935" cy="584775"/>
              </a:xfrm>
              <a:prstGeom prst="roundRect">
                <a:avLst>
                  <a:gd name="adj" fmla="val 50000"/>
                </a:avLst>
              </a:prstGeom>
              <a:solidFill>
                <a:srgbClr val="009FF6"/>
              </a:solidFill>
              <a:ln>
                <a:solidFill>
                  <a:schemeClr val="bg1"/>
                </a:solidFill>
              </a:ln>
              <a:effectLst>
                <a:outerShdw blurRad="63500" sx="101000" sy="101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solidFill>
                    <a:srgbClr val="00A3F8"/>
                  </a:solidFill>
                </a:endParaRPr>
              </a:p>
            </p:txBody>
          </p:sp>
          <p:sp>
            <p:nvSpPr>
              <p:cNvPr id="13" name="文本框 12"/>
              <p:cNvSpPr txBox="1"/>
              <p:nvPr/>
            </p:nvSpPr>
            <p:spPr>
              <a:xfrm>
                <a:off x="2875428" y="1089113"/>
                <a:ext cx="2382637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2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DNS</a:t>
                </a:r>
                <a:r>
                  <a:rPr lang="zh-CN" altLang="en-US" sz="32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简况</a:t>
                </a:r>
              </a:p>
            </p:txBody>
          </p:sp>
        </p:grpSp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3">
              <a:lum contrast="20000"/>
            </a:blip>
            <a:stretch>
              <a:fillRect/>
            </a:stretch>
          </p:blipFill>
          <p:spPr>
            <a:xfrm>
              <a:off x="658104" y="373146"/>
              <a:ext cx="1178667" cy="987480"/>
            </a:xfrm>
            <a:prstGeom prst="rect">
              <a:avLst/>
            </a:prstGeom>
          </p:spPr>
        </p:pic>
      </p:grpSp>
      <p:grpSp>
        <p:nvGrpSpPr>
          <p:cNvPr id="67" name="组合 66"/>
          <p:cNvGrpSpPr/>
          <p:nvPr/>
        </p:nvGrpSpPr>
        <p:grpSpPr>
          <a:xfrm>
            <a:off x="1080115" y="1716334"/>
            <a:ext cx="10031769" cy="476221"/>
            <a:chOff x="1403750" y="3593123"/>
            <a:chExt cx="10031769" cy="476221"/>
          </a:xfrm>
        </p:grpSpPr>
        <p:grpSp>
          <p:nvGrpSpPr>
            <p:cNvPr id="68" name="组合 67"/>
            <p:cNvGrpSpPr/>
            <p:nvPr/>
          </p:nvGrpSpPr>
          <p:grpSpPr>
            <a:xfrm>
              <a:off x="1403750" y="3593123"/>
              <a:ext cx="490436" cy="476221"/>
              <a:chOff x="1403750" y="3593123"/>
              <a:chExt cx="808892" cy="785446"/>
            </a:xfrm>
          </p:grpSpPr>
          <p:sp>
            <p:nvSpPr>
              <p:cNvPr id="70" name="对话气泡: 椭圆形 4"/>
              <p:cNvSpPr/>
              <p:nvPr/>
            </p:nvSpPr>
            <p:spPr>
              <a:xfrm>
                <a:off x="1403750" y="3593123"/>
                <a:ext cx="808892" cy="785446"/>
              </a:xfrm>
              <a:prstGeom prst="wedgeEllipseCallout">
                <a:avLst>
                  <a:gd name="adj1" fmla="val 66124"/>
                  <a:gd name="adj2" fmla="val 2799"/>
                </a:avLst>
              </a:prstGeom>
              <a:solidFill>
                <a:srgbClr val="009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1" name="round-web-cam_17861"/>
              <p:cNvSpPr>
                <a:spLocks noChangeAspect="1"/>
              </p:cNvSpPr>
              <p:nvPr/>
            </p:nvSpPr>
            <p:spPr bwMode="auto">
              <a:xfrm>
                <a:off x="1567764" y="3705353"/>
                <a:ext cx="480863" cy="560986"/>
              </a:xfrm>
              <a:custGeom>
                <a:avLst/>
                <a:gdLst>
                  <a:gd name="connsiteX0" fmla="*/ 382866 w 517527"/>
                  <a:gd name="connsiteY0" fmla="*/ 485037 h 603758"/>
                  <a:gd name="connsiteX1" fmla="*/ 258763 w 517527"/>
                  <a:gd name="connsiteY1" fmla="*/ 516800 h 603758"/>
                  <a:gd name="connsiteX2" fmla="*/ 136617 w 517527"/>
                  <a:gd name="connsiteY2" fmla="*/ 486079 h 603758"/>
                  <a:gd name="connsiteX3" fmla="*/ 81214 w 517527"/>
                  <a:gd name="connsiteY3" fmla="*/ 525522 h 603758"/>
                  <a:gd name="connsiteX4" fmla="*/ 261371 w 517527"/>
                  <a:gd name="connsiteY4" fmla="*/ 581888 h 603758"/>
                  <a:gd name="connsiteX5" fmla="*/ 441658 w 517527"/>
                  <a:gd name="connsiteY5" fmla="*/ 525522 h 603758"/>
                  <a:gd name="connsiteX6" fmla="*/ 382866 w 517527"/>
                  <a:gd name="connsiteY6" fmla="*/ 485037 h 603758"/>
                  <a:gd name="connsiteX7" fmla="*/ 258870 w 517527"/>
                  <a:gd name="connsiteY7" fmla="*/ 184740 h 603758"/>
                  <a:gd name="connsiteX8" fmla="*/ 332717 w 517527"/>
                  <a:gd name="connsiteY8" fmla="*/ 258481 h 603758"/>
                  <a:gd name="connsiteX9" fmla="*/ 258870 w 517527"/>
                  <a:gd name="connsiteY9" fmla="*/ 332222 h 603758"/>
                  <a:gd name="connsiteX10" fmla="*/ 185023 w 517527"/>
                  <a:gd name="connsiteY10" fmla="*/ 258481 h 603758"/>
                  <a:gd name="connsiteX11" fmla="*/ 258870 w 517527"/>
                  <a:gd name="connsiteY11" fmla="*/ 184740 h 603758"/>
                  <a:gd name="connsiteX12" fmla="*/ 258763 w 517527"/>
                  <a:gd name="connsiteY12" fmla="*/ 147620 h 603758"/>
                  <a:gd name="connsiteX13" fmla="*/ 147697 w 517527"/>
                  <a:gd name="connsiteY13" fmla="*/ 258400 h 603758"/>
                  <a:gd name="connsiteX14" fmla="*/ 258763 w 517527"/>
                  <a:gd name="connsiteY14" fmla="*/ 369310 h 603758"/>
                  <a:gd name="connsiteX15" fmla="*/ 369830 w 517527"/>
                  <a:gd name="connsiteY15" fmla="*/ 258400 h 603758"/>
                  <a:gd name="connsiteX16" fmla="*/ 258763 w 517527"/>
                  <a:gd name="connsiteY16" fmla="*/ 147620 h 603758"/>
                  <a:gd name="connsiteX17" fmla="*/ 258112 w 517527"/>
                  <a:gd name="connsiteY17" fmla="*/ 80189 h 603758"/>
                  <a:gd name="connsiteX18" fmla="*/ 236342 w 517527"/>
                  <a:gd name="connsiteY18" fmla="*/ 102058 h 603758"/>
                  <a:gd name="connsiteX19" fmla="*/ 258112 w 517527"/>
                  <a:gd name="connsiteY19" fmla="*/ 123798 h 603758"/>
                  <a:gd name="connsiteX20" fmla="*/ 280012 w 517527"/>
                  <a:gd name="connsiteY20" fmla="*/ 102058 h 603758"/>
                  <a:gd name="connsiteX21" fmla="*/ 258112 w 517527"/>
                  <a:gd name="connsiteY21" fmla="*/ 80189 h 603758"/>
                  <a:gd name="connsiteX22" fmla="*/ 258763 w 517527"/>
                  <a:gd name="connsiteY22" fmla="*/ 0 h 603758"/>
                  <a:gd name="connsiteX23" fmla="*/ 517527 w 517527"/>
                  <a:gd name="connsiteY23" fmla="*/ 258400 h 603758"/>
                  <a:gd name="connsiteX24" fmla="*/ 406852 w 517527"/>
                  <a:gd name="connsiteY24" fmla="*/ 470197 h 603758"/>
                  <a:gd name="connsiteX25" fmla="*/ 463428 w 517527"/>
                  <a:gd name="connsiteY25" fmla="*/ 525522 h 603758"/>
                  <a:gd name="connsiteX26" fmla="*/ 261371 w 517527"/>
                  <a:gd name="connsiteY26" fmla="*/ 603758 h 603758"/>
                  <a:gd name="connsiteX27" fmla="*/ 59314 w 517527"/>
                  <a:gd name="connsiteY27" fmla="*/ 525522 h 603758"/>
                  <a:gd name="connsiteX28" fmla="*/ 112631 w 517527"/>
                  <a:gd name="connsiteY28" fmla="*/ 471499 h 603758"/>
                  <a:gd name="connsiteX29" fmla="*/ 0 w 517527"/>
                  <a:gd name="connsiteY29" fmla="*/ 258400 h 603758"/>
                  <a:gd name="connsiteX30" fmla="*/ 258763 w 517527"/>
                  <a:gd name="connsiteY30" fmla="*/ 0 h 603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517527" h="603758">
                    <a:moveTo>
                      <a:pt x="382866" y="485037"/>
                    </a:moveTo>
                    <a:cubicBezTo>
                      <a:pt x="345974" y="505345"/>
                      <a:pt x="303737" y="516800"/>
                      <a:pt x="258763" y="516800"/>
                    </a:cubicBezTo>
                    <a:cubicBezTo>
                      <a:pt x="214572" y="516800"/>
                      <a:pt x="172987" y="505735"/>
                      <a:pt x="136617" y="486079"/>
                    </a:cubicBezTo>
                    <a:cubicBezTo>
                      <a:pt x="102463" y="497013"/>
                      <a:pt x="81214" y="511984"/>
                      <a:pt x="81214" y="525522"/>
                    </a:cubicBezTo>
                    <a:cubicBezTo>
                      <a:pt x="81214" y="549084"/>
                      <a:pt x="149783" y="581888"/>
                      <a:pt x="261371" y="581888"/>
                    </a:cubicBezTo>
                    <a:cubicBezTo>
                      <a:pt x="373089" y="581888"/>
                      <a:pt x="441658" y="549084"/>
                      <a:pt x="441658" y="525522"/>
                    </a:cubicBezTo>
                    <a:cubicBezTo>
                      <a:pt x="441658" y="511593"/>
                      <a:pt x="418584" y="495972"/>
                      <a:pt x="382866" y="485037"/>
                    </a:cubicBezTo>
                    <a:close/>
                    <a:moveTo>
                      <a:pt x="258870" y="184740"/>
                    </a:moveTo>
                    <a:cubicBezTo>
                      <a:pt x="299655" y="184740"/>
                      <a:pt x="332717" y="217755"/>
                      <a:pt x="332717" y="258481"/>
                    </a:cubicBezTo>
                    <a:cubicBezTo>
                      <a:pt x="332717" y="299207"/>
                      <a:pt x="299655" y="332222"/>
                      <a:pt x="258870" y="332222"/>
                    </a:cubicBezTo>
                    <a:cubicBezTo>
                      <a:pt x="218085" y="332222"/>
                      <a:pt x="185023" y="299207"/>
                      <a:pt x="185023" y="258481"/>
                    </a:cubicBezTo>
                    <a:cubicBezTo>
                      <a:pt x="185023" y="217755"/>
                      <a:pt x="218085" y="184740"/>
                      <a:pt x="258870" y="184740"/>
                    </a:cubicBezTo>
                    <a:close/>
                    <a:moveTo>
                      <a:pt x="258763" y="147620"/>
                    </a:moveTo>
                    <a:cubicBezTo>
                      <a:pt x="197495" y="147620"/>
                      <a:pt x="147697" y="197347"/>
                      <a:pt x="147697" y="258400"/>
                    </a:cubicBezTo>
                    <a:cubicBezTo>
                      <a:pt x="147697" y="319583"/>
                      <a:pt x="197495" y="369310"/>
                      <a:pt x="258763" y="369310"/>
                    </a:cubicBezTo>
                    <a:cubicBezTo>
                      <a:pt x="320032" y="369310"/>
                      <a:pt x="369830" y="319453"/>
                      <a:pt x="369830" y="258400"/>
                    </a:cubicBezTo>
                    <a:cubicBezTo>
                      <a:pt x="369830" y="197347"/>
                      <a:pt x="320032" y="147620"/>
                      <a:pt x="258763" y="147620"/>
                    </a:cubicBezTo>
                    <a:close/>
                    <a:moveTo>
                      <a:pt x="258112" y="80189"/>
                    </a:moveTo>
                    <a:cubicBezTo>
                      <a:pt x="246119" y="80189"/>
                      <a:pt x="236342" y="89952"/>
                      <a:pt x="236342" y="102058"/>
                    </a:cubicBezTo>
                    <a:cubicBezTo>
                      <a:pt x="236342" y="114034"/>
                      <a:pt x="246119" y="123798"/>
                      <a:pt x="258112" y="123798"/>
                    </a:cubicBezTo>
                    <a:cubicBezTo>
                      <a:pt x="270235" y="123798"/>
                      <a:pt x="280012" y="114034"/>
                      <a:pt x="280012" y="102058"/>
                    </a:cubicBezTo>
                    <a:cubicBezTo>
                      <a:pt x="280012" y="89952"/>
                      <a:pt x="270235" y="80189"/>
                      <a:pt x="258112" y="80189"/>
                    </a:cubicBezTo>
                    <a:close/>
                    <a:moveTo>
                      <a:pt x="258763" y="0"/>
                    </a:moveTo>
                    <a:cubicBezTo>
                      <a:pt x="401507" y="0"/>
                      <a:pt x="517527" y="115857"/>
                      <a:pt x="517527" y="258400"/>
                    </a:cubicBezTo>
                    <a:cubicBezTo>
                      <a:pt x="517527" y="346009"/>
                      <a:pt x="473726" y="423464"/>
                      <a:pt x="406852" y="470197"/>
                    </a:cubicBezTo>
                    <a:cubicBezTo>
                      <a:pt x="443483" y="484386"/>
                      <a:pt x="463428" y="503652"/>
                      <a:pt x="463428" y="525522"/>
                    </a:cubicBezTo>
                    <a:cubicBezTo>
                      <a:pt x="463428" y="576291"/>
                      <a:pt x="359401" y="603758"/>
                      <a:pt x="261371" y="603758"/>
                    </a:cubicBezTo>
                    <a:cubicBezTo>
                      <a:pt x="163471" y="603758"/>
                      <a:pt x="59314" y="576291"/>
                      <a:pt x="59314" y="525522"/>
                    </a:cubicBezTo>
                    <a:cubicBezTo>
                      <a:pt x="59314" y="504434"/>
                      <a:pt x="78085" y="485688"/>
                      <a:pt x="112631" y="471499"/>
                    </a:cubicBezTo>
                    <a:cubicBezTo>
                      <a:pt x="44713" y="424896"/>
                      <a:pt x="0" y="346790"/>
                      <a:pt x="0" y="258400"/>
                    </a:cubicBezTo>
                    <a:cubicBezTo>
                      <a:pt x="0" y="115857"/>
                      <a:pt x="116020" y="0"/>
                      <a:pt x="25876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</p:sp>
        </p:grpSp>
        <p:sp>
          <p:nvSpPr>
            <p:cNvPr id="69" name="Text Box 79"/>
            <p:cNvSpPr txBox="1">
              <a:spLocks noChangeArrowheads="1"/>
            </p:cNvSpPr>
            <p:nvPr/>
          </p:nvSpPr>
          <p:spPr bwMode="auto">
            <a:xfrm>
              <a:off x="1985931" y="3593123"/>
              <a:ext cx="9449588" cy="4700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10000"/>
                </a:lnSpc>
              </a:pPr>
              <a:r>
                <a:rPr kumimoji="1"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DNS</a:t>
              </a:r>
              <a:r>
                <a:rPr kumimoji="1"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是一个分布式数据库，由很多</a:t>
              </a:r>
              <a:r>
                <a:rPr kumimoji="1"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DNS</a:t>
              </a:r>
              <a:r>
                <a:rPr kumimoji="1"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服务器按照层次结构组织起来</a:t>
              </a:r>
            </a:p>
          </p:txBody>
        </p:sp>
      </p:grpSp>
      <p:grpSp>
        <p:nvGrpSpPr>
          <p:cNvPr id="72" name="组合 71"/>
          <p:cNvGrpSpPr/>
          <p:nvPr/>
        </p:nvGrpSpPr>
        <p:grpSpPr>
          <a:xfrm>
            <a:off x="1052239" y="2630957"/>
            <a:ext cx="10059645" cy="876330"/>
            <a:chOff x="1403750" y="3593123"/>
            <a:chExt cx="10059645" cy="876330"/>
          </a:xfrm>
        </p:grpSpPr>
        <p:grpSp>
          <p:nvGrpSpPr>
            <p:cNvPr id="73" name="组合 72"/>
            <p:cNvGrpSpPr/>
            <p:nvPr/>
          </p:nvGrpSpPr>
          <p:grpSpPr>
            <a:xfrm>
              <a:off x="1403750" y="3593123"/>
              <a:ext cx="490436" cy="476221"/>
              <a:chOff x="1403750" y="3593123"/>
              <a:chExt cx="808892" cy="785446"/>
            </a:xfrm>
          </p:grpSpPr>
          <p:sp>
            <p:nvSpPr>
              <p:cNvPr id="75" name="对话气泡: 椭圆形 4"/>
              <p:cNvSpPr/>
              <p:nvPr/>
            </p:nvSpPr>
            <p:spPr>
              <a:xfrm>
                <a:off x="1403750" y="3593123"/>
                <a:ext cx="808892" cy="785446"/>
              </a:xfrm>
              <a:prstGeom prst="wedgeEllipseCallout">
                <a:avLst>
                  <a:gd name="adj1" fmla="val 66124"/>
                  <a:gd name="adj2" fmla="val 2799"/>
                </a:avLst>
              </a:prstGeom>
              <a:solidFill>
                <a:srgbClr val="009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6" name="round-web-cam_17861"/>
              <p:cNvSpPr>
                <a:spLocks noChangeAspect="1"/>
              </p:cNvSpPr>
              <p:nvPr/>
            </p:nvSpPr>
            <p:spPr bwMode="auto">
              <a:xfrm>
                <a:off x="1567764" y="3705353"/>
                <a:ext cx="480863" cy="560986"/>
              </a:xfrm>
              <a:custGeom>
                <a:avLst/>
                <a:gdLst>
                  <a:gd name="connsiteX0" fmla="*/ 382866 w 517527"/>
                  <a:gd name="connsiteY0" fmla="*/ 485037 h 603758"/>
                  <a:gd name="connsiteX1" fmla="*/ 258763 w 517527"/>
                  <a:gd name="connsiteY1" fmla="*/ 516800 h 603758"/>
                  <a:gd name="connsiteX2" fmla="*/ 136617 w 517527"/>
                  <a:gd name="connsiteY2" fmla="*/ 486079 h 603758"/>
                  <a:gd name="connsiteX3" fmla="*/ 81214 w 517527"/>
                  <a:gd name="connsiteY3" fmla="*/ 525522 h 603758"/>
                  <a:gd name="connsiteX4" fmla="*/ 261371 w 517527"/>
                  <a:gd name="connsiteY4" fmla="*/ 581888 h 603758"/>
                  <a:gd name="connsiteX5" fmla="*/ 441658 w 517527"/>
                  <a:gd name="connsiteY5" fmla="*/ 525522 h 603758"/>
                  <a:gd name="connsiteX6" fmla="*/ 382866 w 517527"/>
                  <a:gd name="connsiteY6" fmla="*/ 485037 h 603758"/>
                  <a:gd name="connsiteX7" fmla="*/ 258870 w 517527"/>
                  <a:gd name="connsiteY7" fmla="*/ 184740 h 603758"/>
                  <a:gd name="connsiteX8" fmla="*/ 332717 w 517527"/>
                  <a:gd name="connsiteY8" fmla="*/ 258481 h 603758"/>
                  <a:gd name="connsiteX9" fmla="*/ 258870 w 517527"/>
                  <a:gd name="connsiteY9" fmla="*/ 332222 h 603758"/>
                  <a:gd name="connsiteX10" fmla="*/ 185023 w 517527"/>
                  <a:gd name="connsiteY10" fmla="*/ 258481 h 603758"/>
                  <a:gd name="connsiteX11" fmla="*/ 258870 w 517527"/>
                  <a:gd name="connsiteY11" fmla="*/ 184740 h 603758"/>
                  <a:gd name="connsiteX12" fmla="*/ 258763 w 517527"/>
                  <a:gd name="connsiteY12" fmla="*/ 147620 h 603758"/>
                  <a:gd name="connsiteX13" fmla="*/ 147697 w 517527"/>
                  <a:gd name="connsiteY13" fmla="*/ 258400 h 603758"/>
                  <a:gd name="connsiteX14" fmla="*/ 258763 w 517527"/>
                  <a:gd name="connsiteY14" fmla="*/ 369310 h 603758"/>
                  <a:gd name="connsiteX15" fmla="*/ 369830 w 517527"/>
                  <a:gd name="connsiteY15" fmla="*/ 258400 h 603758"/>
                  <a:gd name="connsiteX16" fmla="*/ 258763 w 517527"/>
                  <a:gd name="connsiteY16" fmla="*/ 147620 h 603758"/>
                  <a:gd name="connsiteX17" fmla="*/ 258112 w 517527"/>
                  <a:gd name="connsiteY17" fmla="*/ 80189 h 603758"/>
                  <a:gd name="connsiteX18" fmla="*/ 236342 w 517527"/>
                  <a:gd name="connsiteY18" fmla="*/ 102058 h 603758"/>
                  <a:gd name="connsiteX19" fmla="*/ 258112 w 517527"/>
                  <a:gd name="connsiteY19" fmla="*/ 123798 h 603758"/>
                  <a:gd name="connsiteX20" fmla="*/ 280012 w 517527"/>
                  <a:gd name="connsiteY20" fmla="*/ 102058 h 603758"/>
                  <a:gd name="connsiteX21" fmla="*/ 258112 w 517527"/>
                  <a:gd name="connsiteY21" fmla="*/ 80189 h 603758"/>
                  <a:gd name="connsiteX22" fmla="*/ 258763 w 517527"/>
                  <a:gd name="connsiteY22" fmla="*/ 0 h 603758"/>
                  <a:gd name="connsiteX23" fmla="*/ 517527 w 517527"/>
                  <a:gd name="connsiteY23" fmla="*/ 258400 h 603758"/>
                  <a:gd name="connsiteX24" fmla="*/ 406852 w 517527"/>
                  <a:gd name="connsiteY24" fmla="*/ 470197 h 603758"/>
                  <a:gd name="connsiteX25" fmla="*/ 463428 w 517527"/>
                  <a:gd name="connsiteY25" fmla="*/ 525522 h 603758"/>
                  <a:gd name="connsiteX26" fmla="*/ 261371 w 517527"/>
                  <a:gd name="connsiteY26" fmla="*/ 603758 h 603758"/>
                  <a:gd name="connsiteX27" fmla="*/ 59314 w 517527"/>
                  <a:gd name="connsiteY27" fmla="*/ 525522 h 603758"/>
                  <a:gd name="connsiteX28" fmla="*/ 112631 w 517527"/>
                  <a:gd name="connsiteY28" fmla="*/ 471499 h 603758"/>
                  <a:gd name="connsiteX29" fmla="*/ 0 w 517527"/>
                  <a:gd name="connsiteY29" fmla="*/ 258400 h 603758"/>
                  <a:gd name="connsiteX30" fmla="*/ 258763 w 517527"/>
                  <a:gd name="connsiteY30" fmla="*/ 0 h 603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517527" h="603758">
                    <a:moveTo>
                      <a:pt x="382866" y="485037"/>
                    </a:moveTo>
                    <a:cubicBezTo>
                      <a:pt x="345974" y="505345"/>
                      <a:pt x="303737" y="516800"/>
                      <a:pt x="258763" y="516800"/>
                    </a:cubicBezTo>
                    <a:cubicBezTo>
                      <a:pt x="214572" y="516800"/>
                      <a:pt x="172987" y="505735"/>
                      <a:pt x="136617" y="486079"/>
                    </a:cubicBezTo>
                    <a:cubicBezTo>
                      <a:pt x="102463" y="497013"/>
                      <a:pt x="81214" y="511984"/>
                      <a:pt x="81214" y="525522"/>
                    </a:cubicBezTo>
                    <a:cubicBezTo>
                      <a:pt x="81214" y="549084"/>
                      <a:pt x="149783" y="581888"/>
                      <a:pt x="261371" y="581888"/>
                    </a:cubicBezTo>
                    <a:cubicBezTo>
                      <a:pt x="373089" y="581888"/>
                      <a:pt x="441658" y="549084"/>
                      <a:pt x="441658" y="525522"/>
                    </a:cubicBezTo>
                    <a:cubicBezTo>
                      <a:pt x="441658" y="511593"/>
                      <a:pt x="418584" y="495972"/>
                      <a:pt x="382866" y="485037"/>
                    </a:cubicBezTo>
                    <a:close/>
                    <a:moveTo>
                      <a:pt x="258870" y="184740"/>
                    </a:moveTo>
                    <a:cubicBezTo>
                      <a:pt x="299655" y="184740"/>
                      <a:pt x="332717" y="217755"/>
                      <a:pt x="332717" y="258481"/>
                    </a:cubicBezTo>
                    <a:cubicBezTo>
                      <a:pt x="332717" y="299207"/>
                      <a:pt x="299655" y="332222"/>
                      <a:pt x="258870" y="332222"/>
                    </a:cubicBezTo>
                    <a:cubicBezTo>
                      <a:pt x="218085" y="332222"/>
                      <a:pt x="185023" y="299207"/>
                      <a:pt x="185023" y="258481"/>
                    </a:cubicBezTo>
                    <a:cubicBezTo>
                      <a:pt x="185023" y="217755"/>
                      <a:pt x="218085" y="184740"/>
                      <a:pt x="258870" y="184740"/>
                    </a:cubicBezTo>
                    <a:close/>
                    <a:moveTo>
                      <a:pt x="258763" y="147620"/>
                    </a:moveTo>
                    <a:cubicBezTo>
                      <a:pt x="197495" y="147620"/>
                      <a:pt x="147697" y="197347"/>
                      <a:pt x="147697" y="258400"/>
                    </a:cubicBezTo>
                    <a:cubicBezTo>
                      <a:pt x="147697" y="319583"/>
                      <a:pt x="197495" y="369310"/>
                      <a:pt x="258763" y="369310"/>
                    </a:cubicBezTo>
                    <a:cubicBezTo>
                      <a:pt x="320032" y="369310"/>
                      <a:pt x="369830" y="319453"/>
                      <a:pt x="369830" y="258400"/>
                    </a:cubicBezTo>
                    <a:cubicBezTo>
                      <a:pt x="369830" y="197347"/>
                      <a:pt x="320032" y="147620"/>
                      <a:pt x="258763" y="147620"/>
                    </a:cubicBezTo>
                    <a:close/>
                    <a:moveTo>
                      <a:pt x="258112" y="80189"/>
                    </a:moveTo>
                    <a:cubicBezTo>
                      <a:pt x="246119" y="80189"/>
                      <a:pt x="236342" y="89952"/>
                      <a:pt x="236342" y="102058"/>
                    </a:cubicBezTo>
                    <a:cubicBezTo>
                      <a:pt x="236342" y="114034"/>
                      <a:pt x="246119" y="123798"/>
                      <a:pt x="258112" y="123798"/>
                    </a:cubicBezTo>
                    <a:cubicBezTo>
                      <a:pt x="270235" y="123798"/>
                      <a:pt x="280012" y="114034"/>
                      <a:pt x="280012" y="102058"/>
                    </a:cubicBezTo>
                    <a:cubicBezTo>
                      <a:pt x="280012" y="89952"/>
                      <a:pt x="270235" y="80189"/>
                      <a:pt x="258112" y="80189"/>
                    </a:cubicBezTo>
                    <a:close/>
                    <a:moveTo>
                      <a:pt x="258763" y="0"/>
                    </a:moveTo>
                    <a:cubicBezTo>
                      <a:pt x="401507" y="0"/>
                      <a:pt x="517527" y="115857"/>
                      <a:pt x="517527" y="258400"/>
                    </a:cubicBezTo>
                    <a:cubicBezTo>
                      <a:pt x="517527" y="346009"/>
                      <a:pt x="473726" y="423464"/>
                      <a:pt x="406852" y="470197"/>
                    </a:cubicBezTo>
                    <a:cubicBezTo>
                      <a:pt x="443483" y="484386"/>
                      <a:pt x="463428" y="503652"/>
                      <a:pt x="463428" y="525522"/>
                    </a:cubicBezTo>
                    <a:cubicBezTo>
                      <a:pt x="463428" y="576291"/>
                      <a:pt x="359401" y="603758"/>
                      <a:pt x="261371" y="603758"/>
                    </a:cubicBezTo>
                    <a:cubicBezTo>
                      <a:pt x="163471" y="603758"/>
                      <a:pt x="59314" y="576291"/>
                      <a:pt x="59314" y="525522"/>
                    </a:cubicBezTo>
                    <a:cubicBezTo>
                      <a:pt x="59314" y="504434"/>
                      <a:pt x="78085" y="485688"/>
                      <a:pt x="112631" y="471499"/>
                    </a:cubicBezTo>
                    <a:cubicBezTo>
                      <a:pt x="44713" y="424896"/>
                      <a:pt x="0" y="346790"/>
                      <a:pt x="0" y="258400"/>
                    </a:cubicBezTo>
                    <a:cubicBezTo>
                      <a:pt x="0" y="115857"/>
                      <a:pt x="116020" y="0"/>
                      <a:pt x="25876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</p:sp>
        </p:grpSp>
        <p:sp>
          <p:nvSpPr>
            <p:cNvPr id="74" name="Text Box 79"/>
            <p:cNvSpPr txBox="1">
              <a:spLocks noChangeArrowheads="1"/>
            </p:cNvSpPr>
            <p:nvPr/>
          </p:nvSpPr>
          <p:spPr bwMode="auto">
            <a:xfrm>
              <a:off x="1985931" y="3593123"/>
              <a:ext cx="9477464" cy="876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10000"/>
                </a:lnSpc>
              </a:pPr>
              <a:r>
                <a:rPr kumimoji="1"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DNS</a:t>
              </a:r>
              <a:r>
                <a:rPr kumimoji="1"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运行在端到端系统上，且使用</a:t>
              </a:r>
              <a:r>
                <a:rPr kumimoji="1"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UDP</a:t>
              </a:r>
              <a:r>
                <a:rPr kumimoji="1"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协议（</a:t>
              </a:r>
              <a:r>
                <a:rPr kumimoji="1"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53</a:t>
              </a:r>
              <a:r>
                <a:rPr kumimoji="1"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号端口）进行报文传输，因此</a:t>
              </a:r>
              <a:r>
                <a:rPr kumimoji="1"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DNS</a:t>
              </a:r>
              <a:r>
                <a:rPr kumimoji="1"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是应用层协议</a:t>
              </a:r>
            </a:p>
          </p:txBody>
        </p:sp>
      </p:grpSp>
      <p:grpSp>
        <p:nvGrpSpPr>
          <p:cNvPr id="77" name="组合 76"/>
          <p:cNvGrpSpPr/>
          <p:nvPr/>
        </p:nvGrpSpPr>
        <p:grpSpPr>
          <a:xfrm>
            <a:off x="1052239" y="3750823"/>
            <a:ext cx="5693780" cy="476221"/>
            <a:chOff x="1403750" y="3593123"/>
            <a:chExt cx="5693780" cy="476221"/>
          </a:xfrm>
        </p:grpSpPr>
        <p:grpSp>
          <p:nvGrpSpPr>
            <p:cNvPr id="78" name="组合 77"/>
            <p:cNvGrpSpPr/>
            <p:nvPr/>
          </p:nvGrpSpPr>
          <p:grpSpPr>
            <a:xfrm>
              <a:off x="1403750" y="3593123"/>
              <a:ext cx="490436" cy="476221"/>
              <a:chOff x="1403750" y="3593123"/>
              <a:chExt cx="808892" cy="785446"/>
            </a:xfrm>
          </p:grpSpPr>
          <p:sp>
            <p:nvSpPr>
              <p:cNvPr id="80" name="对话气泡: 椭圆形 4"/>
              <p:cNvSpPr/>
              <p:nvPr/>
            </p:nvSpPr>
            <p:spPr>
              <a:xfrm>
                <a:off x="1403750" y="3593123"/>
                <a:ext cx="808892" cy="785446"/>
              </a:xfrm>
              <a:prstGeom prst="wedgeEllipseCallout">
                <a:avLst>
                  <a:gd name="adj1" fmla="val 66124"/>
                  <a:gd name="adj2" fmla="val 2799"/>
                </a:avLst>
              </a:prstGeom>
              <a:solidFill>
                <a:srgbClr val="009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1" name="round-web-cam_17861"/>
              <p:cNvSpPr>
                <a:spLocks noChangeAspect="1"/>
              </p:cNvSpPr>
              <p:nvPr/>
            </p:nvSpPr>
            <p:spPr bwMode="auto">
              <a:xfrm>
                <a:off x="1567764" y="3705353"/>
                <a:ext cx="480863" cy="560986"/>
              </a:xfrm>
              <a:custGeom>
                <a:avLst/>
                <a:gdLst>
                  <a:gd name="connsiteX0" fmla="*/ 382866 w 517527"/>
                  <a:gd name="connsiteY0" fmla="*/ 485037 h 603758"/>
                  <a:gd name="connsiteX1" fmla="*/ 258763 w 517527"/>
                  <a:gd name="connsiteY1" fmla="*/ 516800 h 603758"/>
                  <a:gd name="connsiteX2" fmla="*/ 136617 w 517527"/>
                  <a:gd name="connsiteY2" fmla="*/ 486079 h 603758"/>
                  <a:gd name="connsiteX3" fmla="*/ 81214 w 517527"/>
                  <a:gd name="connsiteY3" fmla="*/ 525522 h 603758"/>
                  <a:gd name="connsiteX4" fmla="*/ 261371 w 517527"/>
                  <a:gd name="connsiteY4" fmla="*/ 581888 h 603758"/>
                  <a:gd name="connsiteX5" fmla="*/ 441658 w 517527"/>
                  <a:gd name="connsiteY5" fmla="*/ 525522 h 603758"/>
                  <a:gd name="connsiteX6" fmla="*/ 382866 w 517527"/>
                  <a:gd name="connsiteY6" fmla="*/ 485037 h 603758"/>
                  <a:gd name="connsiteX7" fmla="*/ 258870 w 517527"/>
                  <a:gd name="connsiteY7" fmla="*/ 184740 h 603758"/>
                  <a:gd name="connsiteX8" fmla="*/ 332717 w 517527"/>
                  <a:gd name="connsiteY8" fmla="*/ 258481 h 603758"/>
                  <a:gd name="connsiteX9" fmla="*/ 258870 w 517527"/>
                  <a:gd name="connsiteY9" fmla="*/ 332222 h 603758"/>
                  <a:gd name="connsiteX10" fmla="*/ 185023 w 517527"/>
                  <a:gd name="connsiteY10" fmla="*/ 258481 h 603758"/>
                  <a:gd name="connsiteX11" fmla="*/ 258870 w 517527"/>
                  <a:gd name="connsiteY11" fmla="*/ 184740 h 603758"/>
                  <a:gd name="connsiteX12" fmla="*/ 258763 w 517527"/>
                  <a:gd name="connsiteY12" fmla="*/ 147620 h 603758"/>
                  <a:gd name="connsiteX13" fmla="*/ 147697 w 517527"/>
                  <a:gd name="connsiteY13" fmla="*/ 258400 h 603758"/>
                  <a:gd name="connsiteX14" fmla="*/ 258763 w 517527"/>
                  <a:gd name="connsiteY14" fmla="*/ 369310 h 603758"/>
                  <a:gd name="connsiteX15" fmla="*/ 369830 w 517527"/>
                  <a:gd name="connsiteY15" fmla="*/ 258400 h 603758"/>
                  <a:gd name="connsiteX16" fmla="*/ 258763 w 517527"/>
                  <a:gd name="connsiteY16" fmla="*/ 147620 h 603758"/>
                  <a:gd name="connsiteX17" fmla="*/ 258112 w 517527"/>
                  <a:gd name="connsiteY17" fmla="*/ 80189 h 603758"/>
                  <a:gd name="connsiteX18" fmla="*/ 236342 w 517527"/>
                  <a:gd name="connsiteY18" fmla="*/ 102058 h 603758"/>
                  <a:gd name="connsiteX19" fmla="*/ 258112 w 517527"/>
                  <a:gd name="connsiteY19" fmla="*/ 123798 h 603758"/>
                  <a:gd name="connsiteX20" fmla="*/ 280012 w 517527"/>
                  <a:gd name="connsiteY20" fmla="*/ 102058 h 603758"/>
                  <a:gd name="connsiteX21" fmla="*/ 258112 w 517527"/>
                  <a:gd name="connsiteY21" fmla="*/ 80189 h 603758"/>
                  <a:gd name="connsiteX22" fmla="*/ 258763 w 517527"/>
                  <a:gd name="connsiteY22" fmla="*/ 0 h 603758"/>
                  <a:gd name="connsiteX23" fmla="*/ 517527 w 517527"/>
                  <a:gd name="connsiteY23" fmla="*/ 258400 h 603758"/>
                  <a:gd name="connsiteX24" fmla="*/ 406852 w 517527"/>
                  <a:gd name="connsiteY24" fmla="*/ 470197 h 603758"/>
                  <a:gd name="connsiteX25" fmla="*/ 463428 w 517527"/>
                  <a:gd name="connsiteY25" fmla="*/ 525522 h 603758"/>
                  <a:gd name="connsiteX26" fmla="*/ 261371 w 517527"/>
                  <a:gd name="connsiteY26" fmla="*/ 603758 h 603758"/>
                  <a:gd name="connsiteX27" fmla="*/ 59314 w 517527"/>
                  <a:gd name="connsiteY27" fmla="*/ 525522 h 603758"/>
                  <a:gd name="connsiteX28" fmla="*/ 112631 w 517527"/>
                  <a:gd name="connsiteY28" fmla="*/ 471499 h 603758"/>
                  <a:gd name="connsiteX29" fmla="*/ 0 w 517527"/>
                  <a:gd name="connsiteY29" fmla="*/ 258400 h 603758"/>
                  <a:gd name="connsiteX30" fmla="*/ 258763 w 517527"/>
                  <a:gd name="connsiteY30" fmla="*/ 0 h 603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517527" h="603758">
                    <a:moveTo>
                      <a:pt x="382866" y="485037"/>
                    </a:moveTo>
                    <a:cubicBezTo>
                      <a:pt x="345974" y="505345"/>
                      <a:pt x="303737" y="516800"/>
                      <a:pt x="258763" y="516800"/>
                    </a:cubicBezTo>
                    <a:cubicBezTo>
                      <a:pt x="214572" y="516800"/>
                      <a:pt x="172987" y="505735"/>
                      <a:pt x="136617" y="486079"/>
                    </a:cubicBezTo>
                    <a:cubicBezTo>
                      <a:pt x="102463" y="497013"/>
                      <a:pt x="81214" y="511984"/>
                      <a:pt x="81214" y="525522"/>
                    </a:cubicBezTo>
                    <a:cubicBezTo>
                      <a:pt x="81214" y="549084"/>
                      <a:pt x="149783" y="581888"/>
                      <a:pt x="261371" y="581888"/>
                    </a:cubicBezTo>
                    <a:cubicBezTo>
                      <a:pt x="373089" y="581888"/>
                      <a:pt x="441658" y="549084"/>
                      <a:pt x="441658" y="525522"/>
                    </a:cubicBezTo>
                    <a:cubicBezTo>
                      <a:pt x="441658" y="511593"/>
                      <a:pt x="418584" y="495972"/>
                      <a:pt x="382866" y="485037"/>
                    </a:cubicBezTo>
                    <a:close/>
                    <a:moveTo>
                      <a:pt x="258870" y="184740"/>
                    </a:moveTo>
                    <a:cubicBezTo>
                      <a:pt x="299655" y="184740"/>
                      <a:pt x="332717" y="217755"/>
                      <a:pt x="332717" y="258481"/>
                    </a:cubicBezTo>
                    <a:cubicBezTo>
                      <a:pt x="332717" y="299207"/>
                      <a:pt x="299655" y="332222"/>
                      <a:pt x="258870" y="332222"/>
                    </a:cubicBezTo>
                    <a:cubicBezTo>
                      <a:pt x="218085" y="332222"/>
                      <a:pt x="185023" y="299207"/>
                      <a:pt x="185023" y="258481"/>
                    </a:cubicBezTo>
                    <a:cubicBezTo>
                      <a:pt x="185023" y="217755"/>
                      <a:pt x="218085" y="184740"/>
                      <a:pt x="258870" y="184740"/>
                    </a:cubicBezTo>
                    <a:close/>
                    <a:moveTo>
                      <a:pt x="258763" y="147620"/>
                    </a:moveTo>
                    <a:cubicBezTo>
                      <a:pt x="197495" y="147620"/>
                      <a:pt x="147697" y="197347"/>
                      <a:pt x="147697" y="258400"/>
                    </a:cubicBezTo>
                    <a:cubicBezTo>
                      <a:pt x="147697" y="319583"/>
                      <a:pt x="197495" y="369310"/>
                      <a:pt x="258763" y="369310"/>
                    </a:cubicBezTo>
                    <a:cubicBezTo>
                      <a:pt x="320032" y="369310"/>
                      <a:pt x="369830" y="319453"/>
                      <a:pt x="369830" y="258400"/>
                    </a:cubicBezTo>
                    <a:cubicBezTo>
                      <a:pt x="369830" y="197347"/>
                      <a:pt x="320032" y="147620"/>
                      <a:pt x="258763" y="147620"/>
                    </a:cubicBezTo>
                    <a:close/>
                    <a:moveTo>
                      <a:pt x="258112" y="80189"/>
                    </a:moveTo>
                    <a:cubicBezTo>
                      <a:pt x="246119" y="80189"/>
                      <a:pt x="236342" y="89952"/>
                      <a:pt x="236342" y="102058"/>
                    </a:cubicBezTo>
                    <a:cubicBezTo>
                      <a:pt x="236342" y="114034"/>
                      <a:pt x="246119" y="123798"/>
                      <a:pt x="258112" y="123798"/>
                    </a:cubicBezTo>
                    <a:cubicBezTo>
                      <a:pt x="270235" y="123798"/>
                      <a:pt x="280012" y="114034"/>
                      <a:pt x="280012" y="102058"/>
                    </a:cubicBezTo>
                    <a:cubicBezTo>
                      <a:pt x="280012" y="89952"/>
                      <a:pt x="270235" y="80189"/>
                      <a:pt x="258112" y="80189"/>
                    </a:cubicBezTo>
                    <a:close/>
                    <a:moveTo>
                      <a:pt x="258763" y="0"/>
                    </a:moveTo>
                    <a:cubicBezTo>
                      <a:pt x="401507" y="0"/>
                      <a:pt x="517527" y="115857"/>
                      <a:pt x="517527" y="258400"/>
                    </a:cubicBezTo>
                    <a:cubicBezTo>
                      <a:pt x="517527" y="346009"/>
                      <a:pt x="473726" y="423464"/>
                      <a:pt x="406852" y="470197"/>
                    </a:cubicBezTo>
                    <a:cubicBezTo>
                      <a:pt x="443483" y="484386"/>
                      <a:pt x="463428" y="503652"/>
                      <a:pt x="463428" y="525522"/>
                    </a:cubicBezTo>
                    <a:cubicBezTo>
                      <a:pt x="463428" y="576291"/>
                      <a:pt x="359401" y="603758"/>
                      <a:pt x="261371" y="603758"/>
                    </a:cubicBezTo>
                    <a:cubicBezTo>
                      <a:pt x="163471" y="603758"/>
                      <a:pt x="59314" y="576291"/>
                      <a:pt x="59314" y="525522"/>
                    </a:cubicBezTo>
                    <a:cubicBezTo>
                      <a:pt x="59314" y="504434"/>
                      <a:pt x="78085" y="485688"/>
                      <a:pt x="112631" y="471499"/>
                    </a:cubicBezTo>
                    <a:cubicBezTo>
                      <a:pt x="44713" y="424896"/>
                      <a:pt x="0" y="346790"/>
                      <a:pt x="0" y="258400"/>
                    </a:cubicBezTo>
                    <a:cubicBezTo>
                      <a:pt x="0" y="115857"/>
                      <a:pt x="116020" y="0"/>
                      <a:pt x="25876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</p:sp>
        </p:grpSp>
        <p:sp>
          <p:nvSpPr>
            <p:cNvPr id="79" name="Text Box 79"/>
            <p:cNvSpPr txBox="1">
              <a:spLocks noChangeArrowheads="1"/>
            </p:cNvSpPr>
            <p:nvPr/>
          </p:nvSpPr>
          <p:spPr bwMode="auto">
            <a:xfrm>
              <a:off x="1985932" y="3593123"/>
              <a:ext cx="5111598" cy="47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10000"/>
                </a:lnSpc>
              </a:pPr>
              <a:r>
                <a:rPr kumimoji="1"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DNS</a:t>
              </a:r>
              <a:r>
                <a:rPr kumimoji="1"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以</a:t>
              </a:r>
              <a:r>
                <a:rPr kumimoji="1"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C/S</a:t>
              </a:r>
              <a:r>
                <a:rPr kumimoji="1"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的模式工作</a:t>
              </a:r>
            </a:p>
          </p:txBody>
        </p:sp>
      </p:grpSp>
      <p:grpSp>
        <p:nvGrpSpPr>
          <p:cNvPr id="82" name="组合 81"/>
          <p:cNvGrpSpPr/>
          <p:nvPr/>
        </p:nvGrpSpPr>
        <p:grpSpPr>
          <a:xfrm>
            <a:off x="1052239" y="4665446"/>
            <a:ext cx="9007640" cy="476221"/>
            <a:chOff x="1403750" y="3593123"/>
            <a:chExt cx="9007640" cy="476221"/>
          </a:xfrm>
        </p:grpSpPr>
        <p:grpSp>
          <p:nvGrpSpPr>
            <p:cNvPr id="83" name="组合 82"/>
            <p:cNvGrpSpPr/>
            <p:nvPr/>
          </p:nvGrpSpPr>
          <p:grpSpPr>
            <a:xfrm>
              <a:off x="1403750" y="3593123"/>
              <a:ext cx="490436" cy="476221"/>
              <a:chOff x="1403750" y="3593123"/>
              <a:chExt cx="808892" cy="785446"/>
            </a:xfrm>
          </p:grpSpPr>
          <p:sp>
            <p:nvSpPr>
              <p:cNvPr id="85" name="对话气泡: 椭圆形 4"/>
              <p:cNvSpPr/>
              <p:nvPr/>
            </p:nvSpPr>
            <p:spPr>
              <a:xfrm>
                <a:off x="1403750" y="3593123"/>
                <a:ext cx="808892" cy="785446"/>
              </a:xfrm>
              <a:prstGeom prst="wedgeEllipseCallout">
                <a:avLst>
                  <a:gd name="adj1" fmla="val 66124"/>
                  <a:gd name="adj2" fmla="val 2799"/>
                </a:avLst>
              </a:prstGeom>
              <a:solidFill>
                <a:srgbClr val="009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6" name="round-web-cam_17861"/>
              <p:cNvSpPr>
                <a:spLocks noChangeAspect="1"/>
              </p:cNvSpPr>
              <p:nvPr/>
            </p:nvSpPr>
            <p:spPr bwMode="auto">
              <a:xfrm>
                <a:off x="1567764" y="3705353"/>
                <a:ext cx="480863" cy="560986"/>
              </a:xfrm>
              <a:custGeom>
                <a:avLst/>
                <a:gdLst>
                  <a:gd name="connsiteX0" fmla="*/ 382866 w 517527"/>
                  <a:gd name="connsiteY0" fmla="*/ 485037 h 603758"/>
                  <a:gd name="connsiteX1" fmla="*/ 258763 w 517527"/>
                  <a:gd name="connsiteY1" fmla="*/ 516800 h 603758"/>
                  <a:gd name="connsiteX2" fmla="*/ 136617 w 517527"/>
                  <a:gd name="connsiteY2" fmla="*/ 486079 h 603758"/>
                  <a:gd name="connsiteX3" fmla="*/ 81214 w 517527"/>
                  <a:gd name="connsiteY3" fmla="*/ 525522 h 603758"/>
                  <a:gd name="connsiteX4" fmla="*/ 261371 w 517527"/>
                  <a:gd name="connsiteY4" fmla="*/ 581888 h 603758"/>
                  <a:gd name="connsiteX5" fmla="*/ 441658 w 517527"/>
                  <a:gd name="connsiteY5" fmla="*/ 525522 h 603758"/>
                  <a:gd name="connsiteX6" fmla="*/ 382866 w 517527"/>
                  <a:gd name="connsiteY6" fmla="*/ 485037 h 603758"/>
                  <a:gd name="connsiteX7" fmla="*/ 258870 w 517527"/>
                  <a:gd name="connsiteY7" fmla="*/ 184740 h 603758"/>
                  <a:gd name="connsiteX8" fmla="*/ 332717 w 517527"/>
                  <a:gd name="connsiteY8" fmla="*/ 258481 h 603758"/>
                  <a:gd name="connsiteX9" fmla="*/ 258870 w 517527"/>
                  <a:gd name="connsiteY9" fmla="*/ 332222 h 603758"/>
                  <a:gd name="connsiteX10" fmla="*/ 185023 w 517527"/>
                  <a:gd name="connsiteY10" fmla="*/ 258481 h 603758"/>
                  <a:gd name="connsiteX11" fmla="*/ 258870 w 517527"/>
                  <a:gd name="connsiteY11" fmla="*/ 184740 h 603758"/>
                  <a:gd name="connsiteX12" fmla="*/ 258763 w 517527"/>
                  <a:gd name="connsiteY12" fmla="*/ 147620 h 603758"/>
                  <a:gd name="connsiteX13" fmla="*/ 147697 w 517527"/>
                  <a:gd name="connsiteY13" fmla="*/ 258400 h 603758"/>
                  <a:gd name="connsiteX14" fmla="*/ 258763 w 517527"/>
                  <a:gd name="connsiteY14" fmla="*/ 369310 h 603758"/>
                  <a:gd name="connsiteX15" fmla="*/ 369830 w 517527"/>
                  <a:gd name="connsiteY15" fmla="*/ 258400 h 603758"/>
                  <a:gd name="connsiteX16" fmla="*/ 258763 w 517527"/>
                  <a:gd name="connsiteY16" fmla="*/ 147620 h 603758"/>
                  <a:gd name="connsiteX17" fmla="*/ 258112 w 517527"/>
                  <a:gd name="connsiteY17" fmla="*/ 80189 h 603758"/>
                  <a:gd name="connsiteX18" fmla="*/ 236342 w 517527"/>
                  <a:gd name="connsiteY18" fmla="*/ 102058 h 603758"/>
                  <a:gd name="connsiteX19" fmla="*/ 258112 w 517527"/>
                  <a:gd name="connsiteY19" fmla="*/ 123798 h 603758"/>
                  <a:gd name="connsiteX20" fmla="*/ 280012 w 517527"/>
                  <a:gd name="connsiteY20" fmla="*/ 102058 h 603758"/>
                  <a:gd name="connsiteX21" fmla="*/ 258112 w 517527"/>
                  <a:gd name="connsiteY21" fmla="*/ 80189 h 603758"/>
                  <a:gd name="connsiteX22" fmla="*/ 258763 w 517527"/>
                  <a:gd name="connsiteY22" fmla="*/ 0 h 603758"/>
                  <a:gd name="connsiteX23" fmla="*/ 517527 w 517527"/>
                  <a:gd name="connsiteY23" fmla="*/ 258400 h 603758"/>
                  <a:gd name="connsiteX24" fmla="*/ 406852 w 517527"/>
                  <a:gd name="connsiteY24" fmla="*/ 470197 h 603758"/>
                  <a:gd name="connsiteX25" fmla="*/ 463428 w 517527"/>
                  <a:gd name="connsiteY25" fmla="*/ 525522 h 603758"/>
                  <a:gd name="connsiteX26" fmla="*/ 261371 w 517527"/>
                  <a:gd name="connsiteY26" fmla="*/ 603758 h 603758"/>
                  <a:gd name="connsiteX27" fmla="*/ 59314 w 517527"/>
                  <a:gd name="connsiteY27" fmla="*/ 525522 h 603758"/>
                  <a:gd name="connsiteX28" fmla="*/ 112631 w 517527"/>
                  <a:gd name="connsiteY28" fmla="*/ 471499 h 603758"/>
                  <a:gd name="connsiteX29" fmla="*/ 0 w 517527"/>
                  <a:gd name="connsiteY29" fmla="*/ 258400 h 603758"/>
                  <a:gd name="connsiteX30" fmla="*/ 258763 w 517527"/>
                  <a:gd name="connsiteY30" fmla="*/ 0 h 603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517527" h="603758">
                    <a:moveTo>
                      <a:pt x="382866" y="485037"/>
                    </a:moveTo>
                    <a:cubicBezTo>
                      <a:pt x="345974" y="505345"/>
                      <a:pt x="303737" y="516800"/>
                      <a:pt x="258763" y="516800"/>
                    </a:cubicBezTo>
                    <a:cubicBezTo>
                      <a:pt x="214572" y="516800"/>
                      <a:pt x="172987" y="505735"/>
                      <a:pt x="136617" y="486079"/>
                    </a:cubicBezTo>
                    <a:cubicBezTo>
                      <a:pt x="102463" y="497013"/>
                      <a:pt x="81214" y="511984"/>
                      <a:pt x="81214" y="525522"/>
                    </a:cubicBezTo>
                    <a:cubicBezTo>
                      <a:pt x="81214" y="549084"/>
                      <a:pt x="149783" y="581888"/>
                      <a:pt x="261371" y="581888"/>
                    </a:cubicBezTo>
                    <a:cubicBezTo>
                      <a:pt x="373089" y="581888"/>
                      <a:pt x="441658" y="549084"/>
                      <a:pt x="441658" y="525522"/>
                    </a:cubicBezTo>
                    <a:cubicBezTo>
                      <a:pt x="441658" y="511593"/>
                      <a:pt x="418584" y="495972"/>
                      <a:pt x="382866" y="485037"/>
                    </a:cubicBezTo>
                    <a:close/>
                    <a:moveTo>
                      <a:pt x="258870" y="184740"/>
                    </a:moveTo>
                    <a:cubicBezTo>
                      <a:pt x="299655" y="184740"/>
                      <a:pt x="332717" y="217755"/>
                      <a:pt x="332717" y="258481"/>
                    </a:cubicBezTo>
                    <a:cubicBezTo>
                      <a:pt x="332717" y="299207"/>
                      <a:pt x="299655" y="332222"/>
                      <a:pt x="258870" y="332222"/>
                    </a:cubicBezTo>
                    <a:cubicBezTo>
                      <a:pt x="218085" y="332222"/>
                      <a:pt x="185023" y="299207"/>
                      <a:pt x="185023" y="258481"/>
                    </a:cubicBezTo>
                    <a:cubicBezTo>
                      <a:pt x="185023" y="217755"/>
                      <a:pt x="218085" y="184740"/>
                      <a:pt x="258870" y="184740"/>
                    </a:cubicBezTo>
                    <a:close/>
                    <a:moveTo>
                      <a:pt x="258763" y="147620"/>
                    </a:moveTo>
                    <a:cubicBezTo>
                      <a:pt x="197495" y="147620"/>
                      <a:pt x="147697" y="197347"/>
                      <a:pt x="147697" y="258400"/>
                    </a:cubicBezTo>
                    <a:cubicBezTo>
                      <a:pt x="147697" y="319583"/>
                      <a:pt x="197495" y="369310"/>
                      <a:pt x="258763" y="369310"/>
                    </a:cubicBezTo>
                    <a:cubicBezTo>
                      <a:pt x="320032" y="369310"/>
                      <a:pt x="369830" y="319453"/>
                      <a:pt x="369830" y="258400"/>
                    </a:cubicBezTo>
                    <a:cubicBezTo>
                      <a:pt x="369830" y="197347"/>
                      <a:pt x="320032" y="147620"/>
                      <a:pt x="258763" y="147620"/>
                    </a:cubicBezTo>
                    <a:close/>
                    <a:moveTo>
                      <a:pt x="258112" y="80189"/>
                    </a:moveTo>
                    <a:cubicBezTo>
                      <a:pt x="246119" y="80189"/>
                      <a:pt x="236342" y="89952"/>
                      <a:pt x="236342" y="102058"/>
                    </a:cubicBezTo>
                    <a:cubicBezTo>
                      <a:pt x="236342" y="114034"/>
                      <a:pt x="246119" y="123798"/>
                      <a:pt x="258112" y="123798"/>
                    </a:cubicBezTo>
                    <a:cubicBezTo>
                      <a:pt x="270235" y="123798"/>
                      <a:pt x="280012" y="114034"/>
                      <a:pt x="280012" y="102058"/>
                    </a:cubicBezTo>
                    <a:cubicBezTo>
                      <a:pt x="280012" y="89952"/>
                      <a:pt x="270235" y="80189"/>
                      <a:pt x="258112" y="80189"/>
                    </a:cubicBezTo>
                    <a:close/>
                    <a:moveTo>
                      <a:pt x="258763" y="0"/>
                    </a:moveTo>
                    <a:cubicBezTo>
                      <a:pt x="401507" y="0"/>
                      <a:pt x="517527" y="115857"/>
                      <a:pt x="517527" y="258400"/>
                    </a:cubicBezTo>
                    <a:cubicBezTo>
                      <a:pt x="517527" y="346009"/>
                      <a:pt x="473726" y="423464"/>
                      <a:pt x="406852" y="470197"/>
                    </a:cubicBezTo>
                    <a:cubicBezTo>
                      <a:pt x="443483" y="484386"/>
                      <a:pt x="463428" y="503652"/>
                      <a:pt x="463428" y="525522"/>
                    </a:cubicBezTo>
                    <a:cubicBezTo>
                      <a:pt x="463428" y="576291"/>
                      <a:pt x="359401" y="603758"/>
                      <a:pt x="261371" y="603758"/>
                    </a:cubicBezTo>
                    <a:cubicBezTo>
                      <a:pt x="163471" y="603758"/>
                      <a:pt x="59314" y="576291"/>
                      <a:pt x="59314" y="525522"/>
                    </a:cubicBezTo>
                    <a:cubicBezTo>
                      <a:pt x="59314" y="504434"/>
                      <a:pt x="78085" y="485688"/>
                      <a:pt x="112631" y="471499"/>
                    </a:cubicBezTo>
                    <a:cubicBezTo>
                      <a:pt x="44713" y="424896"/>
                      <a:pt x="0" y="346790"/>
                      <a:pt x="0" y="258400"/>
                    </a:cubicBezTo>
                    <a:cubicBezTo>
                      <a:pt x="0" y="115857"/>
                      <a:pt x="116020" y="0"/>
                      <a:pt x="25876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</p:sp>
        </p:grpSp>
        <p:sp>
          <p:nvSpPr>
            <p:cNvPr id="84" name="Text Box 79"/>
            <p:cNvSpPr txBox="1">
              <a:spLocks noChangeArrowheads="1"/>
            </p:cNvSpPr>
            <p:nvPr/>
          </p:nvSpPr>
          <p:spPr bwMode="auto">
            <a:xfrm>
              <a:off x="1985931" y="3593123"/>
              <a:ext cx="8425459" cy="4700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10000"/>
                </a:lnSpc>
              </a:pPr>
              <a:r>
                <a:rPr kumimoji="1"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DNS</a:t>
              </a:r>
              <a:r>
                <a:rPr kumimoji="1"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不直接和用户打交道，而是因特网的核心功能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589267" y="3858465"/>
            <a:ext cx="1063901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400" kern="100" dirty="0" smtClean="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DNS</a:t>
            </a:r>
            <a:r>
              <a:rPr lang="zh-CN" altLang="zh-CN" sz="2400" kern="100" dirty="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服务器向</a:t>
            </a:r>
            <a:r>
              <a:rPr lang="en-US" altLang="zh-CN" sz="2400" kern="100" dirty="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DNS</a:t>
            </a:r>
            <a:r>
              <a:rPr lang="zh-CN" altLang="zh-CN" sz="2400" kern="100" dirty="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客户机返回一个包含对应</a:t>
            </a:r>
            <a:r>
              <a:rPr lang="en-US" altLang="zh-CN" sz="2400" kern="100" dirty="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IP</a:t>
            </a:r>
            <a:r>
              <a:rPr lang="zh-CN" altLang="zh-CN" sz="2400" kern="100" dirty="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地址（</a:t>
            </a:r>
            <a:r>
              <a:rPr lang="en-US" altLang="zh-CN" sz="24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202.114.0.245</a:t>
            </a:r>
            <a:r>
              <a:rPr lang="zh-CN" altLang="zh-CN" sz="2400" kern="100" dirty="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）的响应</a:t>
            </a:r>
            <a:r>
              <a:rPr lang="zh-CN" altLang="zh-CN" sz="2400" kern="100" dirty="0" smtClean="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报文</a:t>
            </a:r>
            <a:endParaRPr lang="zh-CN" altLang="zh-CN" sz="2400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629529" y="315996"/>
            <a:ext cx="7051431" cy="1005602"/>
            <a:chOff x="658104" y="373146"/>
            <a:chExt cx="7051431" cy="1005602"/>
          </a:xfrm>
        </p:grpSpPr>
        <p:grpSp>
          <p:nvGrpSpPr>
            <p:cNvPr id="18" name="组合 17"/>
            <p:cNvGrpSpPr/>
            <p:nvPr/>
          </p:nvGrpSpPr>
          <p:grpSpPr>
            <a:xfrm>
              <a:off x="1080814" y="763297"/>
              <a:ext cx="6628721" cy="615451"/>
              <a:chOff x="1839058" y="1058437"/>
              <a:chExt cx="6628721" cy="615451"/>
            </a:xfrm>
          </p:grpSpPr>
          <p:sp>
            <p:nvSpPr>
              <p:cNvPr id="20" name="矩形: 圆角 11"/>
              <p:cNvSpPr/>
              <p:nvPr/>
            </p:nvSpPr>
            <p:spPr>
              <a:xfrm>
                <a:off x="1839058" y="1058437"/>
                <a:ext cx="6628721" cy="584775"/>
              </a:xfrm>
              <a:prstGeom prst="roundRect">
                <a:avLst>
                  <a:gd name="adj" fmla="val 50000"/>
                </a:avLst>
              </a:prstGeom>
              <a:solidFill>
                <a:srgbClr val="009FF6"/>
              </a:solidFill>
              <a:ln>
                <a:solidFill>
                  <a:schemeClr val="bg1"/>
                </a:solidFill>
              </a:ln>
              <a:effectLst>
                <a:outerShdw blurRad="63500" sx="101000" sy="101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solidFill>
                    <a:srgbClr val="00A3F8"/>
                  </a:solidFill>
                </a:endParaRPr>
              </a:p>
            </p:txBody>
          </p:sp>
          <p:sp>
            <p:nvSpPr>
              <p:cNvPr id="21" name="文本框 20"/>
              <p:cNvSpPr txBox="1"/>
              <p:nvPr/>
            </p:nvSpPr>
            <p:spPr>
              <a:xfrm>
                <a:off x="2715408" y="1089113"/>
                <a:ext cx="568409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32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一次最简单的</a:t>
                </a:r>
                <a:r>
                  <a:rPr lang="en-US" altLang="zh-CN" sz="32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DNS</a:t>
                </a:r>
                <a:r>
                  <a:rPr lang="zh-CN" altLang="en-US" sz="32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解析过程</a:t>
                </a:r>
              </a:p>
            </p:txBody>
          </p:sp>
        </p:grpSp>
        <p:pic>
          <p:nvPicPr>
            <p:cNvPr id="19" name="图片 18"/>
            <p:cNvPicPr>
              <a:picLocks noChangeAspect="1"/>
            </p:cNvPicPr>
            <p:nvPr/>
          </p:nvPicPr>
          <p:blipFill>
            <a:blip r:embed="rId3">
              <a:lum contrast="20000"/>
            </a:blip>
            <a:stretch>
              <a:fillRect/>
            </a:stretch>
          </p:blipFill>
          <p:spPr>
            <a:xfrm>
              <a:off x="658104" y="373146"/>
              <a:ext cx="1178667" cy="987480"/>
            </a:xfrm>
            <a:prstGeom prst="rect">
              <a:avLst/>
            </a:prstGeom>
          </p:spPr>
        </p:pic>
      </p:grpSp>
      <p:grpSp>
        <p:nvGrpSpPr>
          <p:cNvPr id="3" name="组合 2"/>
          <p:cNvGrpSpPr/>
          <p:nvPr/>
        </p:nvGrpSpPr>
        <p:grpSpPr>
          <a:xfrm>
            <a:off x="910678" y="1773405"/>
            <a:ext cx="490436" cy="476221"/>
            <a:chOff x="2217538" y="5725158"/>
            <a:chExt cx="490436" cy="476221"/>
          </a:xfrm>
        </p:grpSpPr>
        <p:sp>
          <p:nvSpPr>
            <p:cNvPr id="8" name="对话气泡: 椭圆形 4"/>
            <p:cNvSpPr/>
            <p:nvPr/>
          </p:nvSpPr>
          <p:spPr>
            <a:xfrm>
              <a:off x="2217538" y="5725158"/>
              <a:ext cx="490436" cy="476221"/>
            </a:xfrm>
            <a:prstGeom prst="wedgeEllipseCallout">
              <a:avLst>
                <a:gd name="adj1" fmla="val 66124"/>
                <a:gd name="adj2" fmla="val 2799"/>
              </a:avLst>
            </a:prstGeom>
            <a:solidFill>
              <a:srgbClr val="009F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round-web-cam_17861"/>
            <p:cNvSpPr>
              <a:spLocks noChangeAspect="1"/>
            </p:cNvSpPr>
            <p:nvPr/>
          </p:nvSpPr>
          <p:spPr bwMode="auto">
            <a:xfrm>
              <a:off x="2316981" y="5793204"/>
              <a:ext cx="291550" cy="340129"/>
            </a:xfrm>
            <a:custGeom>
              <a:avLst/>
              <a:gdLst>
                <a:gd name="connsiteX0" fmla="*/ 382866 w 517527"/>
                <a:gd name="connsiteY0" fmla="*/ 485037 h 603758"/>
                <a:gd name="connsiteX1" fmla="*/ 258763 w 517527"/>
                <a:gd name="connsiteY1" fmla="*/ 516800 h 603758"/>
                <a:gd name="connsiteX2" fmla="*/ 136617 w 517527"/>
                <a:gd name="connsiteY2" fmla="*/ 486079 h 603758"/>
                <a:gd name="connsiteX3" fmla="*/ 81214 w 517527"/>
                <a:gd name="connsiteY3" fmla="*/ 525522 h 603758"/>
                <a:gd name="connsiteX4" fmla="*/ 261371 w 517527"/>
                <a:gd name="connsiteY4" fmla="*/ 581888 h 603758"/>
                <a:gd name="connsiteX5" fmla="*/ 441658 w 517527"/>
                <a:gd name="connsiteY5" fmla="*/ 525522 h 603758"/>
                <a:gd name="connsiteX6" fmla="*/ 382866 w 517527"/>
                <a:gd name="connsiteY6" fmla="*/ 485037 h 603758"/>
                <a:gd name="connsiteX7" fmla="*/ 258870 w 517527"/>
                <a:gd name="connsiteY7" fmla="*/ 184740 h 603758"/>
                <a:gd name="connsiteX8" fmla="*/ 332717 w 517527"/>
                <a:gd name="connsiteY8" fmla="*/ 258481 h 603758"/>
                <a:gd name="connsiteX9" fmla="*/ 258870 w 517527"/>
                <a:gd name="connsiteY9" fmla="*/ 332222 h 603758"/>
                <a:gd name="connsiteX10" fmla="*/ 185023 w 517527"/>
                <a:gd name="connsiteY10" fmla="*/ 258481 h 603758"/>
                <a:gd name="connsiteX11" fmla="*/ 258870 w 517527"/>
                <a:gd name="connsiteY11" fmla="*/ 184740 h 603758"/>
                <a:gd name="connsiteX12" fmla="*/ 258763 w 517527"/>
                <a:gd name="connsiteY12" fmla="*/ 147620 h 603758"/>
                <a:gd name="connsiteX13" fmla="*/ 147697 w 517527"/>
                <a:gd name="connsiteY13" fmla="*/ 258400 h 603758"/>
                <a:gd name="connsiteX14" fmla="*/ 258763 w 517527"/>
                <a:gd name="connsiteY14" fmla="*/ 369310 h 603758"/>
                <a:gd name="connsiteX15" fmla="*/ 369830 w 517527"/>
                <a:gd name="connsiteY15" fmla="*/ 258400 h 603758"/>
                <a:gd name="connsiteX16" fmla="*/ 258763 w 517527"/>
                <a:gd name="connsiteY16" fmla="*/ 147620 h 603758"/>
                <a:gd name="connsiteX17" fmla="*/ 258112 w 517527"/>
                <a:gd name="connsiteY17" fmla="*/ 80189 h 603758"/>
                <a:gd name="connsiteX18" fmla="*/ 236342 w 517527"/>
                <a:gd name="connsiteY18" fmla="*/ 102058 h 603758"/>
                <a:gd name="connsiteX19" fmla="*/ 258112 w 517527"/>
                <a:gd name="connsiteY19" fmla="*/ 123798 h 603758"/>
                <a:gd name="connsiteX20" fmla="*/ 280012 w 517527"/>
                <a:gd name="connsiteY20" fmla="*/ 102058 h 603758"/>
                <a:gd name="connsiteX21" fmla="*/ 258112 w 517527"/>
                <a:gd name="connsiteY21" fmla="*/ 80189 h 603758"/>
                <a:gd name="connsiteX22" fmla="*/ 258763 w 517527"/>
                <a:gd name="connsiteY22" fmla="*/ 0 h 603758"/>
                <a:gd name="connsiteX23" fmla="*/ 517527 w 517527"/>
                <a:gd name="connsiteY23" fmla="*/ 258400 h 603758"/>
                <a:gd name="connsiteX24" fmla="*/ 406852 w 517527"/>
                <a:gd name="connsiteY24" fmla="*/ 470197 h 603758"/>
                <a:gd name="connsiteX25" fmla="*/ 463428 w 517527"/>
                <a:gd name="connsiteY25" fmla="*/ 525522 h 603758"/>
                <a:gd name="connsiteX26" fmla="*/ 261371 w 517527"/>
                <a:gd name="connsiteY26" fmla="*/ 603758 h 603758"/>
                <a:gd name="connsiteX27" fmla="*/ 59314 w 517527"/>
                <a:gd name="connsiteY27" fmla="*/ 525522 h 603758"/>
                <a:gd name="connsiteX28" fmla="*/ 112631 w 517527"/>
                <a:gd name="connsiteY28" fmla="*/ 471499 h 603758"/>
                <a:gd name="connsiteX29" fmla="*/ 0 w 517527"/>
                <a:gd name="connsiteY29" fmla="*/ 258400 h 603758"/>
                <a:gd name="connsiteX30" fmla="*/ 258763 w 517527"/>
                <a:gd name="connsiteY30" fmla="*/ 0 h 603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517527" h="603758">
                  <a:moveTo>
                    <a:pt x="382866" y="485037"/>
                  </a:moveTo>
                  <a:cubicBezTo>
                    <a:pt x="345974" y="505345"/>
                    <a:pt x="303737" y="516800"/>
                    <a:pt x="258763" y="516800"/>
                  </a:cubicBezTo>
                  <a:cubicBezTo>
                    <a:pt x="214572" y="516800"/>
                    <a:pt x="172987" y="505735"/>
                    <a:pt x="136617" y="486079"/>
                  </a:cubicBezTo>
                  <a:cubicBezTo>
                    <a:pt x="102463" y="497013"/>
                    <a:pt x="81214" y="511984"/>
                    <a:pt x="81214" y="525522"/>
                  </a:cubicBezTo>
                  <a:cubicBezTo>
                    <a:pt x="81214" y="549084"/>
                    <a:pt x="149783" y="581888"/>
                    <a:pt x="261371" y="581888"/>
                  </a:cubicBezTo>
                  <a:cubicBezTo>
                    <a:pt x="373089" y="581888"/>
                    <a:pt x="441658" y="549084"/>
                    <a:pt x="441658" y="525522"/>
                  </a:cubicBezTo>
                  <a:cubicBezTo>
                    <a:pt x="441658" y="511593"/>
                    <a:pt x="418584" y="495972"/>
                    <a:pt x="382866" y="485037"/>
                  </a:cubicBezTo>
                  <a:close/>
                  <a:moveTo>
                    <a:pt x="258870" y="184740"/>
                  </a:moveTo>
                  <a:cubicBezTo>
                    <a:pt x="299655" y="184740"/>
                    <a:pt x="332717" y="217755"/>
                    <a:pt x="332717" y="258481"/>
                  </a:cubicBezTo>
                  <a:cubicBezTo>
                    <a:pt x="332717" y="299207"/>
                    <a:pt x="299655" y="332222"/>
                    <a:pt x="258870" y="332222"/>
                  </a:cubicBezTo>
                  <a:cubicBezTo>
                    <a:pt x="218085" y="332222"/>
                    <a:pt x="185023" y="299207"/>
                    <a:pt x="185023" y="258481"/>
                  </a:cubicBezTo>
                  <a:cubicBezTo>
                    <a:pt x="185023" y="217755"/>
                    <a:pt x="218085" y="184740"/>
                    <a:pt x="258870" y="184740"/>
                  </a:cubicBezTo>
                  <a:close/>
                  <a:moveTo>
                    <a:pt x="258763" y="147620"/>
                  </a:moveTo>
                  <a:cubicBezTo>
                    <a:pt x="197495" y="147620"/>
                    <a:pt x="147697" y="197347"/>
                    <a:pt x="147697" y="258400"/>
                  </a:cubicBezTo>
                  <a:cubicBezTo>
                    <a:pt x="147697" y="319583"/>
                    <a:pt x="197495" y="369310"/>
                    <a:pt x="258763" y="369310"/>
                  </a:cubicBezTo>
                  <a:cubicBezTo>
                    <a:pt x="320032" y="369310"/>
                    <a:pt x="369830" y="319453"/>
                    <a:pt x="369830" y="258400"/>
                  </a:cubicBezTo>
                  <a:cubicBezTo>
                    <a:pt x="369830" y="197347"/>
                    <a:pt x="320032" y="147620"/>
                    <a:pt x="258763" y="147620"/>
                  </a:cubicBezTo>
                  <a:close/>
                  <a:moveTo>
                    <a:pt x="258112" y="80189"/>
                  </a:moveTo>
                  <a:cubicBezTo>
                    <a:pt x="246119" y="80189"/>
                    <a:pt x="236342" y="89952"/>
                    <a:pt x="236342" y="102058"/>
                  </a:cubicBezTo>
                  <a:cubicBezTo>
                    <a:pt x="236342" y="114034"/>
                    <a:pt x="246119" y="123798"/>
                    <a:pt x="258112" y="123798"/>
                  </a:cubicBezTo>
                  <a:cubicBezTo>
                    <a:pt x="270235" y="123798"/>
                    <a:pt x="280012" y="114034"/>
                    <a:pt x="280012" y="102058"/>
                  </a:cubicBezTo>
                  <a:cubicBezTo>
                    <a:pt x="280012" y="89952"/>
                    <a:pt x="270235" y="80189"/>
                    <a:pt x="258112" y="80189"/>
                  </a:cubicBezTo>
                  <a:close/>
                  <a:moveTo>
                    <a:pt x="258763" y="0"/>
                  </a:moveTo>
                  <a:cubicBezTo>
                    <a:pt x="401507" y="0"/>
                    <a:pt x="517527" y="115857"/>
                    <a:pt x="517527" y="258400"/>
                  </a:cubicBezTo>
                  <a:cubicBezTo>
                    <a:pt x="517527" y="346009"/>
                    <a:pt x="473726" y="423464"/>
                    <a:pt x="406852" y="470197"/>
                  </a:cubicBezTo>
                  <a:cubicBezTo>
                    <a:pt x="443483" y="484386"/>
                    <a:pt x="463428" y="503652"/>
                    <a:pt x="463428" y="525522"/>
                  </a:cubicBezTo>
                  <a:cubicBezTo>
                    <a:pt x="463428" y="576291"/>
                    <a:pt x="359401" y="603758"/>
                    <a:pt x="261371" y="603758"/>
                  </a:cubicBezTo>
                  <a:cubicBezTo>
                    <a:pt x="163471" y="603758"/>
                    <a:pt x="59314" y="576291"/>
                    <a:pt x="59314" y="525522"/>
                  </a:cubicBezTo>
                  <a:cubicBezTo>
                    <a:pt x="59314" y="504434"/>
                    <a:pt x="78085" y="485688"/>
                    <a:pt x="112631" y="471499"/>
                  </a:cubicBezTo>
                  <a:cubicBezTo>
                    <a:pt x="44713" y="424896"/>
                    <a:pt x="0" y="346790"/>
                    <a:pt x="0" y="258400"/>
                  </a:cubicBezTo>
                  <a:cubicBezTo>
                    <a:pt x="0" y="115857"/>
                    <a:pt x="116020" y="0"/>
                    <a:pt x="25876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1" name="矩形 10"/>
          <p:cNvSpPr/>
          <p:nvPr/>
        </p:nvSpPr>
        <p:spPr>
          <a:xfrm>
            <a:off x="1589267" y="1681073"/>
            <a:ext cx="1040679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400" kern="100" dirty="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在浏览器中输入</a:t>
            </a:r>
            <a:r>
              <a:rPr lang="en-US" altLang="zh-CN" sz="2400" kern="100" dirty="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  <a:hlinkClick r:id="rId4"/>
              </a:rPr>
              <a:t>www.hust.edu.cn/index.html</a:t>
            </a:r>
            <a:r>
              <a:rPr lang="zh-CN" altLang="zh-CN" sz="2400" kern="100" dirty="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链接，从该链接中取出</a:t>
            </a:r>
            <a:r>
              <a:rPr lang="en-US" altLang="zh-CN" sz="2400" kern="100" dirty="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  <a:hlinkClick r:id="rId5"/>
              </a:rPr>
              <a:t>www.hust.edu.cn</a:t>
            </a:r>
            <a:r>
              <a:rPr lang="zh-CN" altLang="zh-CN" sz="2400" kern="100" dirty="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部分，发送给</a:t>
            </a:r>
            <a:r>
              <a:rPr lang="en-US" altLang="zh-CN" sz="2400" kern="100" dirty="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DNS</a:t>
            </a:r>
            <a:r>
              <a:rPr lang="zh-CN" altLang="zh-CN" sz="2400" kern="100" dirty="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客户</a:t>
            </a:r>
            <a:r>
              <a:rPr lang="zh-CN" altLang="zh-CN" sz="2400" kern="100" dirty="0" smtClean="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机</a:t>
            </a:r>
            <a:endParaRPr lang="zh-CN" altLang="zh-CN" sz="24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910678" y="5588744"/>
            <a:ext cx="490436" cy="476221"/>
            <a:chOff x="2217538" y="5725158"/>
            <a:chExt cx="490436" cy="476221"/>
          </a:xfrm>
        </p:grpSpPr>
        <p:sp>
          <p:nvSpPr>
            <p:cNvPr id="13" name="对话气泡: 椭圆形 4"/>
            <p:cNvSpPr/>
            <p:nvPr/>
          </p:nvSpPr>
          <p:spPr>
            <a:xfrm>
              <a:off x="2217538" y="5725158"/>
              <a:ext cx="490436" cy="476221"/>
            </a:xfrm>
            <a:prstGeom prst="wedgeEllipseCallout">
              <a:avLst>
                <a:gd name="adj1" fmla="val 66124"/>
                <a:gd name="adj2" fmla="val 2799"/>
              </a:avLst>
            </a:prstGeom>
            <a:solidFill>
              <a:srgbClr val="009F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round-web-cam_17861"/>
            <p:cNvSpPr>
              <a:spLocks noChangeAspect="1"/>
            </p:cNvSpPr>
            <p:nvPr/>
          </p:nvSpPr>
          <p:spPr bwMode="auto">
            <a:xfrm>
              <a:off x="2316981" y="5793204"/>
              <a:ext cx="291550" cy="340129"/>
            </a:xfrm>
            <a:custGeom>
              <a:avLst/>
              <a:gdLst>
                <a:gd name="connsiteX0" fmla="*/ 382866 w 517527"/>
                <a:gd name="connsiteY0" fmla="*/ 485037 h 603758"/>
                <a:gd name="connsiteX1" fmla="*/ 258763 w 517527"/>
                <a:gd name="connsiteY1" fmla="*/ 516800 h 603758"/>
                <a:gd name="connsiteX2" fmla="*/ 136617 w 517527"/>
                <a:gd name="connsiteY2" fmla="*/ 486079 h 603758"/>
                <a:gd name="connsiteX3" fmla="*/ 81214 w 517527"/>
                <a:gd name="connsiteY3" fmla="*/ 525522 h 603758"/>
                <a:gd name="connsiteX4" fmla="*/ 261371 w 517527"/>
                <a:gd name="connsiteY4" fmla="*/ 581888 h 603758"/>
                <a:gd name="connsiteX5" fmla="*/ 441658 w 517527"/>
                <a:gd name="connsiteY5" fmla="*/ 525522 h 603758"/>
                <a:gd name="connsiteX6" fmla="*/ 382866 w 517527"/>
                <a:gd name="connsiteY6" fmla="*/ 485037 h 603758"/>
                <a:gd name="connsiteX7" fmla="*/ 258870 w 517527"/>
                <a:gd name="connsiteY7" fmla="*/ 184740 h 603758"/>
                <a:gd name="connsiteX8" fmla="*/ 332717 w 517527"/>
                <a:gd name="connsiteY8" fmla="*/ 258481 h 603758"/>
                <a:gd name="connsiteX9" fmla="*/ 258870 w 517527"/>
                <a:gd name="connsiteY9" fmla="*/ 332222 h 603758"/>
                <a:gd name="connsiteX10" fmla="*/ 185023 w 517527"/>
                <a:gd name="connsiteY10" fmla="*/ 258481 h 603758"/>
                <a:gd name="connsiteX11" fmla="*/ 258870 w 517527"/>
                <a:gd name="connsiteY11" fmla="*/ 184740 h 603758"/>
                <a:gd name="connsiteX12" fmla="*/ 258763 w 517527"/>
                <a:gd name="connsiteY12" fmla="*/ 147620 h 603758"/>
                <a:gd name="connsiteX13" fmla="*/ 147697 w 517527"/>
                <a:gd name="connsiteY13" fmla="*/ 258400 h 603758"/>
                <a:gd name="connsiteX14" fmla="*/ 258763 w 517527"/>
                <a:gd name="connsiteY14" fmla="*/ 369310 h 603758"/>
                <a:gd name="connsiteX15" fmla="*/ 369830 w 517527"/>
                <a:gd name="connsiteY15" fmla="*/ 258400 h 603758"/>
                <a:gd name="connsiteX16" fmla="*/ 258763 w 517527"/>
                <a:gd name="connsiteY16" fmla="*/ 147620 h 603758"/>
                <a:gd name="connsiteX17" fmla="*/ 258112 w 517527"/>
                <a:gd name="connsiteY17" fmla="*/ 80189 h 603758"/>
                <a:gd name="connsiteX18" fmla="*/ 236342 w 517527"/>
                <a:gd name="connsiteY18" fmla="*/ 102058 h 603758"/>
                <a:gd name="connsiteX19" fmla="*/ 258112 w 517527"/>
                <a:gd name="connsiteY19" fmla="*/ 123798 h 603758"/>
                <a:gd name="connsiteX20" fmla="*/ 280012 w 517527"/>
                <a:gd name="connsiteY20" fmla="*/ 102058 h 603758"/>
                <a:gd name="connsiteX21" fmla="*/ 258112 w 517527"/>
                <a:gd name="connsiteY21" fmla="*/ 80189 h 603758"/>
                <a:gd name="connsiteX22" fmla="*/ 258763 w 517527"/>
                <a:gd name="connsiteY22" fmla="*/ 0 h 603758"/>
                <a:gd name="connsiteX23" fmla="*/ 517527 w 517527"/>
                <a:gd name="connsiteY23" fmla="*/ 258400 h 603758"/>
                <a:gd name="connsiteX24" fmla="*/ 406852 w 517527"/>
                <a:gd name="connsiteY24" fmla="*/ 470197 h 603758"/>
                <a:gd name="connsiteX25" fmla="*/ 463428 w 517527"/>
                <a:gd name="connsiteY25" fmla="*/ 525522 h 603758"/>
                <a:gd name="connsiteX26" fmla="*/ 261371 w 517527"/>
                <a:gd name="connsiteY26" fmla="*/ 603758 h 603758"/>
                <a:gd name="connsiteX27" fmla="*/ 59314 w 517527"/>
                <a:gd name="connsiteY27" fmla="*/ 525522 h 603758"/>
                <a:gd name="connsiteX28" fmla="*/ 112631 w 517527"/>
                <a:gd name="connsiteY28" fmla="*/ 471499 h 603758"/>
                <a:gd name="connsiteX29" fmla="*/ 0 w 517527"/>
                <a:gd name="connsiteY29" fmla="*/ 258400 h 603758"/>
                <a:gd name="connsiteX30" fmla="*/ 258763 w 517527"/>
                <a:gd name="connsiteY30" fmla="*/ 0 h 603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517527" h="603758">
                  <a:moveTo>
                    <a:pt x="382866" y="485037"/>
                  </a:moveTo>
                  <a:cubicBezTo>
                    <a:pt x="345974" y="505345"/>
                    <a:pt x="303737" y="516800"/>
                    <a:pt x="258763" y="516800"/>
                  </a:cubicBezTo>
                  <a:cubicBezTo>
                    <a:pt x="214572" y="516800"/>
                    <a:pt x="172987" y="505735"/>
                    <a:pt x="136617" y="486079"/>
                  </a:cubicBezTo>
                  <a:cubicBezTo>
                    <a:pt x="102463" y="497013"/>
                    <a:pt x="81214" y="511984"/>
                    <a:pt x="81214" y="525522"/>
                  </a:cubicBezTo>
                  <a:cubicBezTo>
                    <a:pt x="81214" y="549084"/>
                    <a:pt x="149783" y="581888"/>
                    <a:pt x="261371" y="581888"/>
                  </a:cubicBezTo>
                  <a:cubicBezTo>
                    <a:pt x="373089" y="581888"/>
                    <a:pt x="441658" y="549084"/>
                    <a:pt x="441658" y="525522"/>
                  </a:cubicBezTo>
                  <a:cubicBezTo>
                    <a:pt x="441658" y="511593"/>
                    <a:pt x="418584" y="495972"/>
                    <a:pt x="382866" y="485037"/>
                  </a:cubicBezTo>
                  <a:close/>
                  <a:moveTo>
                    <a:pt x="258870" y="184740"/>
                  </a:moveTo>
                  <a:cubicBezTo>
                    <a:pt x="299655" y="184740"/>
                    <a:pt x="332717" y="217755"/>
                    <a:pt x="332717" y="258481"/>
                  </a:cubicBezTo>
                  <a:cubicBezTo>
                    <a:pt x="332717" y="299207"/>
                    <a:pt x="299655" y="332222"/>
                    <a:pt x="258870" y="332222"/>
                  </a:cubicBezTo>
                  <a:cubicBezTo>
                    <a:pt x="218085" y="332222"/>
                    <a:pt x="185023" y="299207"/>
                    <a:pt x="185023" y="258481"/>
                  </a:cubicBezTo>
                  <a:cubicBezTo>
                    <a:pt x="185023" y="217755"/>
                    <a:pt x="218085" y="184740"/>
                    <a:pt x="258870" y="184740"/>
                  </a:cubicBezTo>
                  <a:close/>
                  <a:moveTo>
                    <a:pt x="258763" y="147620"/>
                  </a:moveTo>
                  <a:cubicBezTo>
                    <a:pt x="197495" y="147620"/>
                    <a:pt x="147697" y="197347"/>
                    <a:pt x="147697" y="258400"/>
                  </a:cubicBezTo>
                  <a:cubicBezTo>
                    <a:pt x="147697" y="319583"/>
                    <a:pt x="197495" y="369310"/>
                    <a:pt x="258763" y="369310"/>
                  </a:cubicBezTo>
                  <a:cubicBezTo>
                    <a:pt x="320032" y="369310"/>
                    <a:pt x="369830" y="319453"/>
                    <a:pt x="369830" y="258400"/>
                  </a:cubicBezTo>
                  <a:cubicBezTo>
                    <a:pt x="369830" y="197347"/>
                    <a:pt x="320032" y="147620"/>
                    <a:pt x="258763" y="147620"/>
                  </a:cubicBezTo>
                  <a:close/>
                  <a:moveTo>
                    <a:pt x="258112" y="80189"/>
                  </a:moveTo>
                  <a:cubicBezTo>
                    <a:pt x="246119" y="80189"/>
                    <a:pt x="236342" y="89952"/>
                    <a:pt x="236342" y="102058"/>
                  </a:cubicBezTo>
                  <a:cubicBezTo>
                    <a:pt x="236342" y="114034"/>
                    <a:pt x="246119" y="123798"/>
                    <a:pt x="258112" y="123798"/>
                  </a:cubicBezTo>
                  <a:cubicBezTo>
                    <a:pt x="270235" y="123798"/>
                    <a:pt x="280012" y="114034"/>
                    <a:pt x="280012" y="102058"/>
                  </a:cubicBezTo>
                  <a:cubicBezTo>
                    <a:pt x="280012" y="89952"/>
                    <a:pt x="270235" y="80189"/>
                    <a:pt x="258112" y="80189"/>
                  </a:cubicBezTo>
                  <a:close/>
                  <a:moveTo>
                    <a:pt x="258763" y="0"/>
                  </a:moveTo>
                  <a:cubicBezTo>
                    <a:pt x="401507" y="0"/>
                    <a:pt x="517527" y="115857"/>
                    <a:pt x="517527" y="258400"/>
                  </a:cubicBezTo>
                  <a:cubicBezTo>
                    <a:pt x="517527" y="346009"/>
                    <a:pt x="473726" y="423464"/>
                    <a:pt x="406852" y="470197"/>
                  </a:cubicBezTo>
                  <a:cubicBezTo>
                    <a:pt x="443483" y="484386"/>
                    <a:pt x="463428" y="503652"/>
                    <a:pt x="463428" y="525522"/>
                  </a:cubicBezTo>
                  <a:cubicBezTo>
                    <a:pt x="463428" y="576291"/>
                    <a:pt x="359401" y="603758"/>
                    <a:pt x="261371" y="603758"/>
                  </a:cubicBezTo>
                  <a:cubicBezTo>
                    <a:pt x="163471" y="603758"/>
                    <a:pt x="59314" y="576291"/>
                    <a:pt x="59314" y="525522"/>
                  </a:cubicBezTo>
                  <a:cubicBezTo>
                    <a:pt x="59314" y="504434"/>
                    <a:pt x="78085" y="485688"/>
                    <a:pt x="112631" y="471499"/>
                  </a:cubicBezTo>
                  <a:cubicBezTo>
                    <a:pt x="44713" y="424896"/>
                    <a:pt x="0" y="346790"/>
                    <a:pt x="0" y="258400"/>
                  </a:cubicBezTo>
                  <a:cubicBezTo>
                    <a:pt x="0" y="115857"/>
                    <a:pt x="116020" y="0"/>
                    <a:pt x="25876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grpSp>
        <p:nvGrpSpPr>
          <p:cNvPr id="15" name="组合 14"/>
          <p:cNvGrpSpPr/>
          <p:nvPr/>
        </p:nvGrpSpPr>
        <p:grpSpPr>
          <a:xfrm>
            <a:off x="910678" y="4768090"/>
            <a:ext cx="490436" cy="476221"/>
            <a:chOff x="2217538" y="5725158"/>
            <a:chExt cx="490436" cy="476221"/>
          </a:xfrm>
        </p:grpSpPr>
        <p:sp>
          <p:nvSpPr>
            <p:cNvPr id="16" name="对话气泡: 椭圆形 4"/>
            <p:cNvSpPr/>
            <p:nvPr/>
          </p:nvSpPr>
          <p:spPr>
            <a:xfrm>
              <a:off x="2217538" y="5725158"/>
              <a:ext cx="490436" cy="476221"/>
            </a:xfrm>
            <a:prstGeom prst="wedgeEllipseCallout">
              <a:avLst>
                <a:gd name="adj1" fmla="val 66124"/>
                <a:gd name="adj2" fmla="val 2799"/>
              </a:avLst>
            </a:prstGeom>
            <a:solidFill>
              <a:srgbClr val="009F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round-web-cam_17861"/>
            <p:cNvSpPr>
              <a:spLocks noChangeAspect="1"/>
            </p:cNvSpPr>
            <p:nvPr/>
          </p:nvSpPr>
          <p:spPr bwMode="auto">
            <a:xfrm>
              <a:off x="2316981" y="5793204"/>
              <a:ext cx="291550" cy="340129"/>
            </a:xfrm>
            <a:custGeom>
              <a:avLst/>
              <a:gdLst>
                <a:gd name="connsiteX0" fmla="*/ 382866 w 517527"/>
                <a:gd name="connsiteY0" fmla="*/ 485037 h 603758"/>
                <a:gd name="connsiteX1" fmla="*/ 258763 w 517527"/>
                <a:gd name="connsiteY1" fmla="*/ 516800 h 603758"/>
                <a:gd name="connsiteX2" fmla="*/ 136617 w 517527"/>
                <a:gd name="connsiteY2" fmla="*/ 486079 h 603758"/>
                <a:gd name="connsiteX3" fmla="*/ 81214 w 517527"/>
                <a:gd name="connsiteY3" fmla="*/ 525522 h 603758"/>
                <a:gd name="connsiteX4" fmla="*/ 261371 w 517527"/>
                <a:gd name="connsiteY4" fmla="*/ 581888 h 603758"/>
                <a:gd name="connsiteX5" fmla="*/ 441658 w 517527"/>
                <a:gd name="connsiteY5" fmla="*/ 525522 h 603758"/>
                <a:gd name="connsiteX6" fmla="*/ 382866 w 517527"/>
                <a:gd name="connsiteY6" fmla="*/ 485037 h 603758"/>
                <a:gd name="connsiteX7" fmla="*/ 258870 w 517527"/>
                <a:gd name="connsiteY7" fmla="*/ 184740 h 603758"/>
                <a:gd name="connsiteX8" fmla="*/ 332717 w 517527"/>
                <a:gd name="connsiteY8" fmla="*/ 258481 h 603758"/>
                <a:gd name="connsiteX9" fmla="*/ 258870 w 517527"/>
                <a:gd name="connsiteY9" fmla="*/ 332222 h 603758"/>
                <a:gd name="connsiteX10" fmla="*/ 185023 w 517527"/>
                <a:gd name="connsiteY10" fmla="*/ 258481 h 603758"/>
                <a:gd name="connsiteX11" fmla="*/ 258870 w 517527"/>
                <a:gd name="connsiteY11" fmla="*/ 184740 h 603758"/>
                <a:gd name="connsiteX12" fmla="*/ 258763 w 517527"/>
                <a:gd name="connsiteY12" fmla="*/ 147620 h 603758"/>
                <a:gd name="connsiteX13" fmla="*/ 147697 w 517527"/>
                <a:gd name="connsiteY13" fmla="*/ 258400 h 603758"/>
                <a:gd name="connsiteX14" fmla="*/ 258763 w 517527"/>
                <a:gd name="connsiteY14" fmla="*/ 369310 h 603758"/>
                <a:gd name="connsiteX15" fmla="*/ 369830 w 517527"/>
                <a:gd name="connsiteY15" fmla="*/ 258400 h 603758"/>
                <a:gd name="connsiteX16" fmla="*/ 258763 w 517527"/>
                <a:gd name="connsiteY16" fmla="*/ 147620 h 603758"/>
                <a:gd name="connsiteX17" fmla="*/ 258112 w 517527"/>
                <a:gd name="connsiteY17" fmla="*/ 80189 h 603758"/>
                <a:gd name="connsiteX18" fmla="*/ 236342 w 517527"/>
                <a:gd name="connsiteY18" fmla="*/ 102058 h 603758"/>
                <a:gd name="connsiteX19" fmla="*/ 258112 w 517527"/>
                <a:gd name="connsiteY19" fmla="*/ 123798 h 603758"/>
                <a:gd name="connsiteX20" fmla="*/ 280012 w 517527"/>
                <a:gd name="connsiteY20" fmla="*/ 102058 h 603758"/>
                <a:gd name="connsiteX21" fmla="*/ 258112 w 517527"/>
                <a:gd name="connsiteY21" fmla="*/ 80189 h 603758"/>
                <a:gd name="connsiteX22" fmla="*/ 258763 w 517527"/>
                <a:gd name="connsiteY22" fmla="*/ 0 h 603758"/>
                <a:gd name="connsiteX23" fmla="*/ 517527 w 517527"/>
                <a:gd name="connsiteY23" fmla="*/ 258400 h 603758"/>
                <a:gd name="connsiteX24" fmla="*/ 406852 w 517527"/>
                <a:gd name="connsiteY24" fmla="*/ 470197 h 603758"/>
                <a:gd name="connsiteX25" fmla="*/ 463428 w 517527"/>
                <a:gd name="connsiteY25" fmla="*/ 525522 h 603758"/>
                <a:gd name="connsiteX26" fmla="*/ 261371 w 517527"/>
                <a:gd name="connsiteY26" fmla="*/ 603758 h 603758"/>
                <a:gd name="connsiteX27" fmla="*/ 59314 w 517527"/>
                <a:gd name="connsiteY27" fmla="*/ 525522 h 603758"/>
                <a:gd name="connsiteX28" fmla="*/ 112631 w 517527"/>
                <a:gd name="connsiteY28" fmla="*/ 471499 h 603758"/>
                <a:gd name="connsiteX29" fmla="*/ 0 w 517527"/>
                <a:gd name="connsiteY29" fmla="*/ 258400 h 603758"/>
                <a:gd name="connsiteX30" fmla="*/ 258763 w 517527"/>
                <a:gd name="connsiteY30" fmla="*/ 0 h 603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517527" h="603758">
                  <a:moveTo>
                    <a:pt x="382866" y="485037"/>
                  </a:moveTo>
                  <a:cubicBezTo>
                    <a:pt x="345974" y="505345"/>
                    <a:pt x="303737" y="516800"/>
                    <a:pt x="258763" y="516800"/>
                  </a:cubicBezTo>
                  <a:cubicBezTo>
                    <a:pt x="214572" y="516800"/>
                    <a:pt x="172987" y="505735"/>
                    <a:pt x="136617" y="486079"/>
                  </a:cubicBezTo>
                  <a:cubicBezTo>
                    <a:pt x="102463" y="497013"/>
                    <a:pt x="81214" y="511984"/>
                    <a:pt x="81214" y="525522"/>
                  </a:cubicBezTo>
                  <a:cubicBezTo>
                    <a:pt x="81214" y="549084"/>
                    <a:pt x="149783" y="581888"/>
                    <a:pt x="261371" y="581888"/>
                  </a:cubicBezTo>
                  <a:cubicBezTo>
                    <a:pt x="373089" y="581888"/>
                    <a:pt x="441658" y="549084"/>
                    <a:pt x="441658" y="525522"/>
                  </a:cubicBezTo>
                  <a:cubicBezTo>
                    <a:pt x="441658" y="511593"/>
                    <a:pt x="418584" y="495972"/>
                    <a:pt x="382866" y="485037"/>
                  </a:cubicBezTo>
                  <a:close/>
                  <a:moveTo>
                    <a:pt x="258870" y="184740"/>
                  </a:moveTo>
                  <a:cubicBezTo>
                    <a:pt x="299655" y="184740"/>
                    <a:pt x="332717" y="217755"/>
                    <a:pt x="332717" y="258481"/>
                  </a:cubicBezTo>
                  <a:cubicBezTo>
                    <a:pt x="332717" y="299207"/>
                    <a:pt x="299655" y="332222"/>
                    <a:pt x="258870" y="332222"/>
                  </a:cubicBezTo>
                  <a:cubicBezTo>
                    <a:pt x="218085" y="332222"/>
                    <a:pt x="185023" y="299207"/>
                    <a:pt x="185023" y="258481"/>
                  </a:cubicBezTo>
                  <a:cubicBezTo>
                    <a:pt x="185023" y="217755"/>
                    <a:pt x="218085" y="184740"/>
                    <a:pt x="258870" y="184740"/>
                  </a:cubicBezTo>
                  <a:close/>
                  <a:moveTo>
                    <a:pt x="258763" y="147620"/>
                  </a:moveTo>
                  <a:cubicBezTo>
                    <a:pt x="197495" y="147620"/>
                    <a:pt x="147697" y="197347"/>
                    <a:pt x="147697" y="258400"/>
                  </a:cubicBezTo>
                  <a:cubicBezTo>
                    <a:pt x="147697" y="319583"/>
                    <a:pt x="197495" y="369310"/>
                    <a:pt x="258763" y="369310"/>
                  </a:cubicBezTo>
                  <a:cubicBezTo>
                    <a:pt x="320032" y="369310"/>
                    <a:pt x="369830" y="319453"/>
                    <a:pt x="369830" y="258400"/>
                  </a:cubicBezTo>
                  <a:cubicBezTo>
                    <a:pt x="369830" y="197347"/>
                    <a:pt x="320032" y="147620"/>
                    <a:pt x="258763" y="147620"/>
                  </a:cubicBezTo>
                  <a:close/>
                  <a:moveTo>
                    <a:pt x="258112" y="80189"/>
                  </a:moveTo>
                  <a:cubicBezTo>
                    <a:pt x="246119" y="80189"/>
                    <a:pt x="236342" y="89952"/>
                    <a:pt x="236342" y="102058"/>
                  </a:cubicBezTo>
                  <a:cubicBezTo>
                    <a:pt x="236342" y="114034"/>
                    <a:pt x="246119" y="123798"/>
                    <a:pt x="258112" y="123798"/>
                  </a:cubicBezTo>
                  <a:cubicBezTo>
                    <a:pt x="270235" y="123798"/>
                    <a:pt x="280012" y="114034"/>
                    <a:pt x="280012" y="102058"/>
                  </a:cubicBezTo>
                  <a:cubicBezTo>
                    <a:pt x="280012" y="89952"/>
                    <a:pt x="270235" y="80189"/>
                    <a:pt x="258112" y="80189"/>
                  </a:cubicBezTo>
                  <a:close/>
                  <a:moveTo>
                    <a:pt x="258763" y="0"/>
                  </a:moveTo>
                  <a:cubicBezTo>
                    <a:pt x="401507" y="0"/>
                    <a:pt x="517527" y="115857"/>
                    <a:pt x="517527" y="258400"/>
                  </a:cubicBezTo>
                  <a:cubicBezTo>
                    <a:pt x="517527" y="346009"/>
                    <a:pt x="473726" y="423464"/>
                    <a:pt x="406852" y="470197"/>
                  </a:cubicBezTo>
                  <a:cubicBezTo>
                    <a:pt x="443483" y="484386"/>
                    <a:pt x="463428" y="503652"/>
                    <a:pt x="463428" y="525522"/>
                  </a:cubicBezTo>
                  <a:cubicBezTo>
                    <a:pt x="463428" y="576291"/>
                    <a:pt x="359401" y="603758"/>
                    <a:pt x="261371" y="603758"/>
                  </a:cubicBezTo>
                  <a:cubicBezTo>
                    <a:pt x="163471" y="603758"/>
                    <a:pt x="59314" y="576291"/>
                    <a:pt x="59314" y="525522"/>
                  </a:cubicBezTo>
                  <a:cubicBezTo>
                    <a:pt x="59314" y="504434"/>
                    <a:pt x="78085" y="485688"/>
                    <a:pt x="112631" y="471499"/>
                  </a:cubicBezTo>
                  <a:cubicBezTo>
                    <a:pt x="44713" y="424896"/>
                    <a:pt x="0" y="346790"/>
                    <a:pt x="0" y="258400"/>
                  </a:cubicBezTo>
                  <a:cubicBezTo>
                    <a:pt x="0" y="115857"/>
                    <a:pt x="116020" y="0"/>
                    <a:pt x="25876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grpSp>
        <p:nvGrpSpPr>
          <p:cNvPr id="23" name="组合 22"/>
          <p:cNvGrpSpPr/>
          <p:nvPr/>
        </p:nvGrpSpPr>
        <p:grpSpPr>
          <a:xfrm>
            <a:off x="910678" y="3154556"/>
            <a:ext cx="490436" cy="476221"/>
            <a:chOff x="2217538" y="5725158"/>
            <a:chExt cx="490436" cy="476221"/>
          </a:xfrm>
        </p:grpSpPr>
        <p:sp>
          <p:nvSpPr>
            <p:cNvPr id="24" name="对话气泡: 椭圆形 4"/>
            <p:cNvSpPr/>
            <p:nvPr/>
          </p:nvSpPr>
          <p:spPr>
            <a:xfrm>
              <a:off x="2217538" y="5725158"/>
              <a:ext cx="490436" cy="476221"/>
            </a:xfrm>
            <a:prstGeom prst="wedgeEllipseCallout">
              <a:avLst>
                <a:gd name="adj1" fmla="val 66124"/>
                <a:gd name="adj2" fmla="val 2799"/>
              </a:avLst>
            </a:prstGeom>
            <a:solidFill>
              <a:srgbClr val="009F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round-web-cam_17861"/>
            <p:cNvSpPr>
              <a:spLocks noChangeAspect="1"/>
            </p:cNvSpPr>
            <p:nvPr/>
          </p:nvSpPr>
          <p:spPr bwMode="auto">
            <a:xfrm>
              <a:off x="2316981" y="5793204"/>
              <a:ext cx="291550" cy="340129"/>
            </a:xfrm>
            <a:custGeom>
              <a:avLst/>
              <a:gdLst>
                <a:gd name="connsiteX0" fmla="*/ 382866 w 517527"/>
                <a:gd name="connsiteY0" fmla="*/ 485037 h 603758"/>
                <a:gd name="connsiteX1" fmla="*/ 258763 w 517527"/>
                <a:gd name="connsiteY1" fmla="*/ 516800 h 603758"/>
                <a:gd name="connsiteX2" fmla="*/ 136617 w 517527"/>
                <a:gd name="connsiteY2" fmla="*/ 486079 h 603758"/>
                <a:gd name="connsiteX3" fmla="*/ 81214 w 517527"/>
                <a:gd name="connsiteY3" fmla="*/ 525522 h 603758"/>
                <a:gd name="connsiteX4" fmla="*/ 261371 w 517527"/>
                <a:gd name="connsiteY4" fmla="*/ 581888 h 603758"/>
                <a:gd name="connsiteX5" fmla="*/ 441658 w 517527"/>
                <a:gd name="connsiteY5" fmla="*/ 525522 h 603758"/>
                <a:gd name="connsiteX6" fmla="*/ 382866 w 517527"/>
                <a:gd name="connsiteY6" fmla="*/ 485037 h 603758"/>
                <a:gd name="connsiteX7" fmla="*/ 258870 w 517527"/>
                <a:gd name="connsiteY7" fmla="*/ 184740 h 603758"/>
                <a:gd name="connsiteX8" fmla="*/ 332717 w 517527"/>
                <a:gd name="connsiteY8" fmla="*/ 258481 h 603758"/>
                <a:gd name="connsiteX9" fmla="*/ 258870 w 517527"/>
                <a:gd name="connsiteY9" fmla="*/ 332222 h 603758"/>
                <a:gd name="connsiteX10" fmla="*/ 185023 w 517527"/>
                <a:gd name="connsiteY10" fmla="*/ 258481 h 603758"/>
                <a:gd name="connsiteX11" fmla="*/ 258870 w 517527"/>
                <a:gd name="connsiteY11" fmla="*/ 184740 h 603758"/>
                <a:gd name="connsiteX12" fmla="*/ 258763 w 517527"/>
                <a:gd name="connsiteY12" fmla="*/ 147620 h 603758"/>
                <a:gd name="connsiteX13" fmla="*/ 147697 w 517527"/>
                <a:gd name="connsiteY13" fmla="*/ 258400 h 603758"/>
                <a:gd name="connsiteX14" fmla="*/ 258763 w 517527"/>
                <a:gd name="connsiteY14" fmla="*/ 369310 h 603758"/>
                <a:gd name="connsiteX15" fmla="*/ 369830 w 517527"/>
                <a:gd name="connsiteY15" fmla="*/ 258400 h 603758"/>
                <a:gd name="connsiteX16" fmla="*/ 258763 w 517527"/>
                <a:gd name="connsiteY16" fmla="*/ 147620 h 603758"/>
                <a:gd name="connsiteX17" fmla="*/ 258112 w 517527"/>
                <a:gd name="connsiteY17" fmla="*/ 80189 h 603758"/>
                <a:gd name="connsiteX18" fmla="*/ 236342 w 517527"/>
                <a:gd name="connsiteY18" fmla="*/ 102058 h 603758"/>
                <a:gd name="connsiteX19" fmla="*/ 258112 w 517527"/>
                <a:gd name="connsiteY19" fmla="*/ 123798 h 603758"/>
                <a:gd name="connsiteX20" fmla="*/ 280012 w 517527"/>
                <a:gd name="connsiteY20" fmla="*/ 102058 h 603758"/>
                <a:gd name="connsiteX21" fmla="*/ 258112 w 517527"/>
                <a:gd name="connsiteY21" fmla="*/ 80189 h 603758"/>
                <a:gd name="connsiteX22" fmla="*/ 258763 w 517527"/>
                <a:gd name="connsiteY22" fmla="*/ 0 h 603758"/>
                <a:gd name="connsiteX23" fmla="*/ 517527 w 517527"/>
                <a:gd name="connsiteY23" fmla="*/ 258400 h 603758"/>
                <a:gd name="connsiteX24" fmla="*/ 406852 w 517527"/>
                <a:gd name="connsiteY24" fmla="*/ 470197 h 603758"/>
                <a:gd name="connsiteX25" fmla="*/ 463428 w 517527"/>
                <a:gd name="connsiteY25" fmla="*/ 525522 h 603758"/>
                <a:gd name="connsiteX26" fmla="*/ 261371 w 517527"/>
                <a:gd name="connsiteY26" fmla="*/ 603758 h 603758"/>
                <a:gd name="connsiteX27" fmla="*/ 59314 w 517527"/>
                <a:gd name="connsiteY27" fmla="*/ 525522 h 603758"/>
                <a:gd name="connsiteX28" fmla="*/ 112631 w 517527"/>
                <a:gd name="connsiteY28" fmla="*/ 471499 h 603758"/>
                <a:gd name="connsiteX29" fmla="*/ 0 w 517527"/>
                <a:gd name="connsiteY29" fmla="*/ 258400 h 603758"/>
                <a:gd name="connsiteX30" fmla="*/ 258763 w 517527"/>
                <a:gd name="connsiteY30" fmla="*/ 0 h 603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517527" h="603758">
                  <a:moveTo>
                    <a:pt x="382866" y="485037"/>
                  </a:moveTo>
                  <a:cubicBezTo>
                    <a:pt x="345974" y="505345"/>
                    <a:pt x="303737" y="516800"/>
                    <a:pt x="258763" y="516800"/>
                  </a:cubicBezTo>
                  <a:cubicBezTo>
                    <a:pt x="214572" y="516800"/>
                    <a:pt x="172987" y="505735"/>
                    <a:pt x="136617" y="486079"/>
                  </a:cubicBezTo>
                  <a:cubicBezTo>
                    <a:pt x="102463" y="497013"/>
                    <a:pt x="81214" y="511984"/>
                    <a:pt x="81214" y="525522"/>
                  </a:cubicBezTo>
                  <a:cubicBezTo>
                    <a:pt x="81214" y="549084"/>
                    <a:pt x="149783" y="581888"/>
                    <a:pt x="261371" y="581888"/>
                  </a:cubicBezTo>
                  <a:cubicBezTo>
                    <a:pt x="373089" y="581888"/>
                    <a:pt x="441658" y="549084"/>
                    <a:pt x="441658" y="525522"/>
                  </a:cubicBezTo>
                  <a:cubicBezTo>
                    <a:pt x="441658" y="511593"/>
                    <a:pt x="418584" y="495972"/>
                    <a:pt x="382866" y="485037"/>
                  </a:cubicBezTo>
                  <a:close/>
                  <a:moveTo>
                    <a:pt x="258870" y="184740"/>
                  </a:moveTo>
                  <a:cubicBezTo>
                    <a:pt x="299655" y="184740"/>
                    <a:pt x="332717" y="217755"/>
                    <a:pt x="332717" y="258481"/>
                  </a:cubicBezTo>
                  <a:cubicBezTo>
                    <a:pt x="332717" y="299207"/>
                    <a:pt x="299655" y="332222"/>
                    <a:pt x="258870" y="332222"/>
                  </a:cubicBezTo>
                  <a:cubicBezTo>
                    <a:pt x="218085" y="332222"/>
                    <a:pt x="185023" y="299207"/>
                    <a:pt x="185023" y="258481"/>
                  </a:cubicBezTo>
                  <a:cubicBezTo>
                    <a:pt x="185023" y="217755"/>
                    <a:pt x="218085" y="184740"/>
                    <a:pt x="258870" y="184740"/>
                  </a:cubicBezTo>
                  <a:close/>
                  <a:moveTo>
                    <a:pt x="258763" y="147620"/>
                  </a:moveTo>
                  <a:cubicBezTo>
                    <a:pt x="197495" y="147620"/>
                    <a:pt x="147697" y="197347"/>
                    <a:pt x="147697" y="258400"/>
                  </a:cubicBezTo>
                  <a:cubicBezTo>
                    <a:pt x="147697" y="319583"/>
                    <a:pt x="197495" y="369310"/>
                    <a:pt x="258763" y="369310"/>
                  </a:cubicBezTo>
                  <a:cubicBezTo>
                    <a:pt x="320032" y="369310"/>
                    <a:pt x="369830" y="319453"/>
                    <a:pt x="369830" y="258400"/>
                  </a:cubicBezTo>
                  <a:cubicBezTo>
                    <a:pt x="369830" y="197347"/>
                    <a:pt x="320032" y="147620"/>
                    <a:pt x="258763" y="147620"/>
                  </a:cubicBezTo>
                  <a:close/>
                  <a:moveTo>
                    <a:pt x="258112" y="80189"/>
                  </a:moveTo>
                  <a:cubicBezTo>
                    <a:pt x="246119" y="80189"/>
                    <a:pt x="236342" y="89952"/>
                    <a:pt x="236342" y="102058"/>
                  </a:cubicBezTo>
                  <a:cubicBezTo>
                    <a:pt x="236342" y="114034"/>
                    <a:pt x="246119" y="123798"/>
                    <a:pt x="258112" y="123798"/>
                  </a:cubicBezTo>
                  <a:cubicBezTo>
                    <a:pt x="270235" y="123798"/>
                    <a:pt x="280012" y="114034"/>
                    <a:pt x="280012" y="102058"/>
                  </a:cubicBezTo>
                  <a:cubicBezTo>
                    <a:pt x="280012" y="89952"/>
                    <a:pt x="270235" y="80189"/>
                    <a:pt x="258112" y="80189"/>
                  </a:cubicBezTo>
                  <a:close/>
                  <a:moveTo>
                    <a:pt x="258763" y="0"/>
                  </a:moveTo>
                  <a:cubicBezTo>
                    <a:pt x="401507" y="0"/>
                    <a:pt x="517527" y="115857"/>
                    <a:pt x="517527" y="258400"/>
                  </a:cubicBezTo>
                  <a:cubicBezTo>
                    <a:pt x="517527" y="346009"/>
                    <a:pt x="473726" y="423464"/>
                    <a:pt x="406852" y="470197"/>
                  </a:cubicBezTo>
                  <a:cubicBezTo>
                    <a:pt x="443483" y="484386"/>
                    <a:pt x="463428" y="503652"/>
                    <a:pt x="463428" y="525522"/>
                  </a:cubicBezTo>
                  <a:cubicBezTo>
                    <a:pt x="463428" y="576291"/>
                    <a:pt x="359401" y="603758"/>
                    <a:pt x="261371" y="603758"/>
                  </a:cubicBezTo>
                  <a:cubicBezTo>
                    <a:pt x="163471" y="603758"/>
                    <a:pt x="59314" y="576291"/>
                    <a:pt x="59314" y="525522"/>
                  </a:cubicBezTo>
                  <a:cubicBezTo>
                    <a:pt x="59314" y="504434"/>
                    <a:pt x="78085" y="485688"/>
                    <a:pt x="112631" y="471499"/>
                  </a:cubicBezTo>
                  <a:cubicBezTo>
                    <a:pt x="44713" y="424896"/>
                    <a:pt x="0" y="346790"/>
                    <a:pt x="0" y="258400"/>
                  </a:cubicBezTo>
                  <a:cubicBezTo>
                    <a:pt x="0" y="115857"/>
                    <a:pt x="116020" y="0"/>
                    <a:pt x="25876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grpSp>
        <p:nvGrpSpPr>
          <p:cNvPr id="26" name="组合 25"/>
          <p:cNvGrpSpPr/>
          <p:nvPr/>
        </p:nvGrpSpPr>
        <p:grpSpPr>
          <a:xfrm>
            <a:off x="910678" y="4002737"/>
            <a:ext cx="490436" cy="476221"/>
            <a:chOff x="2217538" y="5725158"/>
            <a:chExt cx="490436" cy="476221"/>
          </a:xfrm>
        </p:grpSpPr>
        <p:sp>
          <p:nvSpPr>
            <p:cNvPr id="27" name="对话气泡: 椭圆形 4"/>
            <p:cNvSpPr/>
            <p:nvPr/>
          </p:nvSpPr>
          <p:spPr>
            <a:xfrm>
              <a:off x="2217538" y="5725158"/>
              <a:ext cx="490436" cy="476221"/>
            </a:xfrm>
            <a:prstGeom prst="wedgeEllipseCallout">
              <a:avLst>
                <a:gd name="adj1" fmla="val 66124"/>
                <a:gd name="adj2" fmla="val 2799"/>
              </a:avLst>
            </a:prstGeom>
            <a:solidFill>
              <a:srgbClr val="009F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round-web-cam_17861"/>
            <p:cNvSpPr>
              <a:spLocks noChangeAspect="1"/>
            </p:cNvSpPr>
            <p:nvPr/>
          </p:nvSpPr>
          <p:spPr bwMode="auto">
            <a:xfrm>
              <a:off x="2316981" y="5793204"/>
              <a:ext cx="291550" cy="340129"/>
            </a:xfrm>
            <a:custGeom>
              <a:avLst/>
              <a:gdLst>
                <a:gd name="connsiteX0" fmla="*/ 382866 w 517527"/>
                <a:gd name="connsiteY0" fmla="*/ 485037 h 603758"/>
                <a:gd name="connsiteX1" fmla="*/ 258763 w 517527"/>
                <a:gd name="connsiteY1" fmla="*/ 516800 h 603758"/>
                <a:gd name="connsiteX2" fmla="*/ 136617 w 517527"/>
                <a:gd name="connsiteY2" fmla="*/ 486079 h 603758"/>
                <a:gd name="connsiteX3" fmla="*/ 81214 w 517527"/>
                <a:gd name="connsiteY3" fmla="*/ 525522 h 603758"/>
                <a:gd name="connsiteX4" fmla="*/ 261371 w 517527"/>
                <a:gd name="connsiteY4" fmla="*/ 581888 h 603758"/>
                <a:gd name="connsiteX5" fmla="*/ 441658 w 517527"/>
                <a:gd name="connsiteY5" fmla="*/ 525522 h 603758"/>
                <a:gd name="connsiteX6" fmla="*/ 382866 w 517527"/>
                <a:gd name="connsiteY6" fmla="*/ 485037 h 603758"/>
                <a:gd name="connsiteX7" fmla="*/ 258870 w 517527"/>
                <a:gd name="connsiteY7" fmla="*/ 184740 h 603758"/>
                <a:gd name="connsiteX8" fmla="*/ 332717 w 517527"/>
                <a:gd name="connsiteY8" fmla="*/ 258481 h 603758"/>
                <a:gd name="connsiteX9" fmla="*/ 258870 w 517527"/>
                <a:gd name="connsiteY9" fmla="*/ 332222 h 603758"/>
                <a:gd name="connsiteX10" fmla="*/ 185023 w 517527"/>
                <a:gd name="connsiteY10" fmla="*/ 258481 h 603758"/>
                <a:gd name="connsiteX11" fmla="*/ 258870 w 517527"/>
                <a:gd name="connsiteY11" fmla="*/ 184740 h 603758"/>
                <a:gd name="connsiteX12" fmla="*/ 258763 w 517527"/>
                <a:gd name="connsiteY12" fmla="*/ 147620 h 603758"/>
                <a:gd name="connsiteX13" fmla="*/ 147697 w 517527"/>
                <a:gd name="connsiteY13" fmla="*/ 258400 h 603758"/>
                <a:gd name="connsiteX14" fmla="*/ 258763 w 517527"/>
                <a:gd name="connsiteY14" fmla="*/ 369310 h 603758"/>
                <a:gd name="connsiteX15" fmla="*/ 369830 w 517527"/>
                <a:gd name="connsiteY15" fmla="*/ 258400 h 603758"/>
                <a:gd name="connsiteX16" fmla="*/ 258763 w 517527"/>
                <a:gd name="connsiteY16" fmla="*/ 147620 h 603758"/>
                <a:gd name="connsiteX17" fmla="*/ 258112 w 517527"/>
                <a:gd name="connsiteY17" fmla="*/ 80189 h 603758"/>
                <a:gd name="connsiteX18" fmla="*/ 236342 w 517527"/>
                <a:gd name="connsiteY18" fmla="*/ 102058 h 603758"/>
                <a:gd name="connsiteX19" fmla="*/ 258112 w 517527"/>
                <a:gd name="connsiteY19" fmla="*/ 123798 h 603758"/>
                <a:gd name="connsiteX20" fmla="*/ 280012 w 517527"/>
                <a:gd name="connsiteY20" fmla="*/ 102058 h 603758"/>
                <a:gd name="connsiteX21" fmla="*/ 258112 w 517527"/>
                <a:gd name="connsiteY21" fmla="*/ 80189 h 603758"/>
                <a:gd name="connsiteX22" fmla="*/ 258763 w 517527"/>
                <a:gd name="connsiteY22" fmla="*/ 0 h 603758"/>
                <a:gd name="connsiteX23" fmla="*/ 517527 w 517527"/>
                <a:gd name="connsiteY23" fmla="*/ 258400 h 603758"/>
                <a:gd name="connsiteX24" fmla="*/ 406852 w 517527"/>
                <a:gd name="connsiteY24" fmla="*/ 470197 h 603758"/>
                <a:gd name="connsiteX25" fmla="*/ 463428 w 517527"/>
                <a:gd name="connsiteY25" fmla="*/ 525522 h 603758"/>
                <a:gd name="connsiteX26" fmla="*/ 261371 w 517527"/>
                <a:gd name="connsiteY26" fmla="*/ 603758 h 603758"/>
                <a:gd name="connsiteX27" fmla="*/ 59314 w 517527"/>
                <a:gd name="connsiteY27" fmla="*/ 525522 h 603758"/>
                <a:gd name="connsiteX28" fmla="*/ 112631 w 517527"/>
                <a:gd name="connsiteY28" fmla="*/ 471499 h 603758"/>
                <a:gd name="connsiteX29" fmla="*/ 0 w 517527"/>
                <a:gd name="connsiteY29" fmla="*/ 258400 h 603758"/>
                <a:gd name="connsiteX30" fmla="*/ 258763 w 517527"/>
                <a:gd name="connsiteY30" fmla="*/ 0 h 603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517527" h="603758">
                  <a:moveTo>
                    <a:pt x="382866" y="485037"/>
                  </a:moveTo>
                  <a:cubicBezTo>
                    <a:pt x="345974" y="505345"/>
                    <a:pt x="303737" y="516800"/>
                    <a:pt x="258763" y="516800"/>
                  </a:cubicBezTo>
                  <a:cubicBezTo>
                    <a:pt x="214572" y="516800"/>
                    <a:pt x="172987" y="505735"/>
                    <a:pt x="136617" y="486079"/>
                  </a:cubicBezTo>
                  <a:cubicBezTo>
                    <a:pt x="102463" y="497013"/>
                    <a:pt x="81214" y="511984"/>
                    <a:pt x="81214" y="525522"/>
                  </a:cubicBezTo>
                  <a:cubicBezTo>
                    <a:pt x="81214" y="549084"/>
                    <a:pt x="149783" y="581888"/>
                    <a:pt x="261371" y="581888"/>
                  </a:cubicBezTo>
                  <a:cubicBezTo>
                    <a:pt x="373089" y="581888"/>
                    <a:pt x="441658" y="549084"/>
                    <a:pt x="441658" y="525522"/>
                  </a:cubicBezTo>
                  <a:cubicBezTo>
                    <a:pt x="441658" y="511593"/>
                    <a:pt x="418584" y="495972"/>
                    <a:pt x="382866" y="485037"/>
                  </a:cubicBezTo>
                  <a:close/>
                  <a:moveTo>
                    <a:pt x="258870" y="184740"/>
                  </a:moveTo>
                  <a:cubicBezTo>
                    <a:pt x="299655" y="184740"/>
                    <a:pt x="332717" y="217755"/>
                    <a:pt x="332717" y="258481"/>
                  </a:cubicBezTo>
                  <a:cubicBezTo>
                    <a:pt x="332717" y="299207"/>
                    <a:pt x="299655" y="332222"/>
                    <a:pt x="258870" y="332222"/>
                  </a:cubicBezTo>
                  <a:cubicBezTo>
                    <a:pt x="218085" y="332222"/>
                    <a:pt x="185023" y="299207"/>
                    <a:pt x="185023" y="258481"/>
                  </a:cubicBezTo>
                  <a:cubicBezTo>
                    <a:pt x="185023" y="217755"/>
                    <a:pt x="218085" y="184740"/>
                    <a:pt x="258870" y="184740"/>
                  </a:cubicBezTo>
                  <a:close/>
                  <a:moveTo>
                    <a:pt x="258763" y="147620"/>
                  </a:moveTo>
                  <a:cubicBezTo>
                    <a:pt x="197495" y="147620"/>
                    <a:pt x="147697" y="197347"/>
                    <a:pt x="147697" y="258400"/>
                  </a:cubicBezTo>
                  <a:cubicBezTo>
                    <a:pt x="147697" y="319583"/>
                    <a:pt x="197495" y="369310"/>
                    <a:pt x="258763" y="369310"/>
                  </a:cubicBezTo>
                  <a:cubicBezTo>
                    <a:pt x="320032" y="369310"/>
                    <a:pt x="369830" y="319453"/>
                    <a:pt x="369830" y="258400"/>
                  </a:cubicBezTo>
                  <a:cubicBezTo>
                    <a:pt x="369830" y="197347"/>
                    <a:pt x="320032" y="147620"/>
                    <a:pt x="258763" y="147620"/>
                  </a:cubicBezTo>
                  <a:close/>
                  <a:moveTo>
                    <a:pt x="258112" y="80189"/>
                  </a:moveTo>
                  <a:cubicBezTo>
                    <a:pt x="246119" y="80189"/>
                    <a:pt x="236342" y="89952"/>
                    <a:pt x="236342" y="102058"/>
                  </a:cubicBezTo>
                  <a:cubicBezTo>
                    <a:pt x="236342" y="114034"/>
                    <a:pt x="246119" y="123798"/>
                    <a:pt x="258112" y="123798"/>
                  </a:cubicBezTo>
                  <a:cubicBezTo>
                    <a:pt x="270235" y="123798"/>
                    <a:pt x="280012" y="114034"/>
                    <a:pt x="280012" y="102058"/>
                  </a:cubicBezTo>
                  <a:cubicBezTo>
                    <a:pt x="280012" y="89952"/>
                    <a:pt x="270235" y="80189"/>
                    <a:pt x="258112" y="80189"/>
                  </a:cubicBezTo>
                  <a:close/>
                  <a:moveTo>
                    <a:pt x="258763" y="0"/>
                  </a:moveTo>
                  <a:cubicBezTo>
                    <a:pt x="401507" y="0"/>
                    <a:pt x="517527" y="115857"/>
                    <a:pt x="517527" y="258400"/>
                  </a:cubicBezTo>
                  <a:cubicBezTo>
                    <a:pt x="517527" y="346009"/>
                    <a:pt x="473726" y="423464"/>
                    <a:pt x="406852" y="470197"/>
                  </a:cubicBezTo>
                  <a:cubicBezTo>
                    <a:pt x="443483" y="484386"/>
                    <a:pt x="463428" y="503652"/>
                    <a:pt x="463428" y="525522"/>
                  </a:cubicBezTo>
                  <a:cubicBezTo>
                    <a:pt x="463428" y="576291"/>
                    <a:pt x="359401" y="603758"/>
                    <a:pt x="261371" y="603758"/>
                  </a:cubicBezTo>
                  <a:cubicBezTo>
                    <a:pt x="163471" y="603758"/>
                    <a:pt x="59314" y="576291"/>
                    <a:pt x="59314" y="525522"/>
                  </a:cubicBezTo>
                  <a:cubicBezTo>
                    <a:pt x="59314" y="504434"/>
                    <a:pt x="78085" y="485688"/>
                    <a:pt x="112631" y="471499"/>
                  </a:cubicBezTo>
                  <a:cubicBezTo>
                    <a:pt x="44713" y="424896"/>
                    <a:pt x="0" y="346790"/>
                    <a:pt x="0" y="258400"/>
                  </a:cubicBezTo>
                  <a:cubicBezTo>
                    <a:pt x="0" y="115857"/>
                    <a:pt x="116020" y="0"/>
                    <a:pt x="25876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9" name="矩形 28"/>
          <p:cNvSpPr/>
          <p:nvPr/>
        </p:nvSpPr>
        <p:spPr>
          <a:xfrm>
            <a:off x="1589267" y="3046768"/>
            <a:ext cx="11001756" cy="583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400" kern="100" dirty="0" smtClean="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DNS</a:t>
            </a:r>
            <a:r>
              <a:rPr lang="zh-CN" altLang="zh-CN" sz="2400" kern="100" dirty="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客户机向</a:t>
            </a:r>
            <a:r>
              <a:rPr lang="en-US" altLang="zh-CN" sz="2400" kern="100" dirty="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DNS</a:t>
            </a:r>
            <a:r>
              <a:rPr lang="zh-CN" altLang="zh-CN" sz="2400" kern="100" dirty="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服务器发送包含域名</a:t>
            </a:r>
            <a:r>
              <a:rPr lang="en-US" altLang="zh-CN" sz="2400" kern="100" dirty="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  <a:hlinkClick r:id="rId5"/>
              </a:rPr>
              <a:t>www.hust.edu.cn</a:t>
            </a:r>
            <a:r>
              <a:rPr lang="zh-CN" altLang="zh-CN" sz="2400" kern="100" dirty="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的查询请求</a:t>
            </a:r>
            <a:r>
              <a:rPr lang="zh-CN" altLang="zh-CN" sz="2400" kern="100" dirty="0" smtClean="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报文</a:t>
            </a:r>
            <a:endParaRPr lang="zh-CN" altLang="zh-CN" sz="2400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1589267" y="5481857"/>
            <a:ext cx="11001756" cy="583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400" kern="100" dirty="0" smtClean="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浏览器</a:t>
            </a:r>
            <a:r>
              <a:rPr lang="zh-CN" altLang="zh-CN" sz="2400" kern="100" dirty="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向</a:t>
            </a:r>
            <a:r>
              <a:rPr lang="en-US" altLang="zh-CN" sz="2400" kern="100" dirty="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IP</a:t>
            </a:r>
            <a:r>
              <a:rPr lang="zh-CN" altLang="zh-CN" sz="2400" kern="100" dirty="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地址所在</a:t>
            </a:r>
            <a:r>
              <a:rPr lang="en-US" altLang="zh-CN" sz="2400" kern="100" dirty="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WEB</a:t>
            </a:r>
            <a:r>
              <a:rPr lang="zh-CN" altLang="zh-CN" sz="2400" kern="100" dirty="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服务器发起</a:t>
            </a:r>
            <a:r>
              <a:rPr lang="en-US" altLang="zh-CN" sz="2400" kern="100" dirty="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TCP</a:t>
            </a:r>
            <a:r>
              <a:rPr lang="zh-CN" altLang="zh-CN" sz="2400" kern="100" dirty="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链接</a:t>
            </a:r>
            <a:endParaRPr lang="zh-CN" altLang="zh-CN" sz="24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1589267" y="4670162"/>
            <a:ext cx="11001756" cy="583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400" kern="100" dirty="0" smtClean="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DNS</a:t>
            </a:r>
            <a:r>
              <a:rPr lang="zh-CN" altLang="zh-CN" sz="2400" kern="100" dirty="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客户机将获得的</a:t>
            </a:r>
            <a:r>
              <a:rPr lang="en-US" altLang="zh-CN" sz="2400" kern="100" dirty="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IP</a:t>
            </a:r>
            <a:r>
              <a:rPr lang="zh-CN" altLang="zh-CN" sz="2400" kern="100" dirty="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地址传送给</a:t>
            </a:r>
            <a:r>
              <a:rPr lang="zh-CN" altLang="zh-CN" sz="2400" kern="100" dirty="0" smtClean="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浏览器</a:t>
            </a:r>
            <a:endParaRPr lang="zh-CN" altLang="zh-CN" sz="24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>
            <a:off x="629529" y="315996"/>
            <a:ext cx="4199645" cy="1007827"/>
            <a:chOff x="658104" y="373146"/>
            <a:chExt cx="4199645" cy="1007827"/>
          </a:xfrm>
        </p:grpSpPr>
        <p:grpSp>
          <p:nvGrpSpPr>
            <p:cNvPr id="17" name="组合 16"/>
            <p:cNvGrpSpPr/>
            <p:nvPr/>
          </p:nvGrpSpPr>
          <p:grpSpPr>
            <a:xfrm>
              <a:off x="1080814" y="763297"/>
              <a:ext cx="3776935" cy="617676"/>
              <a:chOff x="1839058" y="1058437"/>
              <a:chExt cx="3776935" cy="617676"/>
            </a:xfrm>
          </p:grpSpPr>
          <p:sp>
            <p:nvSpPr>
              <p:cNvPr id="19" name="矩形: 圆角 11"/>
              <p:cNvSpPr/>
              <p:nvPr/>
            </p:nvSpPr>
            <p:spPr>
              <a:xfrm>
                <a:off x="1839058" y="1058437"/>
                <a:ext cx="3776935" cy="584775"/>
              </a:xfrm>
              <a:prstGeom prst="roundRect">
                <a:avLst>
                  <a:gd name="adj" fmla="val 50000"/>
                </a:avLst>
              </a:prstGeom>
              <a:solidFill>
                <a:srgbClr val="009FF6"/>
              </a:solidFill>
              <a:ln>
                <a:solidFill>
                  <a:schemeClr val="bg1"/>
                </a:solidFill>
              </a:ln>
              <a:effectLst>
                <a:outerShdw blurRad="63500" sx="101000" sy="101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solidFill>
                    <a:srgbClr val="00A3F8"/>
                  </a:solidFill>
                </a:endParaRPr>
              </a:p>
            </p:txBody>
          </p:sp>
          <p:sp>
            <p:nvSpPr>
              <p:cNvPr id="20" name="文本框 19"/>
              <p:cNvSpPr txBox="1"/>
              <p:nvPr/>
            </p:nvSpPr>
            <p:spPr>
              <a:xfrm>
                <a:off x="2735221" y="1091338"/>
                <a:ext cx="274056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2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DNS</a:t>
                </a:r>
                <a:r>
                  <a:rPr lang="zh-CN" altLang="en-US" sz="32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的实现</a:t>
                </a:r>
              </a:p>
            </p:txBody>
          </p:sp>
        </p:grpSp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3">
              <a:lum contrast="20000"/>
            </a:blip>
            <a:stretch>
              <a:fillRect/>
            </a:stretch>
          </p:blipFill>
          <p:spPr>
            <a:xfrm>
              <a:off x="658104" y="373146"/>
              <a:ext cx="1178667" cy="987480"/>
            </a:xfrm>
            <a:prstGeom prst="rect">
              <a:avLst/>
            </a:prstGeom>
          </p:spPr>
        </p:pic>
      </p:grpSp>
      <p:sp>
        <p:nvSpPr>
          <p:cNvPr id="22" name="Rectangle 3"/>
          <p:cNvSpPr txBox="1">
            <a:spLocks noChangeArrowheads="1"/>
          </p:cNvSpPr>
          <p:nvPr/>
        </p:nvSpPr>
        <p:spPr>
          <a:xfrm>
            <a:off x="1452280" y="1681563"/>
            <a:ext cx="11331322" cy="6401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altLang="en-US" dirty="0">
                <a:ea typeface="楷体" panose="02010609060101010101" pitchFamily="49" charset="-122"/>
                <a:cs typeface="Arial" panose="020B0604020202020204" pitchFamily="34" charset="0"/>
              </a:rPr>
              <a:t>最简单的方法</a:t>
            </a:r>
            <a:r>
              <a:rPr lang="en-US" altLang="zh-CN" dirty="0">
                <a:ea typeface="楷体" panose="02010609060101010101" pitchFamily="49" charset="-122"/>
                <a:cs typeface="Arial" panose="020B0604020202020204" pitchFamily="34" charset="0"/>
              </a:rPr>
              <a:t>——</a:t>
            </a:r>
            <a:r>
              <a:rPr lang="zh-CN" altLang="en-US" dirty="0">
                <a:ea typeface="楷体" panose="02010609060101010101" pitchFamily="49" charset="-122"/>
                <a:cs typeface="Arial" panose="020B0604020202020204" pitchFamily="34" charset="0"/>
              </a:rPr>
              <a:t>单台</a:t>
            </a:r>
            <a:r>
              <a:rPr lang="en-US" altLang="zh-CN" dirty="0">
                <a:ea typeface="楷体" panose="02010609060101010101" pitchFamily="49" charset="-122"/>
                <a:cs typeface="Arial" panose="020B0604020202020204" pitchFamily="34" charset="0"/>
              </a:rPr>
              <a:t>DNS</a:t>
            </a:r>
            <a:r>
              <a:rPr lang="zh-CN" altLang="en-US" dirty="0" smtClean="0">
                <a:ea typeface="楷体" panose="02010609060101010101" pitchFamily="49" charset="-122"/>
                <a:cs typeface="Arial" panose="020B0604020202020204" pitchFamily="34" charset="0"/>
              </a:rPr>
              <a:t>服务器</a:t>
            </a:r>
            <a:endParaRPr lang="zh-CN" altLang="en-US" dirty="0">
              <a:ea typeface="楷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24" name="Text Box 4"/>
          <p:cNvSpPr txBox="1">
            <a:spLocks noChangeArrowheads="1"/>
          </p:cNvSpPr>
          <p:nvPr/>
        </p:nvSpPr>
        <p:spPr bwMode="auto">
          <a:xfrm>
            <a:off x="2501329" y="5313363"/>
            <a:ext cx="703738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8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显然，这种方法是世界上最笨的方法！！！</a:t>
            </a:r>
          </a:p>
        </p:txBody>
      </p:sp>
      <p:grpSp>
        <p:nvGrpSpPr>
          <p:cNvPr id="9" name="组合 8"/>
          <p:cNvGrpSpPr/>
          <p:nvPr/>
        </p:nvGrpSpPr>
        <p:grpSpPr>
          <a:xfrm>
            <a:off x="807021" y="1801168"/>
            <a:ext cx="490436" cy="476221"/>
            <a:chOff x="2217538" y="5725158"/>
            <a:chExt cx="490436" cy="476221"/>
          </a:xfrm>
        </p:grpSpPr>
        <p:sp>
          <p:nvSpPr>
            <p:cNvPr id="10" name="对话气泡: 椭圆形 4"/>
            <p:cNvSpPr/>
            <p:nvPr/>
          </p:nvSpPr>
          <p:spPr>
            <a:xfrm>
              <a:off x="2217538" y="5725158"/>
              <a:ext cx="490436" cy="476221"/>
            </a:xfrm>
            <a:prstGeom prst="wedgeEllipseCallout">
              <a:avLst>
                <a:gd name="adj1" fmla="val 66124"/>
                <a:gd name="adj2" fmla="val 2799"/>
              </a:avLst>
            </a:prstGeom>
            <a:solidFill>
              <a:srgbClr val="009F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round-web-cam_17861"/>
            <p:cNvSpPr>
              <a:spLocks noChangeAspect="1"/>
            </p:cNvSpPr>
            <p:nvPr/>
          </p:nvSpPr>
          <p:spPr bwMode="auto">
            <a:xfrm>
              <a:off x="2316981" y="5793204"/>
              <a:ext cx="291550" cy="340129"/>
            </a:xfrm>
            <a:custGeom>
              <a:avLst/>
              <a:gdLst>
                <a:gd name="connsiteX0" fmla="*/ 382866 w 517527"/>
                <a:gd name="connsiteY0" fmla="*/ 485037 h 603758"/>
                <a:gd name="connsiteX1" fmla="*/ 258763 w 517527"/>
                <a:gd name="connsiteY1" fmla="*/ 516800 h 603758"/>
                <a:gd name="connsiteX2" fmla="*/ 136617 w 517527"/>
                <a:gd name="connsiteY2" fmla="*/ 486079 h 603758"/>
                <a:gd name="connsiteX3" fmla="*/ 81214 w 517527"/>
                <a:gd name="connsiteY3" fmla="*/ 525522 h 603758"/>
                <a:gd name="connsiteX4" fmla="*/ 261371 w 517527"/>
                <a:gd name="connsiteY4" fmla="*/ 581888 h 603758"/>
                <a:gd name="connsiteX5" fmla="*/ 441658 w 517527"/>
                <a:gd name="connsiteY5" fmla="*/ 525522 h 603758"/>
                <a:gd name="connsiteX6" fmla="*/ 382866 w 517527"/>
                <a:gd name="connsiteY6" fmla="*/ 485037 h 603758"/>
                <a:gd name="connsiteX7" fmla="*/ 258870 w 517527"/>
                <a:gd name="connsiteY7" fmla="*/ 184740 h 603758"/>
                <a:gd name="connsiteX8" fmla="*/ 332717 w 517527"/>
                <a:gd name="connsiteY8" fmla="*/ 258481 h 603758"/>
                <a:gd name="connsiteX9" fmla="*/ 258870 w 517527"/>
                <a:gd name="connsiteY9" fmla="*/ 332222 h 603758"/>
                <a:gd name="connsiteX10" fmla="*/ 185023 w 517527"/>
                <a:gd name="connsiteY10" fmla="*/ 258481 h 603758"/>
                <a:gd name="connsiteX11" fmla="*/ 258870 w 517527"/>
                <a:gd name="connsiteY11" fmla="*/ 184740 h 603758"/>
                <a:gd name="connsiteX12" fmla="*/ 258763 w 517527"/>
                <a:gd name="connsiteY12" fmla="*/ 147620 h 603758"/>
                <a:gd name="connsiteX13" fmla="*/ 147697 w 517527"/>
                <a:gd name="connsiteY13" fmla="*/ 258400 h 603758"/>
                <a:gd name="connsiteX14" fmla="*/ 258763 w 517527"/>
                <a:gd name="connsiteY14" fmla="*/ 369310 h 603758"/>
                <a:gd name="connsiteX15" fmla="*/ 369830 w 517527"/>
                <a:gd name="connsiteY15" fmla="*/ 258400 h 603758"/>
                <a:gd name="connsiteX16" fmla="*/ 258763 w 517527"/>
                <a:gd name="connsiteY16" fmla="*/ 147620 h 603758"/>
                <a:gd name="connsiteX17" fmla="*/ 258112 w 517527"/>
                <a:gd name="connsiteY17" fmla="*/ 80189 h 603758"/>
                <a:gd name="connsiteX18" fmla="*/ 236342 w 517527"/>
                <a:gd name="connsiteY18" fmla="*/ 102058 h 603758"/>
                <a:gd name="connsiteX19" fmla="*/ 258112 w 517527"/>
                <a:gd name="connsiteY19" fmla="*/ 123798 h 603758"/>
                <a:gd name="connsiteX20" fmla="*/ 280012 w 517527"/>
                <a:gd name="connsiteY20" fmla="*/ 102058 h 603758"/>
                <a:gd name="connsiteX21" fmla="*/ 258112 w 517527"/>
                <a:gd name="connsiteY21" fmla="*/ 80189 h 603758"/>
                <a:gd name="connsiteX22" fmla="*/ 258763 w 517527"/>
                <a:gd name="connsiteY22" fmla="*/ 0 h 603758"/>
                <a:gd name="connsiteX23" fmla="*/ 517527 w 517527"/>
                <a:gd name="connsiteY23" fmla="*/ 258400 h 603758"/>
                <a:gd name="connsiteX24" fmla="*/ 406852 w 517527"/>
                <a:gd name="connsiteY24" fmla="*/ 470197 h 603758"/>
                <a:gd name="connsiteX25" fmla="*/ 463428 w 517527"/>
                <a:gd name="connsiteY25" fmla="*/ 525522 h 603758"/>
                <a:gd name="connsiteX26" fmla="*/ 261371 w 517527"/>
                <a:gd name="connsiteY26" fmla="*/ 603758 h 603758"/>
                <a:gd name="connsiteX27" fmla="*/ 59314 w 517527"/>
                <a:gd name="connsiteY27" fmla="*/ 525522 h 603758"/>
                <a:gd name="connsiteX28" fmla="*/ 112631 w 517527"/>
                <a:gd name="connsiteY28" fmla="*/ 471499 h 603758"/>
                <a:gd name="connsiteX29" fmla="*/ 0 w 517527"/>
                <a:gd name="connsiteY29" fmla="*/ 258400 h 603758"/>
                <a:gd name="connsiteX30" fmla="*/ 258763 w 517527"/>
                <a:gd name="connsiteY30" fmla="*/ 0 h 603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517527" h="603758">
                  <a:moveTo>
                    <a:pt x="382866" y="485037"/>
                  </a:moveTo>
                  <a:cubicBezTo>
                    <a:pt x="345974" y="505345"/>
                    <a:pt x="303737" y="516800"/>
                    <a:pt x="258763" y="516800"/>
                  </a:cubicBezTo>
                  <a:cubicBezTo>
                    <a:pt x="214572" y="516800"/>
                    <a:pt x="172987" y="505735"/>
                    <a:pt x="136617" y="486079"/>
                  </a:cubicBezTo>
                  <a:cubicBezTo>
                    <a:pt x="102463" y="497013"/>
                    <a:pt x="81214" y="511984"/>
                    <a:pt x="81214" y="525522"/>
                  </a:cubicBezTo>
                  <a:cubicBezTo>
                    <a:pt x="81214" y="549084"/>
                    <a:pt x="149783" y="581888"/>
                    <a:pt x="261371" y="581888"/>
                  </a:cubicBezTo>
                  <a:cubicBezTo>
                    <a:pt x="373089" y="581888"/>
                    <a:pt x="441658" y="549084"/>
                    <a:pt x="441658" y="525522"/>
                  </a:cubicBezTo>
                  <a:cubicBezTo>
                    <a:pt x="441658" y="511593"/>
                    <a:pt x="418584" y="495972"/>
                    <a:pt x="382866" y="485037"/>
                  </a:cubicBezTo>
                  <a:close/>
                  <a:moveTo>
                    <a:pt x="258870" y="184740"/>
                  </a:moveTo>
                  <a:cubicBezTo>
                    <a:pt x="299655" y="184740"/>
                    <a:pt x="332717" y="217755"/>
                    <a:pt x="332717" y="258481"/>
                  </a:cubicBezTo>
                  <a:cubicBezTo>
                    <a:pt x="332717" y="299207"/>
                    <a:pt x="299655" y="332222"/>
                    <a:pt x="258870" y="332222"/>
                  </a:cubicBezTo>
                  <a:cubicBezTo>
                    <a:pt x="218085" y="332222"/>
                    <a:pt x="185023" y="299207"/>
                    <a:pt x="185023" y="258481"/>
                  </a:cubicBezTo>
                  <a:cubicBezTo>
                    <a:pt x="185023" y="217755"/>
                    <a:pt x="218085" y="184740"/>
                    <a:pt x="258870" y="184740"/>
                  </a:cubicBezTo>
                  <a:close/>
                  <a:moveTo>
                    <a:pt x="258763" y="147620"/>
                  </a:moveTo>
                  <a:cubicBezTo>
                    <a:pt x="197495" y="147620"/>
                    <a:pt x="147697" y="197347"/>
                    <a:pt x="147697" y="258400"/>
                  </a:cubicBezTo>
                  <a:cubicBezTo>
                    <a:pt x="147697" y="319583"/>
                    <a:pt x="197495" y="369310"/>
                    <a:pt x="258763" y="369310"/>
                  </a:cubicBezTo>
                  <a:cubicBezTo>
                    <a:pt x="320032" y="369310"/>
                    <a:pt x="369830" y="319453"/>
                    <a:pt x="369830" y="258400"/>
                  </a:cubicBezTo>
                  <a:cubicBezTo>
                    <a:pt x="369830" y="197347"/>
                    <a:pt x="320032" y="147620"/>
                    <a:pt x="258763" y="147620"/>
                  </a:cubicBezTo>
                  <a:close/>
                  <a:moveTo>
                    <a:pt x="258112" y="80189"/>
                  </a:moveTo>
                  <a:cubicBezTo>
                    <a:pt x="246119" y="80189"/>
                    <a:pt x="236342" y="89952"/>
                    <a:pt x="236342" y="102058"/>
                  </a:cubicBezTo>
                  <a:cubicBezTo>
                    <a:pt x="236342" y="114034"/>
                    <a:pt x="246119" y="123798"/>
                    <a:pt x="258112" y="123798"/>
                  </a:cubicBezTo>
                  <a:cubicBezTo>
                    <a:pt x="270235" y="123798"/>
                    <a:pt x="280012" y="114034"/>
                    <a:pt x="280012" y="102058"/>
                  </a:cubicBezTo>
                  <a:cubicBezTo>
                    <a:pt x="280012" y="89952"/>
                    <a:pt x="270235" y="80189"/>
                    <a:pt x="258112" y="80189"/>
                  </a:cubicBezTo>
                  <a:close/>
                  <a:moveTo>
                    <a:pt x="258763" y="0"/>
                  </a:moveTo>
                  <a:cubicBezTo>
                    <a:pt x="401507" y="0"/>
                    <a:pt x="517527" y="115857"/>
                    <a:pt x="517527" y="258400"/>
                  </a:cubicBezTo>
                  <a:cubicBezTo>
                    <a:pt x="517527" y="346009"/>
                    <a:pt x="473726" y="423464"/>
                    <a:pt x="406852" y="470197"/>
                  </a:cubicBezTo>
                  <a:cubicBezTo>
                    <a:pt x="443483" y="484386"/>
                    <a:pt x="463428" y="503652"/>
                    <a:pt x="463428" y="525522"/>
                  </a:cubicBezTo>
                  <a:cubicBezTo>
                    <a:pt x="463428" y="576291"/>
                    <a:pt x="359401" y="603758"/>
                    <a:pt x="261371" y="603758"/>
                  </a:cubicBezTo>
                  <a:cubicBezTo>
                    <a:pt x="163471" y="603758"/>
                    <a:pt x="59314" y="576291"/>
                    <a:pt x="59314" y="525522"/>
                  </a:cubicBezTo>
                  <a:cubicBezTo>
                    <a:pt x="59314" y="504434"/>
                    <a:pt x="78085" y="485688"/>
                    <a:pt x="112631" y="471499"/>
                  </a:cubicBezTo>
                  <a:cubicBezTo>
                    <a:pt x="44713" y="424896"/>
                    <a:pt x="0" y="346790"/>
                    <a:pt x="0" y="258400"/>
                  </a:cubicBezTo>
                  <a:cubicBezTo>
                    <a:pt x="0" y="115857"/>
                    <a:pt x="116020" y="0"/>
                    <a:pt x="25876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2" name="Rectangle 3"/>
          <p:cNvSpPr txBox="1">
            <a:spLocks noChangeArrowheads="1"/>
          </p:cNvSpPr>
          <p:nvPr/>
        </p:nvSpPr>
        <p:spPr>
          <a:xfrm>
            <a:off x="807021" y="2389747"/>
            <a:ext cx="11331322" cy="345598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dirty="0" smtClean="0">
                <a:ea typeface="楷体" panose="02010609060101010101" pitchFamily="49" charset="-122"/>
                <a:cs typeface="Arial" panose="020B0604020202020204" pitchFamily="34" charset="0"/>
              </a:rPr>
              <a:t> 单点</a:t>
            </a:r>
            <a:r>
              <a:rPr lang="zh-CN" altLang="en-US" dirty="0">
                <a:ea typeface="楷体" panose="02010609060101010101" pitchFamily="49" charset="-122"/>
                <a:cs typeface="Arial" panose="020B0604020202020204" pitchFamily="34" charset="0"/>
              </a:rPr>
              <a:t>故障的问题：一旦崩溃，因特网何以堪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dirty="0" smtClean="0">
                <a:ea typeface="楷体" panose="02010609060101010101" pitchFamily="49" charset="-122"/>
                <a:cs typeface="Arial" panose="020B0604020202020204" pitchFamily="34" charset="0"/>
              </a:rPr>
              <a:t> 数据</a:t>
            </a:r>
            <a:r>
              <a:rPr lang="zh-CN" altLang="en-US" dirty="0">
                <a:ea typeface="楷体" panose="02010609060101010101" pitchFamily="49" charset="-122"/>
                <a:cs typeface="Arial" panose="020B0604020202020204" pitchFamily="34" charset="0"/>
              </a:rPr>
              <a:t>的流通量：使得</a:t>
            </a:r>
            <a:r>
              <a:rPr lang="en-US" altLang="zh-CN" dirty="0">
                <a:ea typeface="楷体" panose="02010609060101010101" pitchFamily="49" charset="-122"/>
                <a:cs typeface="Arial" panose="020B0604020202020204" pitchFamily="34" charset="0"/>
              </a:rPr>
              <a:t>DNS</a:t>
            </a:r>
            <a:r>
              <a:rPr lang="zh-CN" altLang="en-US" dirty="0">
                <a:ea typeface="楷体" panose="02010609060101010101" pitchFamily="49" charset="-122"/>
                <a:cs typeface="Arial" panose="020B0604020202020204" pitchFamily="34" charset="0"/>
              </a:rPr>
              <a:t>服务器不堪重负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dirty="0" smtClean="0">
                <a:ea typeface="楷体" panose="02010609060101010101" pitchFamily="49" charset="-122"/>
                <a:cs typeface="Arial" panose="020B0604020202020204" pitchFamily="34" charset="0"/>
              </a:rPr>
              <a:t> 远程</a:t>
            </a:r>
            <a:r>
              <a:rPr lang="zh-CN" altLang="en-US" dirty="0">
                <a:ea typeface="楷体" panose="02010609060101010101" pitchFamily="49" charset="-122"/>
                <a:cs typeface="Arial" panose="020B0604020202020204" pitchFamily="34" charset="0"/>
              </a:rPr>
              <a:t>的集中式数据库：带来严重的延时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dirty="0" smtClean="0">
                <a:ea typeface="楷体" panose="02010609060101010101" pitchFamily="49" charset="-122"/>
                <a:cs typeface="Arial" panose="020B0604020202020204" pitchFamily="34" charset="0"/>
              </a:rPr>
              <a:t> 维护</a:t>
            </a:r>
            <a:r>
              <a:rPr lang="zh-CN" altLang="en-US" dirty="0">
                <a:ea typeface="楷体" panose="02010609060101010101" pitchFamily="49" charset="-122"/>
                <a:cs typeface="Arial" panose="020B0604020202020204" pitchFamily="34" charset="0"/>
              </a:rPr>
              <a:t>量巨大：</a:t>
            </a:r>
            <a:r>
              <a:rPr lang="en-US" altLang="zh-CN" dirty="0">
                <a:ea typeface="楷体" panose="02010609060101010101" pitchFamily="49" charset="-122"/>
                <a:cs typeface="Arial" panose="020B0604020202020204" pitchFamily="34" charset="0"/>
              </a:rPr>
              <a:t>DNS</a:t>
            </a:r>
            <a:r>
              <a:rPr lang="zh-CN" altLang="en-US" dirty="0">
                <a:ea typeface="楷体" panose="02010609060101010101" pitchFamily="49" charset="-122"/>
                <a:cs typeface="Arial" panose="020B0604020202020204" pitchFamily="34" charset="0"/>
              </a:rPr>
              <a:t>服务器不得不拼命的更新以适应因特网上主机的增加与减少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7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4" dur="8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5" dur="8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8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7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1" dur="8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2" dur="8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" dur="8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7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8" dur="8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9" dur="8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8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>
            <a:off x="629529" y="315996"/>
            <a:ext cx="7745215" cy="1007827"/>
            <a:chOff x="658104" y="373146"/>
            <a:chExt cx="6629309" cy="1007827"/>
          </a:xfrm>
        </p:grpSpPr>
        <p:grpSp>
          <p:nvGrpSpPr>
            <p:cNvPr id="17" name="组合 16"/>
            <p:cNvGrpSpPr/>
            <p:nvPr/>
          </p:nvGrpSpPr>
          <p:grpSpPr>
            <a:xfrm>
              <a:off x="1080813" y="763297"/>
              <a:ext cx="6206600" cy="617676"/>
              <a:chOff x="1839057" y="1058437"/>
              <a:chExt cx="6206600" cy="617676"/>
            </a:xfrm>
          </p:grpSpPr>
          <p:sp>
            <p:nvSpPr>
              <p:cNvPr id="19" name="矩形: 圆角 11"/>
              <p:cNvSpPr/>
              <p:nvPr/>
            </p:nvSpPr>
            <p:spPr>
              <a:xfrm>
                <a:off x="1839057" y="1058437"/>
                <a:ext cx="5863603" cy="584775"/>
              </a:xfrm>
              <a:prstGeom prst="roundRect">
                <a:avLst>
                  <a:gd name="adj" fmla="val 50000"/>
                </a:avLst>
              </a:prstGeom>
              <a:solidFill>
                <a:srgbClr val="009FF6"/>
              </a:solidFill>
              <a:ln>
                <a:solidFill>
                  <a:schemeClr val="bg1"/>
                </a:solidFill>
              </a:ln>
              <a:effectLst>
                <a:outerShdw blurRad="63500" sx="101000" sy="101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solidFill>
                    <a:srgbClr val="00A3F8"/>
                  </a:solidFill>
                </a:endParaRPr>
              </a:p>
            </p:txBody>
          </p:sp>
          <p:sp>
            <p:nvSpPr>
              <p:cNvPr id="20" name="文本框 19"/>
              <p:cNvSpPr txBox="1"/>
              <p:nvPr/>
            </p:nvSpPr>
            <p:spPr>
              <a:xfrm>
                <a:off x="2735220" y="1091338"/>
                <a:ext cx="5310437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32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域名系统名字空间和层次结构</a:t>
                </a:r>
              </a:p>
            </p:txBody>
          </p:sp>
        </p:grpSp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3">
              <a:lum contrast="20000"/>
            </a:blip>
            <a:stretch>
              <a:fillRect/>
            </a:stretch>
          </p:blipFill>
          <p:spPr>
            <a:xfrm>
              <a:off x="658104" y="373146"/>
              <a:ext cx="1178667" cy="987480"/>
            </a:xfrm>
            <a:prstGeom prst="rect">
              <a:avLst/>
            </a:prstGeom>
          </p:spPr>
        </p:pic>
      </p:grpSp>
      <p:grpSp>
        <p:nvGrpSpPr>
          <p:cNvPr id="33" name="组合 32"/>
          <p:cNvGrpSpPr/>
          <p:nvPr/>
        </p:nvGrpSpPr>
        <p:grpSpPr>
          <a:xfrm>
            <a:off x="1620611" y="1448617"/>
            <a:ext cx="9238852" cy="5265420"/>
            <a:chOff x="1381125" y="1223645"/>
            <a:chExt cx="9238852" cy="5265420"/>
          </a:xfrm>
        </p:grpSpPr>
        <p:sp>
          <p:nvSpPr>
            <p:cNvPr id="38" name="矩形 11266"/>
            <p:cNvSpPr>
              <a:spLocks noChangeArrowheads="1"/>
            </p:cNvSpPr>
            <p:nvPr/>
          </p:nvSpPr>
          <p:spPr bwMode="auto">
            <a:xfrm>
              <a:off x="1389138" y="4837877"/>
              <a:ext cx="9212251" cy="843673"/>
            </a:xfrm>
            <a:prstGeom prst="rect">
              <a:avLst/>
            </a:prstGeom>
            <a:solidFill>
              <a:srgbClr val="FFFF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3" name="矩形 11267"/>
            <p:cNvSpPr>
              <a:spLocks noChangeArrowheads="1"/>
            </p:cNvSpPr>
            <p:nvPr/>
          </p:nvSpPr>
          <p:spPr bwMode="auto">
            <a:xfrm>
              <a:off x="1398752" y="5681550"/>
              <a:ext cx="9194625" cy="807515"/>
            </a:xfrm>
            <a:prstGeom prst="rect">
              <a:avLst/>
            </a:prstGeom>
            <a:solidFill>
              <a:srgbClr val="CCFF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4" name="矩形 11268"/>
            <p:cNvSpPr>
              <a:spLocks noChangeArrowheads="1"/>
            </p:cNvSpPr>
            <p:nvPr/>
          </p:nvSpPr>
          <p:spPr bwMode="auto">
            <a:xfrm>
              <a:off x="1381125" y="3061646"/>
              <a:ext cx="9212252" cy="1803350"/>
            </a:xfrm>
            <a:prstGeom prst="rect">
              <a:avLst/>
            </a:prstGeom>
            <a:solidFill>
              <a:srgbClr val="FF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5" name="矩形 11269"/>
            <p:cNvSpPr>
              <a:spLocks noChangeArrowheads="1"/>
            </p:cNvSpPr>
            <p:nvPr/>
          </p:nvSpPr>
          <p:spPr bwMode="auto">
            <a:xfrm>
              <a:off x="1381126" y="1832294"/>
              <a:ext cx="9212252" cy="1295640"/>
            </a:xfrm>
            <a:prstGeom prst="rect">
              <a:avLst/>
            </a:prstGeom>
            <a:solidFill>
              <a:srgbClr val="CCE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6" name="直接连接符 11271"/>
            <p:cNvSpPr>
              <a:spLocks noChangeShapeType="1"/>
            </p:cNvSpPr>
            <p:nvPr/>
          </p:nvSpPr>
          <p:spPr bwMode="auto">
            <a:xfrm flipV="1">
              <a:off x="1560595" y="2294807"/>
              <a:ext cx="8904589" cy="0"/>
            </a:xfrm>
            <a:prstGeom prst="line">
              <a:avLst/>
            </a:prstGeom>
            <a:noFill/>
            <a:ln w="28575">
              <a:solidFill>
                <a:srgbClr val="333399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" name="直接连接符 11272"/>
            <p:cNvSpPr>
              <a:spLocks noChangeShapeType="1"/>
            </p:cNvSpPr>
            <p:nvPr/>
          </p:nvSpPr>
          <p:spPr bwMode="auto">
            <a:xfrm rot="16200000">
              <a:off x="2760565" y="2471829"/>
              <a:ext cx="269674" cy="0"/>
            </a:xfrm>
            <a:prstGeom prst="line">
              <a:avLst/>
            </a:prstGeom>
            <a:noFill/>
            <a:ln w="28575">
              <a:solidFill>
                <a:srgbClr val="333399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8" name="直接连接符 11273"/>
            <p:cNvSpPr>
              <a:spLocks noChangeShapeType="1"/>
            </p:cNvSpPr>
            <p:nvPr/>
          </p:nvSpPr>
          <p:spPr bwMode="auto">
            <a:xfrm rot="16200000">
              <a:off x="3339884" y="2471075"/>
              <a:ext cx="271180" cy="0"/>
            </a:xfrm>
            <a:prstGeom prst="line">
              <a:avLst/>
            </a:prstGeom>
            <a:noFill/>
            <a:ln w="28575">
              <a:solidFill>
                <a:srgbClr val="333399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9" name="直接连接符 11274"/>
            <p:cNvSpPr>
              <a:spLocks noChangeShapeType="1"/>
            </p:cNvSpPr>
            <p:nvPr/>
          </p:nvSpPr>
          <p:spPr bwMode="auto">
            <a:xfrm rot="16200000">
              <a:off x="3923914" y="2447724"/>
              <a:ext cx="269674" cy="0"/>
            </a:xfrm>
            <a:prstGeom prst="line">
              <a:avLst/>
            </a:prstGeom>
            <a:noFill/>
            <a:ln w="28575">
              <a:solidFill>
                <a:srgbClr val="333399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0" name="直接连接符 11275"/>
            <p:cNvSpPr>
              <a:spLocks noChangeShapeType="1"/>
            </p:cNvSpPr>
            <p:nvPr/>
          </p:nvSpPr>
          <p:spPr bwMode="auto">
            <a:xfrm rot="16200000">
              <a:off x="4507191" y="2444711"/>
              <a:ext cx="269674" cy="0"/>
            </a:xfrm>
            <a:prstGeom prst="line">
              <a:avLst/>
            </a:prstGeom>
            <a:noFill/>
            <a:ln w="28575">
              <a:solidFill>
                <a:srgbClr val="333399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1" name="直接连接符 11276"/>
            <p:cNvSpPr>
              <a:spLocks noChangeShapeType="1"/>
            </p:cNvSpPr>
            <p:nvPr/>
          </p:nvSpPr>
          <p:spPr bwMode="auto">
            <a:xfrm rot="16200000">
              <a:off x="5090468" y="2444711"/>
              <a:ext cx="269674" cy="0"/>
            </a:xfrm>
            <a:prstGeom prst="line">
              <a:avLst/>
            </a:prstGeom>
            <a:noFill/>
            <a:ln w="28575">
              <a:solidFill>
                <a:srgbClr val="333399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2" name="直接连接符 11277"/>
            <p:cNvSpPr>
              <a:spLocks noChangeShapeType="1"/>
            </p:cNvSpPr>
            <p:nvPr/>
          </p:nvSpPr>
          <p:spPr bwMode="auto">
            <a:xfrm rot="16200000">
              <a:off x="5669788" y="2443957"/>
              <a:ext cx="271180" cy="0"/>
            </a:xfrm>
            <a:prstGeom prst="line">
              <a:avLst/>
            </a:prstGeom>
            <a:noFill/>
            <a:ln w="28575">
              <a:solidFill>
                <a:srgbClr val="333399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3" name="直接连接符 11278"/>
            <p:cNvSpPr>
              <a:spLocks noChangeShapeType="1"/>
            </p:cNvSpPr>
            <p:nvPr/>
          </p:nvSpPr>
          <p:spPr bwMode="auto">
            <a:xfrm rot="16200000">
              <a:off x="6253817" y="2444711"/>
              <a:ext cx="269674" cy="0"/>
            </a:xfrm>
            <a:prstGeom prst="line">
              <a:avLst/>
            </a:prstGeom>
            <a:noFill/>
            <a:ln w="28575">
              <a:solidFill>
                <a:srgbClr val="333399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4" name="直接连接符 11279"/>
            <p:cNvSpPr>
              <a:spLocks noChangeShapeType="1"/>
            </p:cNvSpPr>
            <p:nvPr/>
          </p:nvSpPr>
          <p:spPr bwMode="auto">
            <a:xfrm rot="16200000">
              <a:off x="6837094" y="2444711"/>
              <a:ext cx="269674" cy="0"/>
            </a:xfrm>
            <a:prstGeom prst="line">
              <a:avLst/>
            </a:prstGeom>
            <a:noFill/>
            <a:ln w="28575">
              <a:solidFill>
                <a:srgbClr val="333399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5" name="直接连接符 11280"/>
            <p:cNvSpPr>
              <a:spLocks noChangeShapeType="1"/>
            </p:cNvSpPr>
            <p:nvPr/>
          </p:nvSpPr>
          <p:spPr bwMode="auto">
            <a:xfrm rot="16200000">
              <a:off x="7416414" y="2443957"/>
              <a:ext cx="271180" cy="0"/>
            </a:xfrm>
            <a:prstGeom prst="line">
              <a:avLst/>
            </a:prstGeom>
            <a:noFill/>
            <a:ln w="28575">
              <a:solidFill>
                <a:srgbClr val="333399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6" name="直接连接符 11281"/>
            <p:cNvSpPr>
              <a:spLocks noChangeShapeType="1"/>
            </p:cNvSpPr>
            <p:nvPr/>
          </p:nvSpPr>
          <p:spPr bwMode="auto">
            <a:xfrm rot="16200000">
              <a:off x="7999691" y="2443957"/>
              <a:ext cx="271180" cy="0"/>
            </a:xfrm>
            <a:prstGeom prst="line">
              <a:avLst/>
            </a:prstGeom>
            <a:noFill/>
            <a:ln w="28575">
              <a:solidFill>
                <a:srgbClr val="333399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7" name="直接连接符 11282"/>
            <p:cNvSpPr>
              <a:spLocks noChangeShapeType="1"/>
            </p:cNvSpPr>
            <p:nvPr/>
          </p:nvSpPr>
          <p:spPr bwMode="auto">
            <a:xfrm rot="16200000">
              <a:off x="8583720" y="2444711"/>
              <a:ext cx="269674" cy="0"/>
            </a:xfrm>
            <a:prstGeom prst="line">
              <a:avLst/>
            </a:prstGeom>
            <a:noFill/>
            <a:ln w="28575">
              <a:solidFill>
                <a:srgbClr val="333399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8" name="直接连接符 11283"/>
            <p:cNvSpPr>
              <a:spLocks noChangeShapeType="1"/>
            </p:cNvSpPr>
            <p:nvPr/>
          </p:nvSpPr>
          <p:spPr bwMode="auto">
            <a:xfrm rot="16200000">
              <a:off x="9129485" y="2446970"/>
              <a:ext cx="274194" cy="0"/>
            </a:xfrm>
            <a:prstGeom prst="line">
              <a:avLst/>
            </a:prstGeom>
            <a:noFill/>
            <a:ln w="28575">
              <a:solidFill>
                <a:srgbClr val="333399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9" name="直接连接符 11284"/>
            <p:cNvSpPr>
              <a:spLocks noChangeShapeType="1"/>
            </p:cNvSpPr>
            <p:nvPr/>
          </p:nvSpPr>
          <p:spPr bwMode="auto">
            <a:xfrm rot="5400000" flipH="1">
              <a:off x="9711159" y="2446970"/>
              <a:ext cx="274194" cy="0"/>
            </a:xfrm>
            <a:prstGeom prst="line">
              <a:avLst/>
            </a:prstGeom>
            <a:noFill/>
            <a:ln w="28575">
              <a:solidFill>
                <a:srgbClr val="333399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0" name="文本框 11285"/>
            <p:cNvSpPr txBox="1">
              <a:spLocks noChangeArrowheads="1"/>
            </p:cNvSpPr>
            <p:nvPr/>
          </p:nvSpPr>
          <p:spPr bwMode="auto">
            <a:xfrm>
              <a:off x="4949691" y="2493673"/>
              <a:ext cx="716597" cy="3987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r>
                <a:rPr lang="en-US" altLang="zh-CN" sz="2000">
                  <a:solidFill>
                    <a:srgbClr val="CC00C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com</a:t>
              </a:r>
            </a:p>
          </p:txBody>
        </p:sp>
        <p:sp>
          <p:nvSpPr>
            <p:cNvPr id="71" name="文本框 11286"/>
            <p:cNvSpPr txBox="1">
              <a:spLocks noChangeArrowheads="1"/>
            </p:cNvSpPr>
            <p:nvPr/>
          </p:nvSpPr>
          <p:spPr bwMode="auto">
            <a:xfrm>
              <a:off x="5529763" y="2493673"/>
              <a:ext cx="583277" cy="3987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r>
                <a:rPr lang="en-US" altLang="zh-CN" sz="2000">
                  <a:solidFill>
                    <a:srgbClr val="33339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net</a:t>
              </a:r>
            </a:p>
          </p:txBody>
        </p:sp>
        <p:sp>
          <p:nvSpPr>
            <p:cNvPr id="72" name="文本框 11287"/>
            <p:cNvSpPr txBox="1">
              <a:spLocks noChangeArrowheads="1"/>
            </p:cNvSpPr>
            <p:nvPr/>
          </p:nvSpPr>
          <p:spPr bwMode="auto">
            <a:xfrm>
              <a:off x="6093811" y="2493673"/>
              <a:ext cx="605711" cy="3987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r>
                <a:rPr lang="en-US" altLang="zh-CN" sz="2000">
                  <a:solidFill>
                    <a:srgbClr val="33339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org</a:t>
              </a:r>
            </a:p>
          </p:txBody>
        </p:sp>
        <p:sp>
          <p:nvSpPr>
            <p:cNvPr id="73" name="文本框 11288"/>
            <p:cNvSpPr txBox="1">
              <a:spLocks noChangeArrowheads="1"/>
            </p:cNvSpPr>
            <p:nvPr/>
          </p:nvSpPr>
          <p:spPr bwMode="auto">
            <a:xfrm>
              <a:off x="6675486" y="2493673"/>
              <a:ext cx="651860" cy="3987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r>
                <a:rPr lang="en-US" altLang="zh-CN" sz="2000">
                  <a:solidFill>
                    <a:srgbClr val="33339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edu</a:t>
              </a:r>
            </a:p>
          </p:txBody>
        </p:sp>
        <p:sp>
          <p:nvSpPr>
            <p:cNvPr id="74" name="文本框 11289"/>
            <p:cNvSpPr txBox="1">
              <a:spLocks noChangeArrowheads="1"/>
            </p:cNvSpPr>
            <p:nvPr/>
          </p:nvSpPr>
          <p:spPr bwMode="auto">
            <a:xfrm>
              <a:off x="7257161" y="2493673"/>
              <a:ext cx="646091" cy="3987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r>
                <a:rPr lang="en-US" altLang="zh-CN" sz="2000">
                  <a:solidFill>
                    <a:srgbClr val="33339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gov</a:t>
              </a:r>
            </a:p>
          </p:txBody>
        </p:sp>
        <p:sp>
          <p:nvSpPr>
            <p:cNvPr id="75" name="文本框 11290"/>
            <p:cNvSpPr txBox="1">
              <a:spLocks noChangeArrowheads="1"/>
            </p:cNvSpPr>
            <p:nvPr/>
          </p:nvSpPr>
          <p:spPr bwMode="auto">
            <a:xfrm>
              <a:off x="7859667" y="2493673"/>
              <a:ext cx="560843" cy="3987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r>
                <a:rPr lang="en-US" altLang="zh-CN" sz="2000">
                  <a:solidFill>
                    <a:srgbClr val="33339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mil</a:t>
              </a:r>
            </a:p>
          </p:txBody>
        </p:sp>
        <p:sp>
          <p:nvSpPr>
            <p:cNvPr id="76" name="文本框 11291"/>
            <p:cNvSpPr txBox="1">
              <a:spLocks noChangeArrowheads="1"/>
            </p:cNvSpPr>
            <p:nvPr/>
          </p:nvSpPr>
          <p:spPr bwMode="auto">
            <a:xfrm>
              <a:off x="2289692" y="2493673"/>
              <a:ext cx="802487" cy="3987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r>
                <a:rPr lang="en-US" altLang="zh-CN" sz="2000">
                  <a:solidFill>
                    <a:srgbClr val="33339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coop</a:t>
              </a:r>
            </a:p>
          </p:txBody>
        </p:sp>
        <p:sp>
          <p:nvSpPr>
            <p:cNvPr id="77" name="文本框 11292"/>
            <p:cNvSpPr txBox="1">
              <a:spLocks noChangeArrowheads="1"/>
            </p:cNvSpPr>
            <p:nvPr/>
          </p:nvSpPr>
          <p:spPr bwMode="auto">
            <a:xfrm>
              <a:off x="3735065" y="2493673"/>
              <a:ext cx="542255" cy="3987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r>
                <a:rPr lang="en-US" altLang="zh-CN" sz="2000">
                  <a:solidFill>
                    <a:srgbClr val="33339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biz</a:t>
              </a:r>
            </a:p>
          </p:txBody>
        </p:sp>
        <p:sp>
          <p:nvSpPr>
            <p:cNvPr id="78" name="文本框 11293"/>
            <p:cNvSpPr txBox="1">
              <a:spLocks noChangeArrowheads="1"/>
            </p:cNvSpPr>
            <p:nvPr/>
          </p:nvSpPr>
          <p:spPr bwMode="auto">
            <a:xfrm>
              <a:off x="3054040" y="2493673"/>
              <a:ext cx="662116" cy="3987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r>
                <a:rPr lang="en-US" altLang="zh-CN" sz="2000">
                  <a:solidFill>
                    <a:srgbClr val="33339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info</a:t>
              </a:r>
            </a:p>
          </p:txBody>
        </p:sp>
        <p:sp>
          <p:nvSpPr>
            <p:cNvPr id="79" name="文本框 11294"/>
            <p:cNvSpPr txBox="1">
              <a:spLocks noChangeArrowheads="1"/>
            </p:cNvSpPr>
            <p:nvPr/>
          </p:nvSpPr>
          <p:spPr bwMode="auto">
            <a:xfrm>
              <a:off x="4227004" y="2493673"/>
              <a:ext cx="728776" cy="3987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r>
                <a:rPr lang="en-US" altLang="zh-CN" sz="2000">
                  <a:solidFill>
                    <a:srgbClr val="33339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aero</a:t>
              </a:r>
            </a:p>
          </p:txBody>
        </p:sp>
        <p:sp>
          <p:nvSpPr>
            <p:cNvPr id="80" name="文本框 11295"/>
            <p:cNvSpPr txBox="1">
              <a:spLocks noChangeArrowheads="1"/>
            </p:cNvSpPr>
            <p:nvPr/>
          </p:nvSpPr>
          <p:spPr bwMode="auto">
            <a:xfrm>
              <a:off x="8450955" y="2493673"/>
              <a:ext cx="505720" cy="3987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r>
                <a:rPr lang="en-US" altLang="zh-CN" sz="2000">
                  <a:solidFill>
                    <a:srgbClr val="33339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int</a:t>
              </a:r>
            </a:p>
          </p:txBody>
        </p:sp>
        <p:sp>
          <p:nvSpPr>
            <p:cNvPr id="81" name="文本框 11296"/>
            <p:cNvSpPr txBox="1">
              <a:spLocks noChangeArrowheads="1"/>
            </p:cNvSpPr>
            <p:nvPr/>
          </p:nvSpPr>
          <p:spPr bwMode="auto">
            <a:xfrm>
              <a:off x="9082304" y="2493673"/>
              <a:ext cx="471108" cy="3987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r>
                <a:rPr lang="en-US" altLang="zh-CN" sz="2000">
                  <a:solidFill>
                    <a:srgbClr val="CC00C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cn</a:t>
              </a:r>
            </a:p>
          </p:txBody>
        </p:sp>
        <p:sp>
          <p:nvSpPr>
            <p:cNvPr id="82" name="文本框 11297"/>
            <p:cNvSpPr txBox="1">
              <a:spLocks noChangeArrowheads="1"/>
            </p:cNvSpPr>
            <p:nvPr/>
          </p:nvSpPr>
          <p:spPr bwMode="auto">
            <a:xfrm>
              <a:off x="9633533" y="2493673"/>
              <a:ext cx="482005" cy="3987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r>
                <a:rPr lang="en-US" altLang="zh-CN" sz="2000">
                  <a:solidFill>
                    <a:srgbClr val="33339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uk</a:t>
              </a:r>
            </a:p>
          </p:txBody>
        </p:sp>
        <p:sp>
          <p:nvSpPr>
            <p:cNvPr id="83" name="文本框 11298"/>
            <p:cNvSpPr txBox="1">
              <a:spLocks noChangeArrowheads="1"/>
            </p:cNvSpPr>
            <p:nvPr/>
          </p:nvSpPr>
          <p:spPr bwMode="auto">
            <a:xfrm>
              <a:off x="9976449" y="2127580"/>
              <a:ext cx="643528" cy="768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r>
                <a:rPr lang="en-US" altLang="zh-CN" sz="4400">
                  <a:latin typeface="微软雅黑" panose="020B0503020204020204" pitchFamily="34" charset="-122"/>
                  <a:ea typeface="微软雅黑" panose="020B0503020204020204" pitchFamily="34" charset="-122"/>
                </a:rPr>
                <a:t>…</a:t>
              </a:r>
            </a:p>
          </p:txBody>
        </p:sp>
        <p:sp>
          <p:nvSpPr>
            <p:cNvPr id="84" name="直接连接符 11299"/>
            <p:cNvSpPr>
              <a:spLocks noChangeShapeType="1"/>
            </p:cNvSpPr>
            <p:nvPr/>
          </p:nvSpPr>
          <p:spPr bwMode="auto">
            <a:xfrm rot="16200000">
              <a:off x="8758529" y="3414934"/>
              <a:ext cx="1080202" cy="0"/>
            </a:xfrm>
            <a:prstGeom prst="line">
              <a:avLst/>
            </a:prstGeom>
            <a:noFill/>
            <a:ln w="28575">
              <a:solidFill>
                <a:srgbClr val="333399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5" name="直接连接符 11300"/>
            <p:cNvSpPr>
              <a:spLocks noChangeShapeType="1"/>
            </p:cNvSpPr>
            <p:nvPr/>
          </p:nvSpPr>
          <p:spPr bwMode="auto">
            <a:xfrm rot="16200000">
              <a:off x="9413768" y="4089872"/>
              <a:ext cx="269674" cy="0"/>
            </a:xfrm>
            <a:prstGeom prst="line">
              <a:avLst/>
            </a:prstGeom>
            <a:noFill/>
            <a:ln w="28575">
              <a:solidFill>
                <a:srgbClr val="333399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6" name="直接连接符 11301"/>
            <p:cNvSpPr>
              <a:spLocks noChangeShapeType="1"/>
            </p:cNvSpPr>
            <p:nvPr/>
          </p:nvSpPr>
          <p:spPr bwMode="auto">
            <a:xfrm rot="16200000">
              <a:off x="8834450" y="4090625"/>
              <a:ext cx="268167" cy="0"/>
            </a:xfrm>
            <a:prstGeom prst="line">
              <a:avLst/>
            </a:prstGeom>
            <a:noFill/>
            <a:ln w="28575">
              <a:solidFill>
                <a:srgbClr val="333399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7" name="直接连接符 11302"/>
            <p:cNvSpPr>
              <a:spLocks noChangeShapeType="1"/>
            </p:cNvSpPr>
            <p:nvPr/>
          </p:nvSpPr>
          <p:spPr bwMode="auto">
            <a:xfrm rot="16200000">
              <a:off x="8251173" y="4090625"/>
              <a:ext cx="268167" cy="0"/>
            </a:xfrm>
            <a:prstGeom prst="line">
              <a:avLst/>
            </a:prstGeom>
            <a:noFill/>
            <a:ln w="28575">
              <a:solidFill>
                <a:srgbClr val="333399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8" name="直接连接符 11303"/>
            <p:cNvSpPr>
              <a:spLocks noChangeShapeType="1"/>
            </p:cNvSpPr>
            <p:nvPr/>
          </p:nvSpPr>
          <p:spPr bwMode="auto">
            <a:xfrm rot="16200000">
              <a:off x="7667142" y="4089872"/>
              <a:ext cx="269674" cy="0"/>
            </a:xfrm>
            <a:prstGeom prst="line">
              <a:avLst/>
            </a:prstGeom>
            <a:noFill/>
            <a:ln w="28575">
              <a:solidFill>
                <a:srgbClr val="333399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9" name="直接连接符 11304"/>
            <p:cNvSpPr>
              <a:spLocks noChangeShapeType="1"/>
            </p:cNvSpPr>
            <p:nvPr/>
          </p:nvSpPr>
          <p:spPr bwMode="auto">
            <a:xfrm rot="16200000">
              <a:off x="7087823" y="4090625"/>
              <a:ext cx="268167" cy="0"/>
            </a:xfrm>
            <a:prstGeom prst="line">
              <a:avLst/>
            </a:prstGeom>
            <a:noFill/>
            <a:ln w="28575">
              <a:solidFill>
                <a:srgbClr val="333399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0" name="直接连接符 11305"/>
            <p:cNvSpPr>
              <a:spLocks noChangeShapeType="1"/>
            </p:cNvSpPr>
            <p:nvPr/>
          </p:nvSpPr>
          <p:spPr bwMode="auto">
            <a:xfrm rot="16200000">
              <a:off x="6504546" y="4090625"/>
              <a:ext cx="268167" cy="0"/>
            </a:xfrm>
            <a:prstGeom prst="line">
              <a:avLst/>
            </a:prstGeom>
            <a:noFill/>
            <a:ln w="28575">
              <a:solidFill>
                <a:srgbClr val="333399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1" name="直接连接符 11306"/>
            <p:cNvSpPr>
              <a:spLocks noChangeShapeType="1"/>
            </p:cNvSpPr>
            <p:nvPr/>
          </p:nvSpPr>
          <p:spPr bwMode="auto">
            <a:xfrm rot="16200000">
              <a:off x="5920516" y="4089872"/>
              <a:ext cx="269674" cy="0"/>
            </a:xfrm>
            <a:prstGeom prst="line">
              <a:avLst/>
            </a:prstGeom>
            <a:noFill/>
            <a:ln w="28575">
              <a:solidFill>
                <a:srgbClr val="333399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2" name="直接连接符 11307"/>
            <p:cNvSpPr>
              <a:spLocks noChangeShapeType="1"/>
            </p:cNvSpPr>
            <p:nvPr/>
          </p:nvSpPr>
          <p:spPr bwMode="auto">
            <a:xfrm rot="16200000">
              <a:off x="5337239" y="4089872"/>
              <a:ext cx="269674" cy="0"/>
            </a:xfrm>
            <a:prstGeom prst="line">
              <a:avLst/>
            </a:prstGeom>
            <a:noFill/>
            <a:ln w="28575">
              <a:solidFill>
                <a:srgbClr val="333399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3" name="直接连接符 11308"/>
            <p:cNvSpPr>
              <a:spLocks noChangeShapeType="1"/>
            </p:cNvSpPr>
            <p:nvPr/>
          </p:nvSpPr>
          <p:spPr bwMode="auto">
            <a:xfrm rot="16200000">
              <a:off x="4757920" y="4090625"/>
              <a:ext cx="268167" cy="0"/>
            </a:xfrm>
            <a:prstGeom prst="line">
              <a:avLst/>
            </a:prstGeom>
            <a:noFill/>
            <a:ln w="28575">
              <a:solidFill>
                <a:srgbClr val="333399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4" name="直接连接符 11309"/>
            <p:cNvSpPr>
              <a:spLocks noChangeShapeType="1"/>
            </p:cNvSpPr>
            <p:nvPr/>
          </p:nvSpPr>
          <p:spPr bwMode="auto">
            <a:xfrm rot="16200000">
              <a:off x="9997045" y="4089872"/>
              <a:ext cx="269674" cy="0"/>
            </a:xfrm>
            <a:prstGeom prst="line">
              <a:avLst/>
            </a:prstGeom>
            <a:noFill/>
            <a:ln w="28575">
              <a:solidFill>
                <a:srgbClr val="333399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5" name="文本框 11310"/>
            <p:cNvSpPr txBox="1">
              <a:spLocks noChangeArrowheads="1"/>
            </p:cNvSpPr>
            <p:nvPr/>
          </p:nvSpPr>
          <p:spPr bwMode="auto">
            <a:xfrm>
              <a:off x="4642029" y="4095145"/>
              <a:ext cx="482005" cy="3987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r>
                <a:rPr lang="en-US" altLang="zh-CN" sz="2000">
                  <a:solidFill>
                    <a:srgbClr val="33339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hk</a:t>
              </a:r>
            </a:p>
          </p:txBody>
        </p:sp>
        <p:sp>
          <p:nvSpPr>
            <p:cNvPr id="96" name="文本框 11311"/>
            <p:cNvSpPr txBox="1">
              <a:spLocks noChangeArrowheads="1"/>
            </p:cNvSpPr>
            <p:nvPr/>
          </p:nvSpPr>
          <p:spPr bwMode="auto">
            <a:xfrm>
              <a:off x="5225306" y="4095145"/>
              <a:ext cx="371759" cy="3987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r>
                <a:rPr lang="en-US" altLang="zh-CN" sz="2000">
                  <a:solidFill>
                    <a:srgbClr val="33339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js</a:t>
              </a:r>
            </a:p>
          </p:txBody>
        </p:sp>
        <p:sp>
          <p:nvSpPr>
            <p:cNvPr id="97" name="文本框 11312"/>
            <p:cNvSpPr txBox="1">
              <a:spLocks noChangeArrowheads="1"/>
            </p:cNvSpPr>
            <p:nvPr/>
          </p:nvSpPr>
          <p:spPr bwMode="auto">
            <a:xfrm>
              <a:off x="5806980" y="4095145"/>
              <a:ext cx="460853" cy="3987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r>
                <a:rPr lang="en-US" altLang="zh-CN" sz="2000">
                  <a:solidFill>
                    <a:srgbClr val="33339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sh</a:t>
              </a:r>
            </a:p>
          </p:txBody>
        </p:sp>
        <p:sp>
          <p:nvSpPr>
            <p:cNvPr id="98" name="文本框 11313"/>
            <p:cNvSpPr txBox="1">
              <a:spLocks noChangeArrowheads="1"/>
            </p:cNvSpPr>
            <p:nvPr/>
          </p:nvSpPr>
          <p:spPr bwMode="auto">
            <a:xfrm>
              <a:off x="6390257" y="4095145"/>
              <a:ext cx="416626" cy="3987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r>
                <a:rPr lang="en-US" altLang="zh-CN" sz="2000">
                  <a:solidFill>
                    <a:srgbClr val="33339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bj</a:t>
              </a:r>
            </a:p>
          </p:txBody>
        </p:sp>
        <p:sp>
          <p:nvSpPr>
            <p:cNvPr id="99" name="文本框 11314"/>
            <p:cNvSpPr txBox="1">
              <a:spLocks noChangeArrowheads="1"/>
            </p:cNvSpPr>
            <p:nvPr/>
          </p:nvSpPr>
          <p:spPr bwMode="auto">
            <a:xfrm>
              <a:off x="6930269" y="4110210"/>
              <a:ext cx="605711" cy="3987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r>
                <a:rPr lang="en-US" altLang="zh-CN" sz="2000">
                  <a:solidFill>
                    <a:srgbClr val="33339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org</a:t>
              </a:r>
            </a:p>
          </p:txBody>
        </p:sp>
        <p:sp>
          <p:nvSpPr>
            <p:cNvPr id="100" name="文本框 11315"/>
            <p:cNvSpPr txBox="1">
              <a:spLocks noChangeArrowheads="1"/>
            </p:cNvSpPr>
            <p:nvPr/>
          </p:nvSpPr>
          <p:spPr bwMode="auto">
            <a:xfrm>
              <a:off x="7499124" y="4095145"/>
              <a:ext cx="583277" cy="3987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r>
                <a:rPr lang="en-US" altLang="zh-CN" sz="2000">
                  <a:solidFill>
                    <a:srgbClr val="33339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net</a:t>
              </a:r>
            </a:p>
          </p:txBody>
        </p:sp>
        <p:sp>
          <p:nvSpPr>
            <p:cNvPr id="101" name="文本框 11316"/>
            <p:cNvSpPr txBox="1">
              <a:spLocks noChangeArrowheads="1"/>
            </p:cNvSpPr>
            <p:nvPr/>
          </p:nvSpPr>
          <p:spPr bwMode="auto">
            <a:xfrm>
              <a:off x="8136883" y="4095145"/>
              <a:ext cx="646091" cy="3987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r>
                <a:rPr lang="en-US" altLang="zh-CN" sz="2000">
                  <a:solidFill>
                    <a:srgbClr val="33339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gov</a:t>
              </a:r>
            </a:p>
          </p:txBody>
        </p:sp>
        <p:sp>
          <p:nvSpPr>
            <p:cNvPr id="102" name="文本框 11317"/>
            <p:cNvSpPr txBox="1">
              <a:spLocks noChangeArrowheads="1"/>
            </p:cNvSpPr>
            <p:nvPr/>
          </p:nvSpPr>
          <p:spPr bwMode="auto">
            <a:xfrm>
              <a:off x="8720160" y="4095145"/>
              <a:ext cx="651860" cy="3987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r>
                <a:rPr lang="en-US" altLang="zh-CN" sz="2000">
                  <a:solidFill>
                    <a:srgbClr val="CC00C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edu</a:t>
              </a:r>
            </a:p>
          </p:txBody>
        </p:sp>
        <p:sp>
          <p:nvSpPr>
            <p:cNvPr id="103" name="文本框 11318"/>
            <p:cNvSpPr txBox="1">
              <a:spLocks noChangeArrowheads="1"/>
            </p:cNvSpPr>
            <p:nvPr/>
          </p:nvSpPr>
          <p:spPr bwMode="auto">
            <a:xfrm>
              <a:off x="9303437" y="4095145"/>
              <a:ext cx="716597" cy="3987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r>
                <a:rPr lang="en-US" altLang="zh-CN" sz="2000">
                  <a:solidFill>
                    <a:srgbClr val="33339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com</a:t>
              </a:r>
            </a:p>
          </p:txBody>
        </p:sp>
        <p:sp>
          <p:nvSpPr>
            <p:cNvPr id="104" name="文本框 11319"/>
            <p:cNvSpPr txBox="1">
              <a:spLocks noChangeArrowheads="1"/>
            </p:cNvSpPr>
            <p:nvPr/>
          </p:nvSpPr>
          <p:spPr bwMode="auto">
            <a:xfrm>
              <a:off x="9885112" y="4095145"/>
              <a:ext cx="455084" cy="3987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r>
                <a:rPr lang="en-US" altLang="zh-CN" sz="2000">
                  <a:solidFill>
                    <a:srgbClr val="33339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ac</a:t>
              </a:r>
            </a:p>
          </p:txBody>
        </p:sp>
        <p:sp>
          <p:nvSpPr>
            <p:cNvPr id="105" name="文本框 11320"/>
            <p:cNvSpPr txBox="1">
              <a:spLocks noChangeArrowheads="1"/>
            </p:cNvSpPr>
            <p:nvPr/>
          </p:nvSpPr>
          <p:spPr bwMode="auto">
            <a:xfrm>
              <a:off x="4164511" y="3726037"/>
              <a:ext cx="643528" cy="768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r>
                <a:rPr lang="en-US" altLang="zh-CN" sz="4400">
                  <a:solidFill>
                    <a:srgbClr val="33339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…</a:t>
              </a:r>
            </a:p>
          </p:txBody>
        </p:sp>
        <p:sp>
          <p:nvSpPr>
            <p:cNvPr id="106" name="直接连接符 11321"/>
            <p:cNvSpPr>
              <a:spLocks noChangeShapeType="1"/>
            </p:cNvSpPr>
            <p:nvPr/>
          </p:nvSpPr>
          <p:spPr bwMode="auto">
            <a:xfrm rot="16200000">
              <a:off x="8789253" y="4675170"/>
              <a:ext cx="358561" cy="0"/>
            </a:xfrm>
            <a:prstGeom prst="line">
              <a:avLst/>
            </a:prstGeom>
            <a:noFill/>
            <a:ln w="28575">
              <a:solidFill>
                <a:srgbClr val="333399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7" name="文本框 11322"/>
            <p:cNvSpPr txBox="1">
              <a:spLocks noChangeArrowheads="1"/>
            </p:cNvSpPr>
            <p:nvPr/>
          </p:nvSpPr>
          <p:spPr bwMode="auto">
            <a:xfrm>
              <a:off x="7020004" y="5026198"/>
              <a:ext cx="645450" cy="3987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r>
                <a:rPr lang="en-US" altLang="zh-CN" sz="2000">
                  <a:solidFill>
                    <a:srgbClr val="33339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pku</a:t>
              </a:r>
            </a:p>
          </p:txBody>
        </p:sp>
        <p:sp>
          <p:nvSpPr>
            <p:cNvPr id="108" name="文本框 11323"/>
            <p:cNvSpPr txBox="1">
              <a:spLocks noChangeArrowheads="1"/>
            </p:cNvSpPr>
            <p:nvPr/>
          </p:nvSpPr>
          <p:spPr bwMode="auto">
            <a:xfrm>
              <a:off x="7656160" y="5024691"/>
              <a:ext cx="894785" cy="3987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r>
                <a:rPr lang="en-US" altLang="zh-CN" sz="2000">
                  <a:solidFill>
                    <a:srgbClr val="33339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fudan</a:t>
              </a:r>
            </a:p>
          </p:txBody>
        </p:sp>
        <p:sp>
          <p:nvSpPr>
            <p:cNvPr id="109" name="文本框 11324"/>
            <p:cNvSpPr txBox="1">
              <a:spLocks noChangeArrowheads="1"/>
            </p:cNvSpPr>
            <p:nvPr/>
          </p:nvSpPr>
          <p:spPr bwMode="auto">
            <a:xfrm>
              <a:off x="8540690" y="5024691"/>
              <a:ext cx="790308" cy="3987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r>
                <a:rPr lang="en-US" altLang="zh-CN" sz="2000">
                  <a:solidFill>
                    <a:srgbClr val="CC00C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gzhu</a:t>
              </a:r>
            </a:p>
          </p:txBody>
        </p:sp>
        <p:sp>
          <p:nvSpPr>
            <p:cNvPr id="110" name="文本框 11325"/>
            <p:cNvSpPr txBox="1">
              <a:spLocks noChangeArrowheads="1"/>
            </p:cNvSpPr>
            <p:nvPr/>
          </p:nvSpPr>
          <p:spPr bwMode="auto">
            <a:xfrm>
              <a:off x="5550594" y="5024691"/>
              <a:ext cx="1245393" cy="3987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r>
                <a:rPr lang="en-US" altLang="zh-CN" sz="2000">
                  <a:solidFill>
                    <a:srgbClr val="33339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tsinghua</a:t>
              </a:r>
            </a:p>
          </p:txBody>
        </p:sp>
        <p:sp>
          <p:nvSpPr>
            <p:cNvPr id="111" name="文本框 11326"/>
            <p:cNvSpPr txBox="1">
              <a:spLocks noChangeArrowheads="1"/>
            </p:cNvSpPr>
            <p:nvPr/>
          </p:nvSpPr>
          <p:spPr bwMode="auto">
            <a:xfrm>
              <a:off x="4393655" y="4625453"/>
              <a:ext cx="643528" cy="768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r>
                <a:rPr lang="en-US" altLang="zh-CN" sz="4400">
                  <a:latin typeface="微软雅黑" panose="020B0503020204020204" pitchFamily="34" charset="-122"/>
                  <a:ea typeface="微软雅黑" panose="020B0503020204020204" pitchFamily="34" charset="-122"/>
                </a:rPr>
                <a:t>…</a:t>
              </a:r>
            </a:p>
          </p:txBody>
        </p:sp>
        <p:sp>
          <p:nvSpPr>
            <p:cNvPr id="112" name="矩形 11327"/>
            <p:cNvSpPr>
              <a:spLocks noChangeArrowheads="1"/>
            </p:cNvSpPr>
            <p:nvPr/>
          </p:nvSpPr>
          <p:spPr bwMode="auto">
            <a:xfrm>
              <a:off x="5651546" y="1353209"/>
              <a:ext cx="708265" cy="351028"/>
            </a:xfrm>
            <a:prstGeom prst="rect">
              <a:avLst/>
            </a:prstGeom>
            <a:solidFill>
              <a:srgbClr val="99FFCC"/>
            </a:solidFill>
            <a:ln w="1905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ctr"/>
              <a:r>
                <a:rPr lang="zh-CN" altLang="en-US" sz="2400">
                  <a:latin typeface="微软雅黑" panose="020B0503020204020204" pitchFamily="34" charset="-122"/>
                  <a:ea typeface="微软雅黑" panose="020B0503020204020204" pitchFamily="34" charset="-122"/>
                </a:rPr>
                <a:t>树根</a:t>
              </a:r>
            </a:p>
          </p:txBody>
        </p:sp>
        <p:sp>
          <p:nvSpPr>
            <p:cNvPr id="113" name="直接连接符 11328"/>
            <p:cNvSpPr>
              <a:spLocks noChangeShapeType="1"/>
            </p:cNvSpPr>
            <p:nvPr/>
          </p:nvSpPr>
          <p:spPr bwMode="auto">
            <a:xfrm rot="5400000" flipH="1">
              <a:off x="5688726" y="2002535"/>
              <a:ext cx="614676" cy="0"/>
            </a:xfrm>
            <a:prstGeom prst="line">
              <a:avLst/>
            </a:prstGeom>
            <a:noFill/>
            <a:ln w="28575">
              <a:solidFill>
                <a:srgbClr val="333399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" name="直接连接符 11329"/>
            <p:cNvSpPr>
              <a:spLocks noChangeShapeType="1"/>
            </p:cNvSpPr>
            <p:nvPr/>
          </p:nvSpPr>
          <p:spPr bwMode="auto">
            <a:xfrm rot="16200000">
              <a:off x="6586366" y="3281603"/>
              <a:ext cx="271180" cy="0"/>
            </a:xfrm>
            <a:prstGeom prst="line">
              <a:avLst/>
            </a:prstGeom>
            <a:noFill/>
            <a:ln w="28575">
              <a:solidFill>
                <a:srgbClr val="333399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5" name="直接连接符 11330"/>
            <p:cNvSpPr>
              <a:spLocks noChangeShapeType="1"/>
            </p:cNvSpPr>
            <p:nvPr/>
          </p:nvSpPr>
          <p:spPr bwMode="auto">
            <a:xfrm rot="16200000">
              <a:off x="5671389" y="3281603"/>
              <a:ext cx="271180" cy="0"/>
            </a:xfrm>
            <a:prstGeom prst="line">
              <a:avLst/>
            </a:prstGeom>
            <a:noFill/>
            <a:ln w="28575">
              <a:solidFill>
                <a:srgbClr val="333399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6" name="直接连接符 11331"/>
            <p:cNvSpPr>
              <a:spLocks noChangeShapeType="1"/>
            </p:cNvSpPr>
            <p:nvPr/>
          </p:nvSpPr>
          <p:spPr bwMode="auto">
            <a:xfrm rot="16200000">
              <a:off x="4923065" y="3281603"/>
              <a:ext cx="271180" cy="0"/>
            </a:xfrm>
            <a:prstGeom prst="line">
              <a:avLst/>
            </a:prstGeom>
            <a:noFill/>
            <a:ln w="28575">
              <a:solidFill>
                <a:srgbClr val="333399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7" name="直接连接符 11332"/>
            <p:cNvSpPr>
              <a:spLocks noChangeShapeType="1"/>
            </p:cNvSpPr>
            <p:nvPr/>
          </p:nvSpPr>
          <p:spPr bwMode="auto">
            <a:xfrm rot="16200000">
              <a:off x="3718053" y="3281603"/>
              <a:ext cx="271180" cy="0"/>
            </a:xfrm>
            <a:prstGeom prst="line">
              <a:avLst/>
            </a:prstGeom>
            <a:noFill/>
            <a:ln w="28575">
              <a:solidFill>
                <a:srgbClr val="333399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8" name="直接连接符 11333"/>
            <p:cNvSpPr>
              <a:spLocks noChangeShapeType="1"/>
            </p:cNvSpPr>
            <p:nvPr/>
          </p:nvSpPr>
          <p:spPr bwMode="auto">
            <a:xfrm rot="16200000">
              <a:off x="5090468" y="3011176"/>
              <a:ext cx="269674" cy="0"/>
            </a:xfrm>
            <a:prstGeom prst="line">
              <a:avLst/>
            </a:prstGeom>
            <a:noFill/>
            <a:ln w="28575">
              <a:solidFill>
                <a:srgbClr val="333399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9" name="文本框 11334"/>
            <p:cNvSpPr txBox="1">
              <a:spLocks noChangeArrowheads="1"/>
            </p:cNvSpPr>
            <p:nvPr/>
          </p:nvSpPr>
          <p:spPr bwMode="auto">
            <a:xfrm>
              <a:off x="3521944" y="3284616"/>
              <a:ext cx="672371" cy="3987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r>
                <a:rPr lang="en-US" altLang="zh-CN" sz="2000">
                  <a:solidFill>
                    <a:srgbClr val="33339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cctv</a:t>
              </a:r>
            </a:p>
          </p:txBody>
        </p:sp>
        <p:sp>
          <p:nvSpPr>
            <p:cNvPr id="120" name="文本框 11335"/>
            <p:cNvSpPr txBox="1">
              <a:spLocks noChangeArrowheads="1"/>
            </p:cNvSpPr>
            <p:nvPr/>
          </p:nvSpPr>
          <p:spPr bwMode="auto">
            <a:xfrm>
              <a:off x="4808679" y="3299682"/>
              <a:ext cx="656347" cy="3987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r>
                <a:rPr lang="en-US" altLang="zh-CN" sz="2000" dirty="0" err="1">
                  <a:solidFill>
                    <a:srgbClr val="33339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ibm</a:t>
              </a:r>
            </a:p>
          </p:txBody>
        </p:sp>
        <p:sp>
          <p:nvSpPr>
            <p:cNvPr id="121" name="文本框 11336"/>
            <p:cNvSpPr txBox="1">
              <a:spLocks noChangeArrowheads="1"/>
            </p:cNvSpPr>
            <p:nvPr/>
          </p:nvSpPr>
          <p:spPr bwMode="auto">
            <a:xfrm>
              <a:off x="5589052" y="3284616"/>
              <a:ext cx="505720" cy="3987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r>
                <a:rPr lang="en-US" altLang="zh-CN" sz="2000">
                  <a:solidFill>
                    <a:srgbClr val="33339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hp</a:t>
              </a:r>
            </a:p>
          </p:txBody>
        </p:sp>
        <p:sp>
          <p:nvSpPr>
            <p:cNvPr id="122" name="文本框 11337"/>
            <p:cNvSpPr txBox="1">
              <a:spLocks noChangeArrowheads="1"/>
            </p:cNvSpPr>
            <p:nvPr/>
          </p:nvSpPr>
          <p:spPr bwMode="auto">
            <a:xfrm>
              <a:off x="6473582" y="3284616"/>
              <a:ext cx="683267" cy="3987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r>
                <a:rPr lang="en-US" altLang="zh-CN" sz="2000">
                  <a:solidFill>
                    <a:srgbClr val="33339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mot</a:t>
              </a:r>
            </a:p>
          </p:txBody>
        </p:sp>
        <p:sp>
          <p:nvSpPr>
            <p:cNvPr id="123" name="文本框 11338"/>
            <p:cNvSpPr txBox="1">
              <a:spLocks noChangeArrowheads="1"/>
            </p:cNvSpPr>
            <p:nvPr/>
          </p:nvSpPr>
          <p:spPr bwMode="auto">
            <a:xfrm>
              <a:off x="4129258" y="2968239"/>
              <a:ext cx="643528" cy="768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r>
                <a:rPr lang="en-US" altLang="zh-CN" sz="4400">
                  <a:solidFill>
                    <a:srgbClr val="33339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…</a:t>
              </a:r>
            </a:p>
          </p:txBody>
        </p:sp>
        <p:sp>
          <p:nvSpPr>
            <p:cNvPr id="124" name="任意多边形 11339"/>
            <p:cNvSpPr>
              <a:spLocks noChangeArrowheads="1"/>
            </p:cNvSpPr>
            <p:nvPr/>
          </p:nvSpPr>
          <p:spPr bwMode="auto">
            <a:xfrm>
              <a:off x="3310426" y="3138480"/>
              <a:ext cx="3430759" cy="7533"/>
            </a:xfrm>
            <a:custGeom>
              <a:avLst/>
              <a:gdLst>
                <a:gd name="T0" fmla="*/ 0 w 1979"/>
                <a:gd name="T1" fmla="*/ 4 h 4"/>
                <a:gd name="T2" fmla="*/ 1979 w 1979"/>
                <a:gd name="T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979" h="4">
                  <a:moveTo>
                    <a:pt x="0" y="4"/>
                  </a:moveTo>
                  <a:lnTo>
                    <a:pt x="1979" y="0"/>
                  </a:lnTo>
                </a:path>
              </a:pathLst>
            </a:custGeom>
            <a:noFill/>
            <a:ln w="28575">
              <a:solidFill>
                <a:srgbClr val="333399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5" name="矩形 11340"/>
            <p:cNvSpPr>
              <a:spLocks noChangeArrowheads="1"/>
            </p:cNvSpPr>
            <p:nvPr/>
          </p:nvSpPr>
          <p:spPr bwMode="auto">
            <a:xfrm>
              <a:off x="1727245" y="1853386"/>
              <a:ext cx="1412684" cy="4578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488" tIns="44450" rIns="90488" bIns="44450">
              <a:spAutoFit/>
            </a:bodyPr>
            <a:lstStyle>
              <a:lvl1pPr defTabSz="762000">
                <a:defRPr sz="3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defTabSz="762000">
                <a:defRPr sz="3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defTabSz="762000">
                <a:defRPr sz="3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defTabSz="762000">
                <a:defRPr sz="3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defTabSz="762000">
                <a:defRPr sz="3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defTabSz="7620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3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defTabSz="7620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3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defTabSz="7620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3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defTabSz="7620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3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0" hangingPunct="0"/>
              <a:r>
                <a:rPr lang="zh-CN" altLang="en-US" sz="2400">
                  <a:solidFill>
                    <a:srgbClr val="33339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顶级域名</a:t>
              </a:r>
            </a:p>
          </p:txBody>
        </p:sp>
        <p:sp>
          <p:nvSpPr>
            <p:cNvPr id="126" name="直接连接符 11341"/>
            <p:cNvSpPr>
              <a:spLocks noChangeShapeType="1"/>
            </p:cNvSpPr>
            <p:nvPr/>
          </p:nvSpPr>
          <p:spPr bwMode="auto">
            <a:xfrm>
              <a:off x="4227004" y="3956541"/>
              <a:ext cx="5906481" cy="0"/>
            </a:xfrm>
            <a:prstGeom prst="line">
              <a:avLst/>
            </a:prstGeom>
            <a:noFill/>
            <a:ln w="28575">
              <a:solidFill>
                <a:srgbClr val="333399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7" name="矩形 11342"/>
            <p:cNvSpPr>
              <a:spLocks noChangeArrowheads="1"/>
            </p:cNvSpPr>
            <p:nvPr/>
          </p:nvSpPr>
          <p:spPr bwMode="auto">
            <a:xfrm>
              <a:off x="1727245" y="3596473"/>
              <a:ext cx="1412684" cy="4578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488" tIns="44450" rIns="90488" bIns="44450">
              <a:spAutoFit/>
            </a:bodyPr>
            <a:lstStyle>
              <a:lvl1pPr defTabSz="762000">
                <a:defRPr sz="3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defTabSz="762000">
                <a:defRPr sz="3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defTabSz="762000">
                <a:defRPr sz="3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defTabSz="762000">
                <a:defRPr sz="3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defTabSz="762000">
                <a:defRPr sz="3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defTabSz="7620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3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defTabSz="7620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3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defTabSz="7620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3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defTabSz="7620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3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0" hangingPunct="0"/>
              <a:r>
                <a:rPr lang="zh-CN" altLang="en-US" sz="2400">
                  <a:solidFill>
                    <a:srgbClr val="33339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二级域名</a:t>
              </a:r>
            </a:p>
          </p:txBody>
        </p:sp>
        <p:sp>
          <p:nvSpPr>
            <p:cNvPr id="128" name="直接连接符 11343"/>
            <p:cNvSpPr>
              <a:spLocks noChangeShapeType="1"/>
            </p:cNvSpPr>
            <p:nvPr/>
          </p:nvSpPr>
          <p:spPr bwMode="auto">
            <a:xfrm rot="16200000">
              <a:off x="9540072" y="4993807"/>
              <a:ext cx="260634" cy="0"/>
            </a:xfrm>
            <a:prstGeom prst="line">
              <a:avLst/>
            </a:prstGeom>
            <a:noFill/>
            <a:ln w="28575">
              <a:solidFill>
                <a:srgbClr val="333399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9" name="直接连接符 11344"/>
            <p:cNvSpPr>
              <a:spLocks noChangeShapeType="1"/>
            </p:cNvSpPr>
            <p:nvPr/>
          </p:nvSpPr>
          <p:spPr bwMode="auto">
            <a:xfrm rot="16200000">
              <a:off x="8822192" y="4993807"/>
              <a:ext cx="260634" cy="0"/>
            </a:xfrm>
            <a:prstGeom prst="line">
              <a:avLst/>
            </a:prstGeom>
            <a:noFill/>
            <a:ln w="28575">
              <a:solidFill>
                <a:srgbClr val="333399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0" name="直接连接符 11345"/>
            <p:cNvSpPr>
              <a:spLocks noChangeShapeType="1"/>
            </p:cNvSpPr>
            <p:nvPr/>
          </p:nvSpPr>
          <p:spPr bwMode="auto">
            <a:xfrm rot="16200000">
              <a:off x="7995349" y="4993807"/>
              <a:ext cx="260634" cy="0"/>
            </a:xfrm>
            <a:prstGeom prst="line">
              <a:avLst/>
            </a:prstGeom>
            <a:noFill/>
            <a:ln w="28575">
              <a:solidFill>
                <a:srgbClr val="333399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1" name="直接连接符 11346"/>
            <p:cNvSpPr>
              <a:spLocks noChangeShapeType="1"/>
            </p:cNvSpPr>
            <p:nvPr/>
          </p:nvSpPr>
          <p:spPr bwMode="auto">
            <a:xfrm rot="16200000">
              <a:off x="7232602" y="4993807"/>
              <a:ext cx="260634" cy="0"/>
            </a:xfrm>
            <a:prstGeom prst="line">
              <a:avLst/>
            </a:prstGeom>
            <a:noFill/>
            <a:ln w="28575">
              <a:solidFill>
                <a:srgbClr val="333399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2" name="直接连接符 11347"/>
            <p:cNvSpPr>
              <a:spLocks noChangeShapeType="1"/>
            </p:cNvSpPr>
            <p:nvPr/>
          </p:nvSpPr>
          <p:spPr bwMode="auto">
            <a:xfrm rot="16200000">
              <a:off x="6082072" y="4993807"/>
              <a:ext cx="260634" cy="0"/>
            </a:xfrm>
            <a:prstGeom prst="line">
              <a:avLst/>
            </a:prstGeom>
            <a:noFill/>
            <a:ln w="28575">
              <a:solidFill>
                <a:srgbClr val="333399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" name="任意多边形 11348"/>
            <p:cNvSpPr>
              <a:spLocks noChangeArrowheads="1"/>
            </p:cNvSpPr>
            <p:nvPr/>
          </p:nvSpPr>
          <p:spPr bwMode="auto">
            <a:xfrm>
              <a:off x="5454450" y="4858969"/>
              <a:ext cx="4794409" cy="6026"/>
            </a:xfrm>
            <a:custGeom>
              <a:avLst/>
              <a:gdLst>
                <a:gd name="T0" fmla="*/ 0 w 2253"/>
                <a:gd name="T1" fmla="*/ 3 h 3"/>
                <a:gd name="T2" fmla="*/ 2253 w 2253"/>
                <a:gd name="T3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253" h="3">
                  <a:moveTo>
                    <a:pt x="0" y="3"/>
                  </a:moveTo>
                  <a:lnTo>
                    <a:pt x="2253" y="0"/>
                  </a:lnTo>
                </a:path>
              </a:pathLst>
            </a:custGeom>
            <a:noFill/>
            <a:ln w="28575">
              <a:solidFill>
                <a:srgbClr val="333399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4" name="矩形 11349"/>
            <p:cNvSpPr>
              <a:spLocks noChangeArrowheads="1"/>
            </p:cNvSpPr>
            <p:nvPr/>
          </p:nvSpPr>
          <p:spPr bwMode="auto">
            <a:xfrm>
              <a:off x="1727245" y="5023184"/>
              <a:ext cx="1412684" cy="4578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488" tIns="44450" rIns="90488" bIns="44450">
              <a:spAutoFit/>
            </a:bodyPr>
            <a:lstStyle>
              <a:lvl1pPr defTabSz="762000">
                <a:defRPr sz="3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defTabSz="762000">
                <a:defRPr sz="3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defTabSz="762000">
                <a:defRPr sz="3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defTabSz="762000">
                <a:defRPr sz="3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defTabSz="762000">
                <a:defRPr sz="3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defTabSz="7620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3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defTabSz="7620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3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defTabSz="7620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3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defTabSz="7620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3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0" hangingPunct="0"/>
              <a:r>
                <a:rPr lang="zh-CN" altLang="en-US" sz="2400">
                  <a:solidFill>
                    <a:srgbClr val="33339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三级域名</a:t>
              </a:r>
            </a:p>
          </p:txBody>
        </p:sp>
        <p:sp>
          <p:nvSpPr>
            <p:cNvPr id="135" name="文本框 11350"/>
            <p:cNvSpPr txBox="1">
              <a:spLocks noChangeArrowheads="1"/>
            </p:cNvSpPr>
            <p:nvPr/>
          </p:nvSpPr>
          <p:spPr bwMode="auto">
            <a:xfrm>
              <a:off x="3521944" y="4996066"/>
              <a:ext cx="702496" cy="3987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r>
                <a:rPr lang="en-US" altLang="zh-CN" sz="2000">
                  <a:solidFill>
                    <a:srgbClr val="33339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mail</a:t>
              </a:r>
            </a:p>
          </p:txBody>
        </p:sp>
        <p:sp>
          <p:nvSpPr>
            <p:cNvPr id="136" name="文本框 11351"/>
            <p:cNvSpPr txBox="1">
              <a:spLocks noChangeArrowheads="1"/>
            </p:cNvSpPr>
            <p:nvPr/>
          </p:nvSpPr>
          <p:spPr bwMode="auto">
            <a:xfrm>
              <a:off x="6380642" y="5805088"/>
              <a:ext cx="792231" cy="3987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r>
                <a:rPr lang="en-US" altLang="zh-CN" sz="2000">
                  <a:solidFill>
                    <a:srgbClr val="33339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www</a:t>
              </a:r>
            </a:p>
          </p:txBody>
        </p:sp>
        <p:sp>
          <p:nvSpPr>
            <p:cNvPr id="137" name="直接连接符 11352"/>
            <p:cNvSpPr>
              <a:spLocks noChangeShapeType="1"/>
            </p:cNvSpPr>
            <p:nvPr/>
          </p:nvSpPr>
          <p:spPr bwMode="auto">
            <a:xfrm rot="16200000">
              <a:off x="6062377" y="5530894"/>
              <a:ext cx="271180" cy="0"/>
            </a:xfrm>
            <a:prstGeom prst="line">
              <a:avLst/>
            </a:prstGeom>
            <a:noFill/>
            <a:ln w="28575">
              <a:solidFill>
                <a:srgbClr val="333399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8" name="直接连接符 11353"/>
            <p:cNvSpPr>
              <a:spLocks noChangeShapeType="1"/>
            </p:cNvSpPr>
            <p:nvPr/>
          </p:nvSpPr>
          <p:spPr bwMode="auto">
            <a:xfrm rot="16200000">
              <a:off x="3178705" y="4361805"/>
              <a:ext cx="1349876" cy="0"/>
            </a:xfrm>
            <a:prstGeom prst="line">
              <a:avLst/>
            </a:prstGeom>
            <a:noFill/>
            <a:ln w="28575">
              <a:solidFill>
                <a:srgbClr val="333399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9" name="矩形 11354"/>
            <p:cNvSpPr>
              <a:spLocks noChangeArrowheads="1"/>
            </p:cNvSpPr>
            <p:nvPr/>
          </p:nvSpPr>
          <p:spPr bwMode="auto">
            <a:xfrm>
              <a:off x="1727245" y="5830700"/>
              <a:ext cx="1412684" cy="4578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488" tIns="44450" rIns="90488" bIns="44450">
              <a:spAutoFit/>
            </a:bodyPr>
            <a:lstStyle>
              <a:lvl1pPr defTabSz="762000">
                <a:defRPr sz="3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defTabSz="762000">
                <a:defRPr sz="3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defTabSz="762000">
                <a:defRPr sz="3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defTabSz="762000">
                <a:defRPr sz="3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defTabSz="762000">
                <a:defRPr sz="3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defTabSz="7620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3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defTabSz="7620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3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defTabSz="7620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3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defTabSz="7620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3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0" hangingPunct="0"/>
              <a:r>
                <a:rPr lang="zh-CN" altLang="en-US" sz="2400">
                  <a:solidFill>
                    <a:srgbClr val="33339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四级域名</a:t>
              </a:r>
            </a:p>
          </p:txBody>
        </p:sp>
        <p:sp>
          <p:nvSpPr>
            <p:cNvPr id="140" name="直接连接符 11355"/>
            <p:cNvSpPr>
              <a:spLocks noChangeShapeType="1"/>
            </p:cNvSpPr>
            <p:nvPr/>
          </p:nvSpPr>
          <p:spPr bwMode="auto">
            <a:xfrm>
              <a:off x="4867968" y="5666484"/>
              <a:ext cx="2509373" cy="0"/>
            </a:xfrm>
            <a:prstGeom prst="line">
              <a:avLst/>
            </a:prstGeom>
            <a:noFill/>
            <a:ln w="28575">
              <a:solidFill>
                <a:srgbClr val="333399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1" name="直接连接符 11356"/>
            <p:cNvSpPr>
              <a:spLocks noChangeShapeType="1"/>
            </p:cNvSpPr>
            <p:nvPr/>
          </p:nvSpPr>
          <p:spPr bwMode="auto">
            <a:xfrm rot="16200000">
              <a:off x="5564781" y="5801322"/>
              <a:ext cx="269674" cy="0"/>
            </a:xfrm>
            <a:prstGeom prst="line">
              <a:avLst/>
            </a:prstGeom>
            <a:noFill/>
            <a:ln w="28575">
              <a:solidFill>
                <a:srgbClr val="333399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2" name="直接连接符 11357"/>
            <p:cNvSpPr>
              <a:spLocks noChangeShapeType="1"/>
            </p:cNvSpPr>
            <p:nvPr/>
          </p:nvSpPr>
          <p:spPr bwMode="auto">
            <a:xfrm rot="16200000">
              <a:off x="6528679" y="5800568"/>
              <a:ext cx="271180" cy="0"/>
            </a:xfrm>
            <a:prstGeom prst="line">
              <a:avLst/>
            </a:prstGeom>
            <a:noFill/>
            <a:ln w="28575">
              <a:solidFill>
                <a:srgbClr val="333399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3" name="文本框 11358"/>
            <p:cNvSpPr txBox="1">
              <a:spLocks noChangeArrowheads="1"/>
            </p:cNvSpPr>
            <p:nvPr/>
          </p:nvSpPr>
          <p:spPr bwMode="auto">
            <a:xfrm>
              <a:off x="4549089" y="5805088"/>
              <a:ext cx="702496" cy="3987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r>
                <a:rPr lang="en-US" altLang="zh-CN" sz="2000">
                  <a:solidFill>
                    <a:srgbClr val="33339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mail</a:t>
              </a:r>
            </a:p>
          </p:txBody>
        </p:sp>
        <p:sp>
          <p:nvSpPr>
            <p:cNvPr id="144" name="文本框 11359"/>
            <p:cNvSpPr txBox="1">
              <a:spLocks noChangeArrowheads="1"/>
            </p:cNvSpPr>
            <p:nvPr/>
          </p:nvSpPr>
          <p:spPr bwMode="auto">
            <a:xfrm>
              <a:off x="5457654" y="5805088"/>
              <a:ext cx="432010" cy="3987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r>
                <a:rPr lang="en-US" altLang="zh-CN" sz="2000">
                  <a:solidFill>
                    <a:srgbClr val="33339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cs</a:t>
              </a:r>
            </a:p>
          </p:txBody>
        </p:sp>
        <p:sp>
          <p:nvSpPr>
            <p:cNvPr id="145" name="直接连接符 11360"/>
            <p:cNvSpPr>
              <a:spLocks noChangeShapeType="1"/>
            </p:cNvSpPr>
            <p:nvPr/>
          </p:nvSpPr>
          <p:spPr bwMode="auto">
            <a:xfrm rot="16200000">
              <a:off x="4730776" y="5800568"/>
              <a:ext cx="271180" cy="0"/>
            </a:xfrm>
            <a:prstGeom prst="line">
              <a:avLst/>
            </a:prstGeom>
            <a:noFill/>
            <a:ln w="28575">
              <a:solidFill>
                <a:srgbClr val="333399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6" name="文本框 11361"/>
            <p:cNvSpPr txBox="1">
              <a:spLocks noChangeArrowheads="1"/>
            </p:cNvSpPr>
            <p:nvPr/>
          </p:nvSpPr>
          <p:spPr bwMode="auto">
            <a:xfrm>
              <a:off x="7181846" y="5459703"/>
              <a:ext cx="643528" cy="768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r>
                <a:rPr lang="en-US" altLang="zh-CN" sz="4400" dirty="0">
                  <a:solidFill>
                    <a:srgbClr val="33339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…</a:t>
              </a:r>
            </a:p>
          </p:txBody>
        </p:sp>
        <p:sp>
          <p:nvSpPr>
            <p:cNvPr id="147" name="文本框 11362"/>
            <p:cNvSpPr txBox="1">
              <a:spLocks noChangeArrowheads="1"/>
            </p:cNvSpPr>
            <p:nvPr/>
          </p:nvSpPr>
          <p:spPr bwMode="auto">
            <a:xfrm>
              <a:off x="1805764" y="2175790"/>
              <a:ext cx="643528" cy="768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r>
                <a:rPr lang="en-US" altLang="zh-CN" sz="4400">
                  <a:latin typeface="微软雅黑" panose="020B0503020204020204" pitchFamily="34" charset="-122"/>
                  <a:ea typeface="微软雅黑" panose="020B0503020204020204" pitchFamily="34" charset="-122"/>
                </a:rPr>
                <a:t>…</a:t>
              </a:r>
            </a:p>
          </p:txBody>
        </p:sp>
        <p:sp>
          <p:nvSpPr>
            <p:cNvPr id="148" name="文本框 11363"/>
            <p:cNvSpPr txBox="1">
              <a:spLocks noChangeArrowheads="1"/>
            </p:cNvSpPr>
            <p:nvPr/>
          </p:nvSpPr>
          <p:spPr bwMode="auto">
            <a:xfrm>
              <a:off x="9918762" y="5026198"/>
              <a:ext cx="606352" cy="3987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r>
                <a:rPr lang="en-US" altLang="zh-CN" sz="2000">
                  <a:solidFill>
                    <a:srgbClr val="33339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seu</a:t>
              </a:r>
            </a:p>
          </p:txBody>
        </p:sp>
        <p:sp>
          <p:nvSpPr>
            <p:cNvPr id="149" name="矩形 11364"/>
            <p:cNvSpPr>
              <a:spLocks noChangeArrowheads="1"/>
            </p:cNvSpPr>
            <p:nvPr/>
          </p:nvSpPr>
          <p:spPr bwMode="auto">
            <a:xfrm>
              <a:off x="9226521" y="5027704"/>
              <a:ext cx="624940" cy="3987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r>
                <a:rPr lang="en-US" altLang="zh-CN" sz="2000">
                  <a:solidFill>
                    <a:srgbClr val="33339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sjtu</a:t>
              </a:r>
            </a:p>
          </p:txBody>
        </p:sp>
        <p:sp>
          <p:nvSpPr>
            <p:cNvPr id="150" name="直接连接符 11365"/>
            <p:cNvSpPr>
              <a:spLocks noChangeShapeType="1"/>
            </p:cNvSpPr>
            <p:nvPr/>
          </p:nvSpPr>
          <p:spPr bwMode="auto">
            <a:xfrm rot="16200000">
              <a:off x="10091300" y="4984767"/>
              <a:ext cx="260634" cy="0"/>
            </a:xfrm>
            <a:prstGeom prst="line">
              <a:avLst/>
            </a:prstGeom>
            <a:noFill/>
            <a:ln w="28575">
              <a:solidFill>
                <a:srgbClr val="333399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1" name="矩形 11366"/>
            <p:cNvSpPr>
              <a:spLocks noChangeArrowheads="1"/>
            </p:cNvSpPr>
            <p:nvPr/>
          </p:nvSpPr>
          <p:spPr bwMode="auto">
            <a:xfrm>
              <a:off x="8108040" y="1234190"/>
              <a:ext cx="2338236" cy="5219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r>
                <a:rPr lang="zh-CN" altLang="en-US" sz="2800">
                  <a:solidFill>
                    <a:srgbClr val="CC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层次树状结构</a:t>
              </a:r>
            </a:p>
          </p:txBody>
        </p:sp>
        <p:sp>
          <p:nvSpPr>
            <p:cNvPr id="152" name="矩形 11367"/>
            <p:cNvSpPr>
              <a:spLocks noChangeArrowheads="1"/>
            </p:cNvSpPr>
            <p:nvPr/>
          </p:nvSpPr>
          <p:spPr bwMode="auto">
            <a:xfrm>
              <a:off x="1611872" y="1223645"/>
              <a:ext cx="1620356" cy="5219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r>
                <a:rPr lang="zh-CN" altLang="en-US" sz="2800">
                  <a:solidFill>
                    <a:srgbClr val="CC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按级划分</a:t>
              </a:r>
            </a:p>
          </p:txBody>
        </p:sp>
      </p:grpSp>
      <p:sp>
        <p:nvSpPr>
          <p:cNvPr id="153" name="矩形 11367"/>
          <p:cNvSpPr>
            <a:spLocks noChangeArrowheads="1"/>
          </p:cNvSpPr>
          <p:nvPr/>
        </p:nvSpPr>
        <p:spPr bwMode="auto">
          <a:xfrm>
            <a:off x="680811" y="3641907"/>
            <a:ext cx="666115" cy="953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rgbClr val="CC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域</a:t>
            </a:r>
          </a:p>
          <a:p>
            <a:r>
              <a:rPr lang="zh-CN" altLang="en-US" sz="2800" dirty="0">
                <a:solidFill>
                  <a:srgbClr val="CC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树</a:t>
            </a:r>
          </a:p>
        </p:txBody>
      </p:sp>
    </p:spTree>
    <p:extLst>
      <p:ext uri="{BB962C8B-B14F-4D97-AF65-F5344CB8AC3E}">
        <p14:creationId xmlns:p14="http://schemas.microsoft.com/office/powerpoint/2010/main" val="4061912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>
            <a:off x="629529" y="315996"/>
            <a:ext cx="7745215" cy="1007827"/>
            <a:chOff x="658104" y="373146"/>
            <a:chExt cx="6629309" cy="1007827"/>
          </a:xfrm>
        </p:grpSpPr>
        <p:grpSp>
          <p:nvGrpSpPr>
            <p:cNvPr id="17" name="组合 16"/>
            <p:cNvGrpSpPr/>
            <p:nvPr/>
          </p:nvGrpSpPr>
          <p:grpSpPr>
            <a:xfrm>
              <a:off x="1080813" y="763297"/>
              <a:ext cx="6206600" cy="617676"/>
              <a:chOff x="1839057" y="1058437"/>
              <a:chExt cx="6206600" cy="617676"/>
            </a:xfrm>
          </p:grpSpPr>
          <p:sp>
            <p:nvSpPr>
              <p:cNvPr id="19" name="矩形: 圆角 11"/>
              <p:cNvSpPr/>
              <p:nvPr/>
            </p:nvSpPr>
            <p:spPr>
              <a:xfrm>
                <a:off x="1839057" y="1058437"/>
                <a:ext cx="5863603" cy="584775"/>
              </a:xfrm>
              <a:prstGeom prst="roundRect">
                <a:avLst>
                  <a:gd name="adj" fmla="val 50000"/>
                </a:avLst>
              </a:prstGeom>
              <a:solidFill>
                <a:srgbClr val="009FF6"/>
              </a:solidFill>
              <a:ln>
                <a:solidFill>
                  <a:schemeClr val="bg1"/>
                </a:solidFill>
              </a:ln>
              <a:effectLst>
                <a:outerShdw blurRad="63500" sx="101000" sy="101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solidFill>
                    <a:srgbClr val="00A3F8"/>
                  </a:solidFill>
                </a:endParaRPr>
              </a:p>
            </p:txBody>
          </p:sp>
          <p:sp>
            <p:nvSpPr>
              <p:cNvPr id="20" name="文本框 19"/>
              <p:cNvSpPr txBox="1"/>
              <p:nvPr/>
            </p:nvSpPr>
            <p:spPr>
              <a:xfrm>
                <a:off x="2735220" y="1091338"/>
                <a:ext cx="5310437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32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域名系统名字空间和层次结构</a:t>
                </a:r>
              </a:p>
            </p:txBody>
          </p:sp>
        </p:grpSp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3">
              <a:lum contrast="20000"/>
            </a:blip>
            <a:stretch>
              <a:fillRect/>
            </a:stretch>
          </p:blipFill>
          <p:spPr>
            <a:xfrm>
              <a:off x="658104" y="373146"/>
              <a:ext cx="1178667" cy="987480"/>
            </a:xfrm>
            <a:prstGeom prst="rect">
              <a:avLst/>
            </a:prstGeom>
          </p:spPr>
        </p:pic>
      </p:grpSp>
      <p:grpSp>
        <p:nvGrpSpPr>
          <p:cNvPr id="2" name="组合 1"/>
          <p:cNvGrpSpPr/>
          <p:nvPr/>
        </p:nvGrpSpPr>
        <p:grpSpPr>
          <a:xfrm>
            <a:off x="1123392" y="1800678"/>
            <a:ext cx="490436" cy="476221"/>
            <a:chOff x="807021" y="1801168"/>
            <a:chExt cx="490436" cy="476221"/>
          </a:xfrm>
        </p:grpSpPr>
        <p:sp>
          <p:nvSpPr>
            <p:cNvPr id="154" name="round-web-cam_17861"/>
            <p:cNvSpPr>
              <a:spLocks noChangeAspect="1"/>
            </p:cNvSpPr>
            <p:nvPr/>
          </p:nvSpPr>
          <p:spPr bwMode="auto">
            <a:xfrm>
              <a:off x="906464" y="1869214"/>
              <a:ext cx="291550" cy="340129"/>
            </a:xfrm>
            <a:custGeom>
              <a:avLst/>
              <a:gdLst>
                <a:gd name="connsiteX0" fmla="*/ 382866 w 517527"/>
                <a:gd name="connsiteY0" fmla="*/ 485037 h 603758"/>
                <a:gd name="connsiteX1" fmla="*/ 258763 w 517527"/>
                <a:gd name="connsiteY1" fmla="*/ 516800 h 603758"/>
                <a:gd name="connsiteX2" fmla="*/ 136617 w 517527"/>
                <a:gd name="connsiteY2" fmla="*/ 486079 h 603758"/>
                <a:gd name="connsiteX3" fmla="*/ 81214 w 517527"/>
                <a:gd name="connsiteY3" fmla="*/ 525522 h 603758"/>
                <a:gd name="connsiteX4" fmla="*/ 261371 w 517527"/>
                <a:gd name="connsiteY4" fmla="*/ 581888 h 603758"/>
                <a:gd name="connsiteX5" fmla="*/ 441658 w 517527"/>
                <a:gd name="connsiteY5" fmla="*/ 525522 h 603758"/>
                <a:gd name="connsiteX6" fmla="*/ 382866 w 517527"/>
                <a:gd name="connsiteY6" fmla="*/ 485037 h 603758"/>
                <a:gd name="connsiteX7" fmla="*/ 258870 w 517527"/>
                <a:gd name="connsiteY7" fmla="*/ 184740 h 603758"/>
                <a:gd name="connsiteX8" fmla="*/ 332717 w 517527"/>
                <a:gd name="connsiteY8" fmla="*/ 258481 h 603758"/>
                <a:gd name="connsiteX9" fmla="*/ 258870 w 517527"/>
                <a:gd name="connsiteY9" fmla="*/ 332222 h 603758"/>
                <a:gd name="connsiteX10" fmla="*/ 185023 w 517527"/>
                <a:gd name="connsiteY10" fmla="*/ 258481 h 603758"/>
                <a:gd name="connsiteX11" fmla="*/ 258870 w 517527"/>
                <a:gd name="connsiteY11" fmla="*/ 184740 h 603758"/>
                <a:gd name="connsiteX12" fmla="*/ 258763 w 517527"/>
                <a:gd name="connsiteY12" fmla="*/ 147620 h 603758"/>
                <a:gd name="connsiteX13" fmla="*/ 147697 w 517527"/>
                <a:gd name="connsiteY13" fmla="*/ 258400 h 603758"/>
                <a:gd name="connsiteX14" fmla="*/ 258763 w 517527"/>
                <a:gd name="connsiteY14" fmla="*/ 369310 h 603758"/>
                <a:gd name="connsiteX15" fmla="*/ 369830 w 517527"/>
                <a:gd name="connsiteY15" fmla="*/ 258400 h 603758"/>
                <a:gd name="connsiteX16" fmla="*/ 258763 w 517527"/>
                <a:gd name="connsiteY16" fmla="*/ 147620 h 603758"/>
                <a:gd name="connsiteX17" fmla="*/ 258112 w 517527"/>
                <a:gd name="connsiteY17" fmla="*/ 80189 h 603758"/>
                <a:gd name="connsiteX18" fmla="*/ 236342 w 517527"/>
                <a:gd name="connsiteY18" fmla="*/ 102058 h 603758"/>
                <a:gd name="connsiteX19" fmla="*/ 258112 w 517527"/>
                <a:gd name="connsiteY19" fmla="*/ 123798 h 603758"/>
                <a:gd name="connsiteX20" fmla="*/ 280012 w 517527"/>
                <a:gd name="connsiteY20" fmla="*/ 102058 h 603758"/>
                <a:gd name="connsiteX21" fmla="*/ 258112 w 517527"/>
                <a:gd name="connsiteY21" fmla="*/ 80189 h 603758"/>
                <a:gd name="connsiteX22" fmla="*/ 258763 w 517527"/>
                <a:gd name="connsiteY22" fmla="*/ 0 h 603758"/>
                <a:gd name="connsiteX23" fmla="*/ 517527 w 517527"/>
                <a:gd name="connsiteY23" fmla="*/ 258400 h 603758"/>
                <a:gd name="connsiteX24" fmla="*/ 406852 w 517527"/>
                <a:gd name="connsiteY24" fmla="*/ 470197 h 603758"/>
                <a:gd name="connsiteX25" fmla="*/ 463428 w 517527"/>
                <a:gd name="connsiteY25" fmla="*/ 525522 h 603758"/>
                <a:gd name="connsiteX26" fmla="*/ 261371 w 517527"/>
                <a:gd name="connsiteY26" fmla="*/ 603758 h 603758"/>
                <a:gd name="connsiteX27" fmla="*/ 59314 w 517527"/>
                <a:gd name="connsiteY27" fmla="*/ 525522 h 603758"/>
                <a:gd name="connsiteX28" fmla="*/ 112631 w 517527"/>
                <a:gd name="connsiteY28" fmla="*/ 471499 h 603758"/>
                <a:gd name="connsiteX29" fmla="*/ 0 w 517527"/>
                <a:gd name="connsiteY29" fmla="*/ 258400 h 603758"/>
                <a:gd name="connsiteX30" fmla="*/ 258763 w 517527"/>
                <a:gd name="connsiteY30" fmla="*/ 0 h 603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517527" h="603758">
                  <a:moveTo>
                    <a:pt x="382866" y="485037"/>
                  </a:moveTo>
                  <a:cubicBezTo>
                    <a:pt x="345974" y="505345"/>
                    <a:pt x="303737" y="516800"/>
                    <a:pt x="258763" y="516800"/>
                  </a:cubicBezTo>
                  <a:cubicBezTo>
                    <a:pt x="214572" y="516800"/>
                    <a:pt x="172987" y="505735"/>
                    <a:pt x="136617" y="486079"/>
                  </a:cubicBezTo>
                  <a:cubicBezTo>
                    <a:pt x="102463" y="497013"/>
                    <a:pt x="81214" y="511984"/>
                    <a:pt x="81214" y="525522"/>
                  </a:cubicBezTo>
                  <a:cubicBezTo>
                    <a:pt x="81214" y="549084"/>
                    <a:pt x="149783" y="581888"/>
                    <a:pt x="261371" y="581888"/>
                  </a:cubicBezTo>
                  <a:cubicBezTo>
                    <a:pt x="373089" y="581888"/>
                    <a:pt x="441658" y="549084"/>
                    <a:pt x="441658" y="525522"/>
                  </a:cubicBezTo>
                  <a:cubicBezTo>
                    <a:pt x="441658" y="511593"/>
                    <a:pt x="418584" y="495972"/>
                    <a:pt x="382866" y="485037"/>
                  </a:cubicBezTo>
                  <a:close/>
                  <a:moveTo>
                    <a:pt x="258870" y="184740"/>
                  </a:moveTo>
                  <a:cubicBezTo>
                    <a:pt x="299655" y="184740"/>
                    <a:pt x="332717" y="217755"/>
                    <a:pt x="332717" y="258481"/>
                  </a:cubicBezTo>
                  <a:cubicBezTo>
                    <a:pt x="332717" y="299207"/>
                    <a:pt x="299655" y="332222"/>
                    <a:pt x="258870" y="332222"/>
                  </a:cubicBezTo>
                  <a:cubicBezTo>
                    <a:pt x="218085" y="332222"/>
                    <a:pt x="185023" y="299207"/>
                    <a:pt x="185023" y="258481"/>
                  </a:cubicBezTo>
                  <a:cubicBezTo>
                    <a:pt x="185023" y="217755"/>
                    <a:pt x="218085" y="184740"/>
                    <a:pt x="258870" y="184740"/>
                  </a:cubicBezTo>
                  <a:close/>
                  <a:moveTo>
                    <a:pt x="258763" y="147620"/>
                  </a:moveTo>
                  <a:cubicBezTo>
                    <a:pt x="197495" y="147620"/>
                    <a:pt x="147697" y="197347"/>
                    <a:pt x="147697" y="258400"/>
                  </a:cubicBezTo>
                  <a:cubicBezTo>
                    <a:pt x="147697" y="319583"/>
                    <a:pt x="197495" y="369310"/>
                    <a:pt x="258763" y="369310"/>
                  </a:cubicBezTo>
                  <a:cubicBezTo>
                    <a:pt x="320032" y="369310"/>
                    <a:pt x="369830" y="319453"/>
                    <a:pt x="369830" y="258400"/>
                  </a:cubicBezTo>
                  <a:cubicBezTo>
                    <a:pt x="369830" y="197347"/>
                    <a:pt x="320032" y="147620"/>
                    <a:pt x="258763" y="147620"/>
                  </a:cubicBezTo>
                  <a:close/>
                  <a:moveTo>
                    <a:pt x="258112" y="80189"/>
                  </a:moveTo>
                  <a:cubicBezTo>
                    <a:pt x="246119" y="80189"/>
                    <a:pt x="236342" y="89952"/>
                    <a:pt x="236342" y="102058"/>
                  </a:cubicBezTo>
                  <a:cubicBezTo>
                    <a:pt x="236342" y="114034"/>
                    <a:pt x="246119" y="123798"/>
                    <a:pt x="258112" y="123798"/>
                  </a:cubicBezTo>
                  <a:cubicBezTo>
                    <a:pt x="270235" y="123798"/>
                    <a:pt x="280012" y="114034"/>
                    <a:pt x="280012" y="102058"/>
                  </a:cubicBezTo>
                  <a:cubicBezTo>
                    <a:pt x="280012" y="89952"/>
                    <a:pt x="270235" y="80189"/>
                    <a:pt x="258112" y="80189"/>
                  </a:cubicBezTo>
                  <a:close/>
                  <a:moveTo>
                    <a:pt x="258763" y="0"/>
                  </a:moveTo>
                  <a:cubicBezTo>
                    <a:pt x="401507" y="0"/>
                    <a:pt x="517527" y="115857"/>
                    <a:pt x="517527" y="258400"/>
                  </a:cubicBezTo>
                  <a:cubicBezTo>
                    <a:pt x="517527" y="346009"/>
                    <a:pt x="473726" y="423464"/>
                    <a:pt x="406852" y="470197"/>
                  </a:cubicBezTo>
                  <a:cubicBezTo>
                    <a:pt x="443483" y="484386"/>
                    <a:pt x="463428" y="503652"/>
                    <a:pt x="463428" y="525522"/>
                  </a:cubicBezTo>
                  <a:cubicBezTo>
                    <a:pt x="463428" y="576291"/>
                    <a:pt x="359401" y="603758"/>
                    <a:pt x="261371" y="603758"/>
                  </a:cubicBezTo>
                  <a:cubicBezTo>
                    <a:pt x="163471" y="603758"/>
                    <a:pt x="59314" y="576291"/>
                    <a:pt x="59314" y="525522"/>
                  </a:cubicBezTo>
                  <a:cubicBezTo>
                    <a:pt x="59314" y="504434"/>
                    <a:pt x="78085" y="485688"/>
                    <a:pt x="112631" y="471499"/>
                  </a:cubicBezTo>
                  <a:cubicBezTo>
                    <a:pt x="44713" y="424896"/>
                    <a:pt x="0" y="346790"/>
                    <a:pt x="0" y="258400"/>
                  </a:cubicBezTo>
                  <a:cubicBezTo>
                    <a:pt x="0" y="115857"/>
                    <a:pt x="116020" y="0"/>
                    <a:pt x="25876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grpSp>
          <p:nvGrpSpPr>
            <p:cNvPr id="155" name="组合 154"/>
            <p:cNvGrpSpPr/>
            <p:nvPr/>
          </p:nvGrpSpPr>
          <p:grpSpPr>
            <a:xfrm>
              <a:off x="807021" y="1801168"/>
              <a:ext cx="490436" cy="476221"/>
              <a:chOff x="2217538" y="5725158"/>
              <a:chExt cx="490436" cy="476221"/>
            </a:xfrm>
          </p:grpSpPr>
          <p:sp>
            <p:nvSpPr>
              <p:cNvPr id="156" name="对话气泡: 椭圆形 4"/>
              <p:cNvSpPr/>
              <p:nvPr/>
            </p:nvSpPr>
            <p:spPr>
              <a:xfrm>
                <a:off x="2217538" y="5725158"/>
                <a:ext cx="490436" cy="476221"/>
              </a:xfrm>
              <a:prstGeom prst="wedgeEllipseCallout">
                <a:avLst>
                  <a:gd name="adj1" fmla="val 66124"/>
                  <a:gd name="adj2" fmla="val 2799"/>
                </a:avLst>
              </a:prstGeom>
              <a:solidFill>
                <a:srgbClr val="009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7" name="round-web-cam_17861"/>
              <p:cNvSpPr>
                <a:spLocks noChangeAspect="1"/>
              </p:cNvSpPr>
              <p:nvPr/>
            </p:nvSpPr>
            <p:spPr bwMode="auto">
              <a:xfrm>
                <a:off x="2316981" y="5793204"/>
                <a:ext cx="291550" cy="340129"/>
              </a:xfrm>
              <a:custGeom>
                <a:avLst/>
                <a:gdLst>
                  <a:gd name="connsiteX0" fmla="*/ 382866 w 517527"/>
                  <a:gd name="connsiteY0" fmla="*/ 485037 h 603758"/>
                  <a:gd name="connsiteX1" fmla="*/ 258763 w 517527"/>
                  <a:gd name="connsiteY1" fmla="*/ 516800 h 603758"/>
                  <a:gd name="connsiteX2" fmla="*/ 136617 w 517527"/>
                  <a:gd name="connsiteY2" fmla="*/ 486079 h 603758"/>
                  <a:gd name="connsiteX3" fmla="*/ 81214 w 517527"/>
                  <a:gd name="connsiteY3" fmla="*/ 525522 h 603758"/>
                  <a:gd name="connsiteX4" fmla="*/ 261371 w 517527"/>
                  <a:gd name="connsiteY4" fmla="*/ 581888 h 603758"/>
                  <a:gd name="connsiteX5" fmla="*/ 441658 w 517527"/>
                  <a:gd name="connsiteY5" fmla="*/ 525522 h 603758"/>
                  <a:gd name="connsiteX6" fmla="*/ 382866 w 517527"/>
                  <a:gd name="connsiteY6" fmla="*/ 485037 h 603758"/>
                  <a:gd name="connsiteX7" fmla="*/ 258870 w 517527"/>
                  <a:gd name="connsiteY7" fmla="*/ 184740 h 603758"/>
                  <a:gd name="connsiteX8" fmla="*/ 332717 w 517527"/>
                  <a:gd name="connsiteY8" fmla="*/ 258481 h 603758"/>
                  <a:gd name="connsiteX9" fmla="*/ 258870 w 517527"/>
                  <a:gd name="connsiteY9" fmla="*/ 332222 h 603758"/>
                  <a:gd name="connsiteX10" fmla="*/ 185023 w 517527"/>
                  <a:gd name="connsiteY10" fmla="*/ 258481 h 603758"/>
                  <a:gd name="connsiteX11" fmla="*/ 258870 w 517527"/>
                  <a:gd name="connsiteY11" fmla="*/ 184740 h 603758"/>
                  <a:gd name="connsiteX12" fmla="*/ 258763 w 517527"/>
                  <a:gd name="connsiteY12" fmla="*/ 147620 h 603758"/>
                  <a:gd name="connsiteX13" fmla="*/ 147697 w 517527"/>
                  <a:gd name="connsiteY13" fmla="*/ 258400 h 603758"/>
                  <a:gd name="connsiteX14" fmla="*/ 258763 w 517527"/>
                  <a:gd name="connsiteY14" fmla="*/ 369310 h 603758"/>
                  <a:gd name="connsiteX15" fmla="*/ 369830 w 517527"/>
                  <a:gd name="connsiteY15" fmla="*/ 258400 h 603758"/>
                  <a:gd name="connsiteX16" fmla="*/ 258763 w 517527"/>
                  <a:gd name="connsiteY16" fmla="*/ 147620 h 603758"/>
                  <a:gd name="connsiteX17" fmla="*/ 258112 w 517527"/>
                  <a:gd name="connsiteY17" fmla="*/ 80189 h 603758"/>
                  <a:gd name="connsiteX18" fmla="*/ 236342 w 517527"/>
                  <a:gd name="connsiteY18" fmla="*/ 102058 h 603758"/>
                  <a:gd name="connsiteX19" fmla="*/ 258112 w 517527"/>
                  <a:gd name="connsiteY19" fmla="*/ 123798 h 603758"/>
                  <a:gd name="connsiteX20" fmla="*/ 280012 w 517527"/>
                  <a:gd name="connsiteY20" fmla="*/ 102058 h 603758"/>
                  <a:gd name="connsiteX21" fmla="*/ 258112 w 517527"/>
                  <a:gd name="connsiteY21" fmla="*/ 80189 h 603758"/>
                  <a:gd name="connsiteX22" fmla="*/ 258763 w 517527"/>
                  <a:gd name="connsiteY22" fmla="*/ 0 h 603758"/>
                  <a:gd name="connsiteX23" fmla="*/ 517527 w 517527"/>
                  <a:gd name="connsiteY23" fmla="*/ 258400 h 603758"/>
                  <a:gd name="connsiteX24" fmla="*/ 406852 w 517527"/>
                  <a:gd name="connsiteY24" fmla="*/ 470197 h 603758"/>
                  <a:gd name="connsiteX25" fmla="*/ 463428 w 517527"/>
                  <a:gd name="connsiteY25" fmla="*/ 525522 h 603758"/>
                  <a:gd name="connsiteX26" fmla="*/ 261371 w 517527"/>
                  <a:gd name="connsiteY26" fmla="*/ 603758 h 603758"/>
                  <a:gd name="connsiteX27" fmla="*/ 59314 w 517527"/>
                  <a:gd name="connsiteY27" fmla="*/ 525522 h 603758"/>
                  <a:gd name="connsiteX28" fmla="*/ 112631 w 517527"/>
                  <a:gd name="connsiteY28" fmla="*/ 471499 h 603758"/>
                  <a:gd name="connsiteX29" fmla="*/ 0 w 517527"/>
                  <a:gd name="connsiteY29" fmla="*/ 258400 h 603758"/>
                  <a:gd name="connsiteX30" fmla="*/ 258763 w 517527"/>
                  <a:gd name="connsiteY30" fmla="*/ 0 h 603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517527" h="603758">
                    <a:moveTo>
                      <a:pt x="382866" y="485037"/>
                    </a:moveTo>
                    <a:cubicBezTo>
                      <a:pt x="345974" y="505345"/>
                      <a:pt x="303737" y="516800"/>
                      <a:pt x="258763" y="516800"/>
                    </a:cubicBezTo>
                    <a:cubicBezTo>
                      <a:pt x="214572" y="516800"/>
                      <a:pt x="172987" y="505735"/>
                      <a:pt x="136617" y="486079"/>
                    </a:cubicBezTo>
                    <a:cubicBezTo>
                      <a:pt x="102463" y="497013"/>
                      <a:pt x="81214" y="511984"/>
                      <a:pt x="81214" y="525522"/>
                    </a:cubicBezTo>
                    <a:cubicBezTo>
                      <a:pt x="81214" y="549084"/>
                      <a:pt x="149783" y="581888"/>
                      <a:pt x="261371" y="581888"/>
                    </a:cubicBezTo>
                    <a:cubicBezTo>
                      <a:pt x="373089" y="581888"/>
                      <a:pt x="441658" y="549084"/>
                      <a:pt x="441658" y="525522"/>
                    </a:cubicBezTo>
                    <a:cubicBezTo>
                      <a:pt x="441658" y="511593"/>
                      <a:pt x="418584" y="495972"/>
                      <a:pt x="382866" y="485037"/>
                    </a:cubicBezTo>
                    <a:close/>
                    <a:moveTo>
                      <a:pt x="258870" y="184740"/>
                    </a:moveTo>
                    <a:cubicBezTo>
                      <a:pt x="299655" y="184740"/>
                      <a:pt x="332717" y="217755"/>
                      <a:pt x="332717" y="258481"/>
                    </a:cubicBezTo>
                    <a:cubicBezTo>
                      <a:pt x="332717" y="299207"/>
                      <a:pt x="299655" y="332222"/>
                      <a:pt x="258870" y="332222"/>
                    </a:cubicBezTo>
                    <a:cubicBezTo>
                      <a:pt x="218085" y="332222"/>
                      <a:pt x="185023" y="299207"/>
                      <a:pt x="185023" y="258481"/>
                    </a:cubicBezTo>
                    <a:cubicBezTo>
                      <a:pt x="185023" y="217755"/>
                      <a:pt x="218085" y="184740"/>
                      <a:pt x="258870" y="184740"/>
                    </a:cubicBezTo>
                    <a:close/>
                    <a:moveTo>
                      <a:pt x="258763" y="147620"/>
                    </a:moveTo>
                    <a:cubicBezTo>
                      <a:pt x="197495" y="147620"/>
                      <a:pt x="147697" y="197347"/>
                      <a:pt x="147697" y="258400"/>
                    </a:cubicBezTo>
                    <a:cubicBezTo>
                      <a:pt x="147697" y="319583"/>
                      <a:pt x="197495" y="369310"/>
                      <a:pt x="258763" y="369310"/>
                    </a:cubicBezTo>
                    <a:cubicBezTo>
                      <a:pt x="320032" y="369310"/>
                      <a:pt x="369830" y="319453"/>
                      <a:pt x="369830" y="258400"/>
                    </a:cubicBezTo>
                    <a:cubicBezTo>
                      <a:pt x="369830" y="197347"/>
                      <a:pt x="320032" y="147620"/>
                      <a:pt x="258763" y="147620"/>
                    </a:cubicBezTo>
                    <a:close/>
                    <a:moveTo>
                      <a:pt x="258112" y="80189"/>
                    </a:moveTo>
                    <a:cubicBezTo>
                      <a:pt x="246119" y="80189"/>
                      <a:pt x="236342" y="89952"/>
                      <a:pt x="236342" y="102058"/>
                    </a:cubicBezTo>
                    <a:cubicBezTo>
                      <a:pt x="236342" y="114034"/>
                      <a:pt x="246119" y="123798"/>
                      <a:pt x="258112" y="123798"/>
                    </a:cubicBezTo>
                    <a:cubicBezTo>
                      <a:pt x="270235" y="123798"/>
                      <a:pt x="280012" y="114034"/>
                      <a:pt x="280012" y="102058"/>
                    </a:cubicBezTo>
                    <a:cubicBezTo>
                      <a:pt x="280012" y="89952"/>
                      <a:pt x="270235" y="80189"/>
                      <a:pt x="258112" y="80189"/>
                    </a:cubicBezTo>
                    <a:close/>
                    <a:moveTo>
                      <a:pt x="258763" y="0"/>
                    </a:moveTo>
                    <a:cubicBezTo>
                      <a:pt x="401507" y="0"/>
                      <a:pt x="517527" y="115857"/>
                      <a:pt x="517527" y="258400"/>
                    </a:cubicBezTo>
                    <a:cubicBezTo>
                      <a:pt x="517527" y="346009"/>
                      <a:pt x="473726" y="423464"/>
                      <a:pt x="406852" y="470197"/>
                    </a:cubicBezTo>
                    <a:cubicBezTo>
                      <a:pt x="443483" y="484386"/>
                      <a:pt x="463428" y="503652"/>
                      <a:pt x="463428" y="525522"/>
                    </a:cubicBezTo>
                    <a:cubicBezTo>
                      <a:pt x="463428" y="576291"/>
                      <a:pt x="359401" y="603758"/>
                      <a:pt x="261371" y="603758"/>
                    </a:cubicBezTo>
                    <a:cubicBezTo>
                      <a:pt x="163471" y="603758"/>
                      <a:pt x="59314" y="576291"/>
                      <a:pt x="59314" y="525522"/>
                    </a:cubicBezTo>
                    <a:cubicBezTo>
                      <a:pt x="59314" y="504434"/>
                      <a:pt x="78085" y="485688"/>
                      <a:pt x="112631" y="471499"/>
                    </a:cubicBezTo>
                    <a:cubicBezTo>
                      <a:pt x="44713" y="424896"/>
                      <a:pt x="0" y="346790"/>
                      <a:pt x="0" y="258400"/>
                    </a:cubicBezTo>
                    <a:cubicBezTo>
                      <a:pt x="0" y="115857"/>
                      <a:pt x="116020" y="0"/>
                      <a:pt x="25876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</p:sp>
        </p:grpSp>
      </p:grpSp>
      <p:sp>
        <p:nvSpPr>
          <p:cNvPr id="158" name="Rectangle 3"/>
          <p:cNvSpPr txBox="1">
            <a:spLocks noChangeArrowheads="1"/>
          </p:cNvSpPr>
          <p:nvPr/>
        </p:nvSpPr>
        <p:spPr>
          <a:xfrm>
            <a:off x="1768651" y="1681073"/>
            <a:ext cx="3428639" cy="6401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zh-CN" dirty="0">
                <a:ea typeface="楷体" panose="02010609060101010101" pitchFamily="49" charset="-122"/>
                <a:cs typeface="Arial" panose="020B0604020202020204" pitchFamily="34" charset="0"/>
              </a:rPr>
              <a:t>Internet</a:t>
            </a:r>
            <a:r>
              <a:rPr lang="zh-CN" altLang="en-US" dirty="0">
                <a:ea typeface="楷体" panose="02010609060101010101" pitchFamily="49" charset="-122"/>
                <a:cs typeface="Arial" panose="020B0604020202020204" pitchFamily="34" charset="0"/>
              </a:rPr>
              <a:t>的域名结构</a:t>
            </a:r>
          </a:p>
        </p:txBody>
      </p:sp>
      <p:sp>
        <p:nvSpPr>
          <p:cNvPr id="159" name="内容占位符 2"/>
          <p:cNvSpPr>
            <a:spLocks noGrp="1"/>
          </p:cNvSpPr>
          <p:nvPr/>
        </p:nvSpPr>
        <p:spPr>
          <a:xfrm>
            <a:off x="1514385" y="2502535"/>
            <a:ext cx="10529570" cy="43554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0680" indent="-3606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Ø"/>
              <a:defRPr sz="2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0000"/>
              </a:lnSpc>
              <a:buClrTx/>
              <a:buSzTx/>
              <a:buFont typeface="Wingdings" panose="05000000000000000000" pitchFamily="2" charset="2"/>
              <a:buChar char="n"/>
            </a:pP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Internet</a:t>
            </a:r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的域名结构采用了</a:t>
            </a:r>
            <a:r>
              <a:rPr kumimoji="1" lang="zh-CN" altLang="en-US" sz="2400" dirty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层次树状结构的命名方法</a:t>
            </a:r>
            <a:endParaRPr lang="zh-CN" altLang="en-US" sz="24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  <a:sym typeface="+mn-ea"/>
            </a:endParaRPr>
          </a:p>
          <a:p>
            <a:pPr algn="just">
              <a:lnSpc>
                <a:spcPct val="100000"/>
              </a:lnSpc>
              <a:buClrTx/>
              <a:buSzTx/>
              <a:buFont typeface="Wingdings" panose="05000000000000000000" pitchFamily="2" charset="2"/>
              <a:buChar char="n"/>
            </a:pPr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域名的结构由若干个分量组成，各分量之间用</a:t>
            </a:r>
            <a:r>
              <a:rPr kumimoji="1" lang="zh-CN" altLang="en-US" sz="2400" dirty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小数点</a:t>
            </a:r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(</a:t>
            </a:r>
            <a:r>
              <a:rPr kumimoji="1" lang="zh-CN" altLang="en-US" sz="2400" dirty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.</a:t>
            </a:r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)隔开，总长不超过255个字符</a:t>
            </a:r>
            <a:endParaRPr lang="zh-CN" altLang="en-US" sz="2400" b="1" dirty="0">
              <a:solidFill>
                <a:srgbClr val="0070C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  <a:sym typeface="+mn-ea"/>
            </a:endParaRPr>
          </a:p>
          <a:p>
            <a:pPr algn="just">
              <a:lnSpc>
                <a:spcPct val="100000"/>
              </a:lnSpc>
              <a:buClrTx/>
              <a:buSzTx/>
              <a:buFont typeface="Wingdings" panose="05000000000000000000" pitchFamily="2" charset="2"/>
              <a:buChar char="n"/>
            </a:pPr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各分量分别代表不同级别的域名。(≤63字符)</a:t>
            </a:r>
          </a:p>
          <a:p>
            <a:pPr algn="just">
              <a:lnSpc>
                <a:spcPct val="100000"/>
              </a:lnSpc>
              <a:buClrTx/>
              <a:buSzTx/>
              <a:buFont typeface="Wingdings" panose="05000000000000000000" pitchFamily="2" charset="2"/>
              <a:buChar char="n"/>
            </a:pPr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合法域名中，点</a:t>
            </a:r>
            <a:r>
              <a:rPr kumimoji="1" lang="zh-CN" altLang="en-US" sz="2400" dirty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“.”的个数至少为一个</a:t>
            </a:r>
            <a:endParaRPr lang="zh-CN" altLang="en-US" sz="2400" b="1" dirty="0">
              <a:solidFill>
                <a:srgbClr val="FF000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  <a:sym typeface="+mn-ea"/>
            </a:endParaRPr>
          </a:p>
          <a:p>
            <a:pPr algn="just">
              <a:lnSpc>
                <a:spcPct val="100000"/>
              </a:lnSpc>
              <a:buClrTx/>
              <a:buSzTx/>
              <a:buFont typeface="Wingdings" panose="05000000000000000000" pitchFamily="2" charset="2"/>
              <a:buChar char="n"/>
            </a:pPr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通常，点</a:t>
            </a:r>
            <a:r>
              <a:rPr kumimoji="1" lang="zh-CN" altLang="en-US" sz="2400" dirty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“.”</a:t>
            </a:r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对应的英文单词为dot，也可以读为point</a:t>
            </a:r>
            <a:endParaRPr lang="zh-CN" altLang="en-US" sz="24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60" name="矩形 9218"/>
          <p:cNvSpPr>
            <a:spLocks noChangeArrowheads="1"/>
          </p:cNvSpPr>
          <p:nvPr/>
        </p:nvSpPr>
        <p:spPr bwMode="auto">
          <a:xfrm>
            <a:off x="2439873" y="5415641"/>
            <a:ext cx="7146925" cy="763587"/>
          </a:xfrm>
          <a:prstGeom prst="rect">
            <a:avLst/>
          </a:prstGeom>
          <a:solidFill>
            <a:srgbClr val="CCECFF"/>
          </a:solidFill>
          <a:ln w="28575">
            <a:solidFill>
              <a:srgbClr val="333399"/>
            </a:solidFill>
            <a:miter lim="800000"/>
          </a:ln>
        </p:spPr>
        <p:txBody>
          <a:bodyPr wrap="none" anchor="ctr"/>
          <a:lstStyle/>
          <a:p>
            <a:pPr algn="ctr"/>
            <a:r>
              <a:rPr lang="en-US" altLang="zh-CN" sz="2800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…</a:t>
            </a:r>
            <a:r>
              <a:rPr lang="en-US" altLang="zh-CN" sz="2800" dirty="0">
                <a:solidFill>
                  <a:schemeClr val="hlin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en-US" altLang="zh-CN" sz="2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.</a:t>
            </a:r>
            <a:r>
              <a:rPr lang="zh-CN" altLang="en-US" sz="2800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三级域名</a:t>
            </a:r>
            <a:r>
              <a:rPr lang="en-US" altLang="zh-CN" sz="2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.</a:t>
            </a:r>
            <a:r>
              <a:rPr lang="zh-CN" altLang="en-US" sz="2800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二级域名</a:t>
            </a:r>
            <a:r>
              <a:rPr lang="en-US" altLang="zh-CN" sz="2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.</a:t>
            </a:r>
            <a:r>
              <a:rPr lang="zh-CN" altLang="en-US" sz="2800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顶级域名</a:t>
            </a:r>
          </a:p>
        </p:txBody>
      </p:sp>
    </p:spTree>
    <p:extLst>
      <p:ext uri="{BB962C8B-B14F-4D97-AF65-F5344CB8AC3E}">
        <p14:creationId xmlns:p14="http://schemas.microsoft.com/office/powerpoint/2010/main" val="281942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>
            <a:off x="629529" y="315996"/>
            <a:ext cx="7745215" cy="1007827"/>
            <a:chOff x="658104" y="373146"/>
            <a:chExt cx="6629309" cy="1007827"/>
          </a:xfrm>
        </p:grpSpPr>
        <p:grpSp>
          <p:nvGrpSpPr>
            <p:cNvPr id="17" name="组合 16"/>
            <p:cNvGrpSpPr/>
            <p:nvPr/>
          </p:nvGrpSpPr>
          <p:grpSpPr>
            <a:xfrm>
              <a:off x="1080813" y="763297"/>
              <a:ext cx="6206600" cy="617676"/>
              <a:chOff x="1839057" y="1058437"/>
              <a:chExt cx="6206600" cy="617676"/>
            </a:xfrm>
          </p:grpSpPr>
          <p:sp>
            <p:nvSpPr>
              <p:cNvPr id="19" name="矩形: 圆角 11"/>
              <p:cNvSpPr/>
              <p:nvPr/>
            </p:nvSpPr>
            <p:spPr>
              <a:xfrm>
                <a:off x="1839057" y="1058437"/>
                <a:ext cx="5863603" cy="584775"/>
              </a:xfrm>
              <a:prstGeom prst="roundRect">
                <a:avLst>
                  <a:gd name="adj" fmla="val 50000"/>
                </a:avLst>
              </a:prstGeom>
              <a:solidFill>
                <a:srgbClr val="009FF6"/>
              </a:solidFill>
              <a:ln>
                <a:solidFill>
                  <a:schemeClr val="bg1"/>
                </a:solidFill>
              </a:ln>
              <a:effectLst>
                <a:outerShdw blurRad="63500" sx="101000" sy="101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solidFill>
                    <a:srgbClr val="00A3F8"/>
                  </a:solidFill>
                </a:endParaRPr>
              </a:p>
            </p:txBody>
          </p:sp>
          <p:sp>
            <p:nvSpPr>
              <p:cNvPr id="20" name="文本框 19"/>
              <p:cNvSpPr txBox="1"/>
              <p:nvPr/>
            </p:nvSpPr>
            <p:spPr>
              <a:xfrm>
                <a:off x="2735220" y="1091338"/>
                <a:ext cx="5310437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32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域名系统名字空间和层次结构</a:t>
                </a:r>
              </a:p>
            </p:txBody>
          </p:sp>
        </p:grpSp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3">
              <a:lum contrast="20000"/>
            </a:blip>
            <a:stretch>
              <a:fillRect/>
            </a:stretch>
          </p:blipFill>
          <p:spPr>
            <a:xfrm>
              <a:off x="658104" y="373146"/>
              <a:ext cx="1178667" cy="987480"/>
            </a:xfrm>
            <a:prstGeom prst="rect">
              <a:avLst/>
            </a:prstGeom>
          </p:spPr>
        </p:pic>
      </p:grpSp>
      <p:grpSp>
        <p:nvGrpSpPr>
          <p:cNvPr id="2" name="组合 1"/>
          <p:cNvGrpSpPr/>
          <p:nvPr/>
        </p:nvGrpSpPr>
        <p:grpSpPr>
          <a:xfrm>
            <a:off x="1123392" y="1800678"/>
            <a:ext cx="490436" cy="476221"/>
            <a:chOff x="807021" y="1801168"/>
            <a:chExt cx="490436" cy="476221"/>
          </a:xfrm>
        </p:grpSpPr>
        <p:sp>
          <p:nvSpPr>
            <p:cNvPr id="154" name="round-web-cam_17861"/>
            <p:cNvSpPr>
              <a:spLocks noChangeAspect="1"/>
            </p:cNvSpPr>
            <p:nvPr/>
          </p:nvSpPr>
          <p:spPr bwMode="auto">
            <a:xfrm>
              <a:off x="906464" y="1869214"/>
              <a:ext cx="291550" cy="340129"/>
            </a:xfrm>
            <a:custGeom>
              <a:avLst/>
              <a:gdLst>
                <a:gd name="connsiteX0" fmla="*/ 382866 w 517527"/>
                <a:gd name="connsiteY0" fmla="*/ 485037 h 603758"/>
                <a:gd name="connsiteX1" fmla="*/ 258763 w 517527"/>
                <a:gd name="connsiteY1" fmla="*/ 516800 h 603758"/>
                <a:gd name="connsiteX2" fmla="*/ 136617 w 517527"/>
                <a:gd name="connsiteY2" fmla="*/ 486079 h 603758"/>
                <a:gd name="connsiteX3" fmla="*/ 81214 w 517527"/>
                <a:gd name="connsiteY3" fmla="*/ 525522 h 603758"/>
                <a:gd name="connsiteX4" fmla="*/ 261371 w 517527"/>
                <a:gd name="connsiteY4" fmla="*/ 581888 h 603758"/>
                <a:gd name="connsiteX5" fmla="*/ 441658 w 517527"/>
                <a:gd name="connsiteY5" fmla="*/ 525522 h 603758"/>
                <a:gd name="connsiteX6" fmla="*/ 382866 w 517527"/>
                <a:gd name="connsiteY6" fmla="*/ 485037 h 603758"/>
                <a:gd name="connsiteX7" fmla="*/ 258870 w 517527"/>
                <a:gd name="connsiteY7" fmla="*/ 184740 h 603758"/>
                <a:gd name="connsiteX8" fmla="*/ 332717 w 517527"/>
                <a:gd name="connsiteY8" fmla="*/ 258481 h 603758"/>
                <a:gd name="connsiteX9" fmla="*/ 258870 w 517527"/>
                <a:gd name="connsiteY9" fmla="*/ 332222 h 603758"/>
                <a:gd name="connsiteX10" fmla="*/ 185023 w 517527"/>
                <a:gd name="connsiteY10" fmla="*/ 258481 h 603758"/>
                <a:gd name="connsiteX11" fmla="*/ 258870 w 517527"/>
                <a:gd name="connsiteY11" fmla="*/ 184740 h 603758"/>
                <a:gd name="connsiteX12" fmla="*/ 258763 w 517527"/>
                <a:gd name="connsiteY12" fmla="*/ 147620 h 603758"/>
                <a:gd name="connsiteX13" fmla="*/ 147697 w 517527"/>
                <a:gd name="connsiteY13" fmla="*/ 258400 h 603758"/>
                <a:gd name="connsiteX14" fmla="*/ 258763 w 517527"/>
                <a:gd name="connsiteY14" fmla="*/ 369310 h 603758"/>
                <a:gd name="connsiteX15" fmla="*/ 369830 w 517527"/>
                <a:gd name="connsiteY15" fmla="*/ 258400 h 603758"/>
                <a:gd name="connsiteX16" fmla="*/ 258763 w 517527"/>
                <a:gd name="connsiteY16" fmla="*/ 147620 h 603758"/>
                <a:gd name="connsiteX17" fmla="*/ 258112 w 517527"/>
                <a:gd name="connsiteY17" fmla="*/ 80189 h 603758"/>
                <a:gd name="connsiteX18" fmla="*/ 236342 w 517527"/>
                <a:gd name="connsiteY18" fmla="*/ 102058 h 603758"/>
                <a:gd name="connsiteX19" fmla="*/ 258112 w 517527"/>
                <a:gd name="connsiteY19" fmla="*/ 123798 h 603758"/>
                <a:gd name="connsiteX20" fmla="*/ 280012 w 517527"/>
                <a:gd name="connsiteY20" fmla="*/ 102058 h 603758"/>
                <a:gd name="connsiteX21" fmla="*/ 258112 w 517527"/>
                <a:gd name="connsiteY21" fmla="*/ 80189 h 603758"/>
                <a:gd name="connsiteX22" fmla="*/ 258763 w 517527"/>
                <a:gd name="connsiteY22" fmla="*/ 0 h 603758"/>
                <a:gd name="connsiteX23" fmla="*/ 517527 w 517527"/>
                <a:gd name="connsiteY23" fmla="*/ 258400 h 603758"/>
                <a:gd name="connsiteX24" fmla="*/ 406852 w 517527"/>
                <a:gd name="connsiteY24" fmla="*/ 470197 h 603758"/>
                <a:gd name="connsiteX25" fmla="*/ 463428 w 517527"/>
                <a:gd name="connsiteY25" fmla="*/ 525522 h 603758"/>
                <a:gd name="connsiteX26" fmla="*/ 261371 w 517527"/>
                <a:gd name="connsiteY26" fmla="*/ 603758 h 603758"/>
                <a:gd name="connsiteX27" fmla="*/ 59314 w 517527"/>
                <a:gd name="connsiteY27" fmla="*/ 525522 h 603758"/>
                <a:gd name="connsiteX28" fmla="*/ 112631 w 517527"/>
                <a:gd name="connsiteY28" fmla="*/ 471499 h 603758"/>
                <a:gd name="connsiteX29" fmla="*/ 0 w 517527"/>
                <a:gd name="connsiteY29" fmla="*/ 258400 h 603758"/>
                <a:gd name="connsiteX30" fmla="*/ 258763 w 517527"/>
                <a:gd name="connsiteY30" fmla="*/ 0 h 603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517527" h="603758">
                  <a:moveTo>
                    <a:pt x="382866" y="485037"/>
                  </a:moveTo>
                  <a:cubicBezTo>
                    <a:pt x="345974" y="505345"/>
                    <a:pt x="303737" y="516800"/>
                    <a:pt x="258763" y="516800"/>
                  </a:cubicBezTo>
                  <a:cubicBezTo>
                    <a:pt x="214572" y="516800"/>
                    <a:pt x="172987" y="505735"/>
                    <a:pt x="136617" y="486079"/>
                  </a:cubicBezTo>
                  <a:cubicBezTo>
                    <a:pt x="102463" y="497013"/>
                    <a:pt x="81214" y="511984"/>
                    <a:pt x="81214" y="525522"/>
                  </a:cubicBezTo>
                  <a:cubicBezTo>
                    <a:pt x="81214" y="549084"/>
                    <a:pt x="149783" y="581888"/>
                    <a:pt x="261371" y="581888"/>
                  </a:cubicBezTo>
                  <a:cubicBezTo>
                    <a:pt x="373089" y="581888"/>
                    <a:pt x="441658" y="549084"/>
                    <a:pt x="441658" y="525522"/>
                  </a:cubicBezTo>
                  <a:cubicBezTo>
                    <a:pt x="441658" y="511593"/>
                    <a:pt x="418584" y="495972"/>
                    <a:pt x="382866" y="485037"/>
                  </a:cubicBezTo>
                  <a:close/>
                  <a:moveTo>
                    <a:pt x="258870" y="184740"/>
                  </a:moveTo>
                  <a:cubicBezTo>
                    <a:pt x="299655" y="184740"/>
                    <a:pt x="332717" y="217755"/>
                    <a:pt x="332717" y="258481"/>
                  </a:cubicBezTo>
                  <a:cubicBezTo>
                    <a:pt x="332717" y="299207"/>
                    <a:pt x="299655" y="332222"/>
                    <a:pt x="258870" y="332222"/>
                  </a:cubicBezTo>
                  <a:cubicBezTo>
                    <a:pt x="218085" y="332222"/>
                    <a:pt x="185023" y="299207"/>
                    <a:pt x="185023" y="258481"/>
                  </a:cubicBezTo>
                  <a:cubicBezTo>
                    <a:pt x="185023" y="217755"/>
                    <a:pt x="218085" y="184740"/>
                    <a:pt x="258870" y="184740"/>
                  </a:cubicBezTo>
                  <a:close/>
                  <a:moveTo>
                    <a:pt x="258763" y="147620"/>
                  </a:moveTo>
                  <a:cubicBezTo>
                    <a:pt x="197495" y="147620"/>
                    <a:pt x="147697" y="197347"/>
                    <a:pt x="147697" y="258400"/>
                  </a:cubicBezTo>
                  <a:cubicBezTo>
                    <a:pt x="147697" y="319583"/>
                    <a:pt x="197495" y="369310"/>
                    <a:pt x="258763" y="369310"/>
                  </a:cubicBezTo>
                  <a:cubicBezTo>
                    <a:pt x="320032" y="369310"/>
                    <a:pt x="369830" y="319453"/>
                    <a:pt x="369830" y="258400"/>
                  </a:cubicBezTo>
                  <a:cubicBezTo>
                    <a:pt x="369830" y="197347"/>
                    <a:pt x="320032" y="147620"/>
                    <a:pt x="258763" y="147620"/>
                  </a:cubicBezTo>
                  <a:close/>
                  <a:moveTo>
                    <a:pt x="258112" y="80189"/>
                  </a:moveTo>
                  <a:cubicBezTo>
                    <a:pt x="246119" y="80189"/>
                    <a:pt x="236342" y="89952"/>
                    <a:pt x="236342" y="102058"/>
                  </a:cubicBezTo>
                  <a:cubicBezTo>
                    <a:pt x="236342" y="114034"/>
                    <a:pt x="246119" y="123798"/>
                    <a:pt x="258112" y="123798"/>
                  </a:cubicBezTo>
                  <a:cubicBezTo>
                    <a:pt x="270235" y="123798"/>
                    <a:pt x="280012" y="114034"/>
                    <a:pt x="280012" y="102058"/>
                  </a:cubicBezTo>
                  <a:cubicBezTo>
                    <a:pt x="280012" y="89952"/>
                    <a:pt x="270235" y="80189"/>
                    <a:pt x="258112" y="80189"/>
                  </a:cubicBezTo>
                  <a:close/>
                  <a:moveTo>
                    <a:pt x="258763" y="0"/>
                  </a:moveTo>
                  <a:cubicBezTo>
                    <a:pt x="401507" y="0"/>
                    <a:pt x="517527" y="115857"/>
                    <a:pt x="517527" y="258400"/>
                  </a:cubicBezTo>
                  <a:cubicBezTo>
                    <a:pt x="517527" y="346009"/>
                    <a:pt x="473726" y="423464"/>
                    <a:pt x="406852" y="470197"/>
                  </a:cubicBezTo>
                  <a:cubicBezTo>
                    <a:pt x="443483" y="484386"/>
                    <a:pt x="463428" y="503652"/>
                    <a:pt x="463428" y="525522"/>
                  </a:cubicBezTo>
                  <a:cubicBezTo>
                    <a:pt x="463428" y="576291"/>
                    <a:pt x="359401" y="603758"/>
                    <a:pt x="261371" y="603758"/>
                  </a:cubicBezTo>
                  <a:cubicBezTo>
                    <a:pt x="163471" y="603758"/>
                    <a:pt x="59314" y="576291"/>
                    <a:pt x="59314" y="525522"/>
                  </a:cubicBezTo>
                  <a:cubicBezTo>
                    <a:pt x="59314" y="504434"/>
                    <a:pt x="78085" y="485688"/>
                    <a:pt x="112631" y="471499"/>
                  </a:cubicBezTo>
                  <a:cubicBezTo>
                    <a:pt x="44713" y="424896"/>
                    <a:pt x="0" y="346790"/>
                    <a:pt x="0" y="258400"/>
                  </a:cubicBezTo>
                  <a:cubicBezTo>
                    <a:pt x="0" y="115857"/>
                    <a:pt x="116020" y="0"/>
                    <a:pt x="25876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grpSp>
          <p:nvGrpSpPr>
            <p:cNvPr id="155" name="组合 154"/>
            <p:cNvGrpSpPr/>
            <p:nvPr/>
          </p:nvGrpSpPr>
          <p:grpSpPr>
            <a:xfrm>
              <a:off x="807021" y="1801168"/>
              <a:ext cx="490436" cy="476221"/>
              <a:chOff x="2217538" y="5725158"/>
              <a:chExt cx="490436" cy="476221"/>
            </a:xfrm>
          </p:grpSpPr>
          <p:sp>
            <p:nvSpPr>
              <p:cNvPr id="156" name="对话气泡: 椭圆形 4"/>
              <p:cNvSpPr/>
              <p:nvPr/>
            </p:nvSpPr>
            <p:spPr>
              <a:xfrm>
                <a:off x="2217538" y="5725158"/>
                <a:ext cx="490436" cy="476221"/>
              </a:xfrm>
              <a:prstGeom prst="wedgeEllipseCallout">
                <a:avLst>
                  <a:gd name="adj1" fmla="val 66124"/>
                  <a:gd name="adj2" fmla="val 2799"/>
                </a:avLst>
              </a:prstGeom>
              <a:solidFill>
                <a:srgbClr val="009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7" name="round-web-cam_17861"/>
              <p:cNvSpPr>
                <a:spLocks noChangeAspect="1"/>
              </p:cNvSpPr>
              <p:nvPr/>
            </p:nvSpPr>
            <p:spPr bwMode="auto">
              <a:xfrm>
                <a:off x="2316981" y="5793204"/>
                <a:ext cx="291550" cy="340129"/>
              </a:xfrm>
              <a:custGeom>
                <a:avLst/>
                <a:gdLst>
                  <a:gd name="connsiteX0" fmla="*/ 382866 w 517527"/>
                  <a:gd name="connsiteY0" fmla="*/ 485037 h 603758"/>
                  <a:gd name="connsiteX1" fmla="*/ 258763 w 517527"/>
                  <a:gd name="connsiteY1" fmla="*/ 516800 h 603758"/>
                  <a:gd name="connsiteX2" fmla="*/ 136617 w 517527"/>
                  <a:gd name="connsiteY2" fmla="*/ 486079 h 603758"/>
                  <a:gd name="connsiteX3" fmla="*/ 81214 w 517527"/>
                  <a:gd name="connsiteY3" fmla="*/ 525522 h 603758"/>
                  <a:gd name="connsiteX4" fmla="*/ 261371 w 517527"/>
                  <a:gd name="connsiteY4" fmla="*/ 581888 h 603758"/>
                  <a:gd name="connsiteX5" fmla="*/ 441658 w 517527"/>
                  <a:gd name="connsiteY5" fmla="*/ 525522 h 603758"/>
                  <a:gd name="connsiteX6" fmla="*/ 382866 w 517527"/>
                  <a:gd name="connsiteY6" fmla="*/ 485037 h 603758"/>
                  <a:gd name="connsiteX7" fmla="*/ 258870 w 517527"/>
                  <a:gd name="connsiteY7" fmla="*/ 184740 h 603758"/>
                  <a:gd name="connsiteX8" fmla="*/ 332717 w 517527"/>
                  <a:gd name="connsiteY8" fmla="*/ 258481 h 603758"/>
                  <a:gd name="connsiteX9" fmla="*/ 258870 w 517527"/>
                  <a:gd name="connsiteY9" fmla="*/ 332222 h 603758"/>
                  <a:gd name="connsiteX10" fmla="*/ 185023 w 517527"/>
                  <a:gd name="connsiteY10" fmla="*/ 258481 h 603758"/>
                  <a:gd name="connsiteX11" fmla="*/ 258870 w 517527"/>
                  <a:gd name="connsiteY11" fmla="*/ 184740 h 603758"/>
                  <a:gd name="connsiteX12" fmla="*/ 258763 w 517527"/>
                  <a:gd name="connsiteY12" fmla="*/ 147620 h 603758"/>
                  <a:gd name="connsiteX13" fmla="*/ 147697 w 517527"/>
                  <a:gd name="connsiteY13" fmla="*/ 258400 h 603758"/>
                  <a:gd name="connsiteX14" fmla="*/ 258763 w 517527"/>
                  <a:gd name="connsiteY14" fmla="*/ 369310 h 603758"/>
                  <a:gd name="connsiteX15" fmla="*/ 369830 w 517527"/>
                  <a:gd name="connsiteY15" fmla="*/ 258400 h 603758"/>
                  <a:gd name="connsiteX16" fmla="*/ 258763 w 517527"/>
                  <a:gd name="connsiteY16" fmla="*/ 147620 h 603758"/>
                  <a:gd name="connsiteX17" fmla="*/ 258112 w 517527"/>
                  <a:gd name="connsiteY17" fmla="*/ 80189 h 603758"/>
                  <a:gd name="connsiteX18" fmla="*/ 236342 w 517527"/>
                  <a:gd name="connsiteY18" fmla="*/ 102058 h 603758"/>
                  <a:gd name="connsiteX19" fmla="*/ 258112 w 517527"/>
                  <a:gd name="connsiteY19" fmla="*/ 123798 h 603758"/>
                  <a:gd name="connsiteX20" fmla="*/ 280012 w 517527"/>
                  <a:gd name="connsiteY20" fmla="*/ 102058 h 603758"/>
                  <a:gd name="connsiteX21" fmla="*/ 258112 w 517527"/>
                  <a:gd name="connsiteY21" fmla="*/ 80189 h 603758"/>
                  <a:gd name="connsiteX22" fmla="*/ 258763 w 517527"/>
                  <a:gd name="connsiteY22" fmla="*/ 0 h 603758"/>
                  <a:gd name="connsiteX23" fmla="*/ 517527 w 517527"/>
                  <a:gd name="connsiteY23" fmla="*/ 258400 h 603758"/>
                  <a:gd name="connsiteX24" fmla="*/ 406852 w 517527"/>
                  <a:gd name="connsiteY24" fmla="*/ 470197 h 603758"/>
                  <a:gd name="connsiteX25" fmla="*/ 463428 w 517527"/>
                  <a:gd name="connsiteY25" fmla="*/ 525522 h 603758"/>
                  <a:gd name="connsiteX26" fmla="*/ 261371 w 517527"/>
                  <a:gd name="connsiteY26" fmla="*/ 603758 h 603758"/>
                  <a:gd name="connsiteX27" fmla="*/ 59314 w 517527"/>
                  <a:gd name="connsiteY27" fmla="*/ 525522 h 603758"/>
                  <a:gd name="connsiteX28" fmla="*/ 112631 w 517527"/>
                  <a:gd name="connsiteY28" fmla="*/ 471499 h 603758"/>
                  <a:gd name="connsiteX29" fmla="*/ 0 w 517527"/>
                  <a:gd name="connsiteY29" fmla="*/ 258400 h 603758"/>
                  <a:gd name="connsiteX30" fmla="*/ 258763 w 517527"/>
                  <a:gd name="connsiteY30" fmla="*/ 0 h 603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517527" h="603758">
                    <a:moveTo>
                      <a:pt x="382866" y="485037"/>
                    </a:moveTo>
                    <a:cubicBezTo>
                      <a:pt x="345974" y="505345"/>
                      <a:pt x="303737" y="516800"/>
                      <a:pt x="258763" y="516800"/>
                    </a:cubicBezTo>
                    <a:cubicBezTo>
                      <a:pt x="214572" y="516800"/>
                      <a:pt x="172987" y="505735"/>
                      <a:pt x="136617" y="486079"/>
                    </a:cubicBezTo>
                    <a:cubicBezTo>
                      <a:pt x="102463" y="497013"/>
                      <a:pt x="81214" y="511984"/>
                      <a:pt x="81214" y="525522"/>
                    </a:cubicBezTo>
                    <a:cubicBezTo>
                      <a:pt x="81214" y="549084"/>
                      <a:pt x="149783" y="581888"/>
                      <a:pt x="261371" y="581888"/>
                    </a:cubicBezTo>
                    <a:cubicBezTo>
                      <a:pt x="373089" y="581888"/>
                      <a:pt x="441658" y="549084"/>
                      <a:pt x="441658" y="525522"/>
                    </a:cubicBezTo>
                    <a:cubicBezTo>
                      <a:pt x="441658" y="511593"/>
                      <a:pt x="418584" y="495972"/>
                      <a:pt x="382866" y="485037"/>
                    </a:cubicBezTo>
                    <a:close/>
                    <a:moveTo>
                      <a:pt x="258870" y="184740"/>
                    </a:moveTo>
                    <a:cubicBezTo>
                      <a:pt x="299655" y="184740"/>
                      <a:pt x="332717" y="217755"/>
                      <a:pt x="332717" y="258481"/>
                    </a:cubicBezTo>
                    <a:cubicBezTo>
                      <a:pt x="332717" y="299207"/>
                      <a:pt x="299655" y="332222"/>
                      <a:pt x="258870" y="332222"/>
                    </a:cubicBezTo>
                    <a:cubicBezTo>
                      <a:pt x="218085" y="332222"/>
                      <a:pt x="185023" y="299207"/>
                      <a:pt x="185023" y="258481"/>
                    </a:cubicBezTo>
                    <a:cubicBezTo>
                      <a:pt x="185023" y="217755"/>
                      <a:pt x="218085" y="184740"/>
                      <a:pt x="258870" y="184740"/>
                    </a:cubicBezTo>
                    <a:close/>
                    <a:moveTo>
                      <a:pt x="258763" y="147620"/>
                    </a:moveTo>
                    <a:cubicBezTo>
                      <a:pt x="197495" y="147620"/>
                      <a:pt x="147697" y="197347"/>
                      <a:pt x="147697" y="258400"/>
                    </a:cubicBezTo>
                    <a:cubicBezTo>
                      <a:pt x="147697" y="319583"/>
                      <a:pt x="197495" y="369310"/>
                      <a:pt x="258763" y="369310"/>
                    </a:cubicBezTo>
                    <a:cubicBezTo>
                      <a:pt x="320032" y="369310"/>
                      <a:pt x="369830" y="319453"/>
                      <a:pt x="369830" y="258400"/>
                    </a:cubicBezTo>
                    <a:cubicBezTo>
                      <a:pt x="369830" y="197347"/>
                      <a:pt x="320032" y="147620"/>
                      <a:pt x="258763" y="147620"/>
                    </a:cubicBezTo>
                    <a:close/>
                    <a:moveTo>
                      <a:pt x="258112" y="80189"/>
                    </a:moveTo>
                    <a:cubicBezTo>
                      <a:pt x="246119" y="80189"/>
                      <a:pt x="236342" y="89952"/>
                      <a:pt x="236342" y="102058"/>
                    </a:cubicBezTo>
                    <a:cubicBezTo>
                      <a:pt x="236342" y="114034"/>
                      <a:pt x="246119" y="123798"/>
                      <a:pt x="258112" y="123798"/>
                    </a:cubicBezTo>
                    <a:cubicBezTo>
                      <a:pt x="270235" y="123798"/>
                      <a:pt x="280012" y="114034"/>
                      <a:pt x="280012" y="102058"/>
                    </a:cubicBezTo>
                    <a:cubicBezTo>
                      <a:pt x="280012" y="89952"/>
                      <a:pt x="270235" y="80189"/>
                      <a:pt x="258112" y="80189"/>
                    </a:cubicBezTo>
                    <a:close/>
                    <a:moveTo>
                      <a:pt x="258763" y="0"/>
                    </a:moveTo>
                    <a:cubicBezTo>
                      <a:pt x="401507" y="0"/>
                      <a:pt x="517527" y="115857"/>
                      <a:pt x="517527" y="258400"/>
                    </a:cubicBezTo>
                    <a:cubicBezTo>
                      <a:pt x="517527" y="346009"/>
                      <a:pt x="473726" y="423464"/>
                      <a:pt x="406852" y="470197"/>
                    </a:cubicBezTo>
                    <a:cubicBezTo>
                      <a:pt x="443483" y="484386"/>
                      <a:pt x="463428" y="503652"/>
                      <a:pt x="463428" y="525522"/>
                    </a:cubicBezTo>
                    <a:cubicBezTo>
                      <a:pt x="463428" y="576291"/>
                      <a:pt x="359401" y="603758"/>
                      <a:pt x="261371" y="603758"/>
                    </a:cubicBezTo>
                    <a:cubicBezTo>
                      <a:pt x="163471" y="603758"/>
                      <a:pt x="59314" y="576291"/>
                      <a:pt x="59314" y="525522"/>
                    </a:cubicBezTo>
                    <a:cubicBezTo>
                      <a:pt x="59314" y="504434"/>
                      <a:pt x="78085" y="485688"/>
                      <a:pt x="112631" y="471499"/>
                    </a:cubicBezTo>
                    <a:cubicBezTo>
                      <a:pt x="44713" y="424896"/>
                      <a:pt x="0" y="346790"/>
                      <a:pt x="0" y="258400"/>
                    </a:cubicBezTo>
                    <a:cubicBezTo>
                      <a:pt x="0" y="115857"/>
                      <a:pt x="116020" y="0"/>
                      <a:pt x="25876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</p:sp>
        </p:grpSp>
      </p:grpSp>
      <p:sp>
        <p:nvSpPr>
          <p:cNvPr id="158" name="Rectangle 3"/>
          <p:cNvSpPr txBox="1">
            <a:spLocks noChangeArrowheads="1"/>
          </p:cNvSpPr>
          <p:nvPr/>
        </p:nvSpPr>
        <p:spPr>
          <a:xfrm>
            <a:off x="1768651" y="1681073"/>
            <a:ext cx="8969371" cy="6401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altLang="en-US" dirty="0">
                <a:ea typeface="楷体" panose="02010609060101010101" pitchFamily="49" charset="-122"/>
                <a:cs typeface="Arial" panose="020B0604020202020204" pitchFamily="34" charset="0"/>
              </a:rPr>
              <a:t>顶级域名</a:t>
            </a:r>
            <a:r>
              <a:rPr lang="en-US" altLang="zh-CN" dirty="0">
                <a:ea typeface="楷体" panose="02010609060101010101" pitchFamily="49" charset="-122"/>
                <a:cs typeface="Arial" panose="020B0604020202020204" pitchFamily="34" charset="0"/>
              </a:rPr>
              <a:t>TLD</a:t>
            </a:r>
            <a:r>
              <a:rPr lang="zh-CN" altLang="en-US" dirty="0">
                <a:ea typeface="楷体" panose="02010609060101010101" pitchFamily="49" charset="-122"/>
                <a:cs typeface="Arial" panose="020B0604020202020204" pitchFamily="34" charset="0"/>
              </a:rPr>
              <a:t>（</a:t>
            </a:r>
            <a:r>
              <a:rPr lang="en-US" altLang="zh-CN" dirty="0">
                <a:ea typeface="楷体" panose="02010609060101010101" pitchFamily="49" charset="-122"/>
                <a:cs typeface="Arial" panose="020B0604020202020204" pitchFamily="34" charset="0"/>
              </a:rPr>
              <a:t>Top Level Domain</a:t>
            </a:r>
            <a:r>
              <a:rPr lang="zh-CN" altLang="en-US" dirty="0">
                <a:ea typeface="楷体" panose="02010609060101010101" pitchFamily="49" charset="-122"/>
                <a:cs typeface="Arial" panose="020B0604020202020204" pitchFamily="34" charset="0"/>
              </a:rPr>
              <a:t>）一般有三类</a:t>
            </a:r>
          </a:p>
        </p:txBody>
      </p:sp>
      <p:sp>
        <p:nvSpPr>
          <p:cNvPr id="159" name="内容占位符 2"/>
          <p:cNvSpPr>
            <a:spLocks noGrp="1"/>
          </p:cNvSpPr>
          <p:nvPr/>
        </p:nvSpPr>
        <p:spPr>
          <a:xfrm>
            <a:off x="1514385" y="2502535"/>
            <a:ext cx="9903258" cy="43554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0680" indent="-3606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Ø"/>
              <a:defRPr sz="2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Font typeface="Wingdings" panose="05000000000000000000" pitchFamily="2" charset="2"/>
              <a:buChar char="n"/>
            </a:pPr>
            <a:r>
              <a:rPr kumimoji="1" lang="en-US" altLang="zh-CN" sz="2400" dirty="0" err="1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国家</a:t>
            </a:r>
            <a:r>
              <a:rPr kumimoji="1" lang="zh-CN" altLang="en-US" sz="2400" dirty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或地区</a:t>
            </a:r>
            <a:r>
              <a:rPr kumimoji="1" lang="en-US" altLang="zh-CN" sz="2400" dirty="0" err="1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顶级域nTLD</a:t>
            </a:r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，也记为</a:t>
            </a:r>
            <a:r>
              <a:rPr kumimoji="1" lang="en-US" altLang="zh-CN" sz="2400" dirty="0" err="1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ccTLD</a:t>
            </a:r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 (</a:t>
            </a:r>
            <a:r>
              <a:rPr kumimoji="1" lang="en-US" altLang="zh-CN" sz="2400" dirty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cc</a:t>
            </a:r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: </a:t>
            </a:r>
            <a:r>
              <a:rPr kumimoji="1" lang="en-US" altLang="zh-CN" sz="2400" dirty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c</a:t>
            </a:r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ountry </a:t>
            </a:r>
            <a:r>
              <a:rPr kumimoji="1" lang="en-US" altLang="zh-CN" sz="2400" dirty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c</a:t>
            </a:r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ode)</a:t>
            </a:r>
            <a:endParaRPr lang="en-US" altLang="zh-CN" sz="24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  <a:sym typeface="+mn-ea"/>
            </a:endParaRPr>
          </a:p>
          <a:p>
            <a:pPr lvl="1" algn="just">
              <a:buFont typeface="Wingdings" panose="05000000000000000000" pitchFamily="2" charset="2"/>
              <a:buChar char="p"/>
            </a:pP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例如.cn 表示中国，.us 表示美国，.uk 表示英国。目前有</a:t>
            </a:r>
            <a:r>
              <a:rPr kumimoji="1" lang="en-US" altLang="zh-CN" sz="2000" dirty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300多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个</a:t>
            </a:r>
          </a:p>
          <a:p>
            <a:pPr algn="just">
              <a:buFont typeface="Wingdings" panose="05000000000000000000" pitchFamily="2" charset="2"/>
              <a:buChar char="n"/>
            </a:pPr>
            <a:r>
              <a:rPr kumimoji="1" lang="en-US" altLang="zh-CN" sz="2400" dirty="0" err="1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基础设施域.arpa</a:t>
            </a:r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 (Address and Routing Parameter Area)</a:t>
            </a:r>
            <a:endParaRPr lang="en-US" altLang="zh-CN" sz="24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  <a:sym typeface="+mn-ea"/>
            </a:endParaRPr>
          </a:p>
          <a:p>
            <a:pPr lvl="1" algn="just">
              <a:buFont typeface="Wingdings" panose="05000000000000000000" pitchFamily="2" charset="2"/>
              <a:buChar char="p"/>
            </a:pP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专用于Internet基础设施目的</a:t>
            </a:r>
            <a:endParaRPr lang="en-US" altLang="zh-CN" sz="20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  <a:sym typeface="+mn-ea"/>
            </a:endParaRPr>
          </a:p>
          <a:p>
            <a:pPr lvl="1" algn="just">
              <a:buFont typeface="Wingdings" panose="05000000000000000000" pitchFamily="2" charset="2"/>
              <a:buChar char="p"/>
            </a:pP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目前有二级域ip6.arpa；iris.arpa；in-addr.arpa；uri.arpa；urn.arpa；home.arpa；as112.arpa；in-addr-servers.arpa；ipv4only.arpa等</a:t>
            </a:r>
          </a:p>
          <a:p>
            <a:pPr algn="just">
              <a:buFont typeface="Wingdings" panose="05000000000000000000" pitchFamily="2" charset="2"/>
              <a:buChar char="n"/>
            </a:pPr>
            <a:r>
              <a:rPr kumimoji="1" lang="en-US" altLang="zh-CN" sz="2400" dirty="0" err="1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通用顶级域gTLD</a:t>
            </a:r>
            <a:endParaRPr lang="en-US" altLang="zh-CN" sz="24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  <a:sym typeface="+mn-ea"/>
            </a:endParaRPr>
          </a:p>
          <a:p>
            <a:pPr lvl="1" algn="just">
              <a:buFont typeface="Wingdings" panose="05000000000000000000" pitchFamily="2" charset="2"/>
              <a:buChar char="p"/>
            </a:pP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早期规定了</a:t>
            </a:r>
            <a:r>
              <a:rPr kumimoji="1" lang="en-US" altLang="zh-CN" sz="2000" dirty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20个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通用顶级域名，2011年批准</a:t>
            </a:r>
            <a:r>
              <a:rPr kumimoji="1" lang="en-US" altLang="zh-CN" sz="2000" dirty="0" err="1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新通用顶级域名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(New Generic Top-level Domain，</a:t>
            </a:r>
            <a:r>
              <a:rPr kumimoji="1" lang="en-US" altLang="zh-CN" sz="2000" dirty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New </a:t>
            </a:r>
            <a:r>
              <a:rPr kumimoji="1" lang="en-US" altLang="zh-CN" sz="2000" dirty="0" err="1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gTLD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)</a:t>
            </a:r>
            <a:endParaRPr lang="en-US" altLang="zh-CN" sz="20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  <a:sym typeface="+mn-ea"/>
            </a:endParaRPr>
          </a:p>
          <a:p>
            <a:pPr lvl="1" algn="just">
              <a:buFont typeface="Wingdings" panose="05000000000000000000" pitchFamily="2" charset="2"/>
              <a:buChar char="p"/>
            </a:pP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截至2020年，已注册有</a:t>
            </a:r>
            <a:r>
              <a:rPr kumimoji="1" lang="en-US" altLang="zh-CN" sz="2000" dirty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1200多个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通用顶级域名</a:t>
            </a:r>
            <a:endParaRPr lang="zh-CN" altLang="en-US" sz="20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9133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>
            <a:off x="629529" y="315996"/>
            <a:ext cx="7745215" cy="1007827"/>
            <a:chOff x="658104" y="373146"/>
            <a:chExt cx="6629309" cy="1007827"/>
          </a:xfrm>
        </p:grpSpPr>
        <p:grpSp>
          <p:nvGrpSpPr>
            <p:cNvPr id="17" name="组合 16"/>
            <p:cNvGrpSpPr/>
            <p:nvPr/>
          </p:nvGrpSpPr>
          <p:grpSpPr>
            <a:xfrm>
              <a:off x="1080813" y="763297"/>
              <a:ext cx="6206600" cy="617676"/>
              <a:chOff x="1839057" y="1058437"/>
              <a:chExt cx="6206600" cy="617676"/>
            </a:xfrm>
          </p:grpSpPr>
          <p:sp>
            <p:nvSpPr>
              <p:cNvPr id="19" name="矩形: 圆角 11"/>
              <p:cNvSpPr/>
              <p:nvPr/>
            </p:nvSpPr>
            <p:spPr>
              <a:xfrm>
                <a:off x="1839057" y="1058437"/>
                <a:ext cx="5863603" cy="584775"/>
              </a:xfrm>
              <a:prstGeom prst="roundRect">
                <a:avLst>
                  <a:gd name="adj" fmla="val 50000"/>
                </a:avLst>
              </a:prstGeom>
              <a:solidFill>
                <a:srgbClr val="009FF6"/>
              </a:solidFill>
              <a:ln>
                <a:solidFill>
                  <a:schemeClr val="bg1"/>
                </a:solidFill>
              </a:ln>
              <a:effectLst>
                <a:outerShdw blurRad="63500" sx="101000" sy="101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solidFill>
                    <a:srgbClr val="00A3F8"/>
                  </a:solidFill>
                </a:endParaRPr>
              </a:p>
            </p:txBody>
          </p:sp>
          <p:sp>
            <p:nvSpPr>
              <p:cNvPr id="20" name="文本框 19"/>
              <p:cNvSpPr txBox="1"/>
              <p:nvPr/>
            </p:nvSpPr>
            <p:spPr>
              <a:xfrm>
                <a:off x="2735220" y="1091338"/>
                <a:ext cx="5310437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32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域名系统名字空间和层次结构</a:t>
                </a:r>
              </a:p>
            </p:txBody>
          </p:sp>
        </p:grpSp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3">
              <a:lum contrast="20000"/>
            </a:blip>
            <a:stretch>
              <a:fillRect/>
            </a:stretch>
          </p:blipFill>
          <p:spPr>
            <a:xfrm>
              <a:off x="658104" y="373146"/>
              <a:ext cx="1178667" cy="987480"/>
            </a:xfrm>
            <a:prstGeom prst="rect">
              <a:avLst/>
            </a:prstGeom>
          </p:spPr>
        </p:pic>
      </p:grpSp>
      <p:grpSp>
        <p:nvGrpSpPr>
          <p:cNvPr id="2" name="组合 1"/>
          <p:cNvGrpSpPr/>
          <p:nvPr/>
        </p:nvGrpSpPr>
        <p:grpSpPr>
          <a:xfrm>
            <a:off x="1123392" y="1800678"/>
            <a:ext cx="490436" cy="476221"/>
            <a:chOff x="807021" y="1801168"/>
            <a:chExt cx="490436" cy="476221"/>
          </a:xfrm>
        </p:grpSpPr>
        <p:sp>
          <p:nvSpPr>
            <p:cNvPr id="154" name="round-web-cam_17861"/>
            <p:cNvSpPr>
              <a:spLocks noChangeAspect="1"/>
            </p:cNvSpPr>
            <p:nvPr/>
          </p:nvSpPr>
          <p:spPr bwMode="auto">
            <a:xfrm>
              <a:off x="906464" y="1869214"/>
              <a:ext cx="291550" cy="340129"/>
            </a:xfrm>
            <a:custGeom>
              <a:avLst/>
              <a:gdLst>
                <a:gd name="connsiteX0" fmla="*/ 382866 w 517527"/>
                <a:gd name="connsiteY0" fmla="*/ 485037 h 603758"/>
                <a:gd name="connsiteX1" fmla="*/ 258763 w 517527"/>
                <a:gd name="connsiteY1" fmla="*/ 516800 h 603758"/>
                <a:gd name="connsiteX2" fmla="*/ 136617 w 517527"/>
                <a:gd name="connsiteY2" fmla="*/ 486079 h 603758"/>
                <a:gd name="connsiteX3" fmla="*/ 81214 w 517527"/>
                <a:gd name="connsiteY3" fmla="*/ 525522 h 603758"/>
                <a:gd name="connsiteX4" fmla="*/ 261371 w 517527"/>
                <a:gd name="connsiteY4" fmla="*/ 581888 h 603758"/>
                <a:gd name="connsiteX5" fmla="*/ 441658 w 517527"/>
                <a:gd name="connsiteY5" fmla="*/ 525522 h 603758"/>
                <a:gd name="connsiteX6" fmla="*/ 382866 w 517527"/>
                <a:gd name="connsiteY6" fmla="*/ 485037 h 603758"/>
                <a:gd name="connsiteX7" fmla="*/ 258870 w 517527"/>
                <a:gd name="connsiteY7" fmla="*/ 184740 h 603758"/>
                <a:gd name="connsiteX8" fmla="*/ 332717 w 517527"/>
                <a:gd name="connsiteY8" fmla="*/ 258481 h 603758"/>
                <a:gd name="connsiteX9" fmla="*/ 258870 w 517527"/>
                <a:gd name="connsiteY9" fmla="*/ 332222 h 603758"/>
                <a:gd name="connsiteX10" fmla="*/ 185023 w 517527"/>
                <a:gd name="connsiteY10" fmla="*/ 258481 h 603758"/>
                <a:gd name="connsiteX11" fmla="*/ 258870 w 517527"/>
                <a:gd name="connsiteY11" fmla="*/ 184740 h 603758"/>
                <a:gd name="connsiteX12" fmla="*/ 258763 w 517527"/>
                <a:gd name="connsiteY12" fmla="*/ 147620 h 603758"/>
                <a:gd name="connsiteX13" fmla="*/ 147697 w 517527"/>
                <a:gd name="connsiteY13" fmla="*/ 258400 h 603758"/>
                <a:gd name="connsiteX14" fmla="*/ 258763 w 517527"/>
                <a:gd name="connsiteY14" fmla="*/ 369310 h 603758"/>
                <a:gd name="connsiteX15" fmla="*/ 369830 w 517527"/>
                <a:gd name="connsiteY15" fmla="*/ 258400 h 603758"/>
                <a:gd name="connsiteX16" fmla="*/ 258763 w 517527"/>
                <a:gd name="connsiteY16" fmla="*/ 147620 h 603758"/>
                <a:gd name="connsiteX17" fmla="*/ 258112 w 517527"/>
                <a:gd name="connsiteY17" fmla="*/ 80189 h 603758"/>
                <a:gd name="connsiteX18" fmla="*/ 236342 w 517527"/>
                <a:gd name="connsiteY18" fmla="*/ 102058 h 603758"/>
                <a:gd name="connsiteX19" fmla="*/ 258112 w 517527"/>
                <a:gd name="connsiteY19" fmla="*/ 123798 h 603758"/>
                <a:gd name="connsiteX20" fmla="*/ 280012 w 517527"/>
                <a:gd name="connsiteY20" fmla="*/ 102058 h 603758"/>
                <a:gd name="connsiteX21" fmla="*/ 258112 w 517527"/>
                <a:gd name="connsiteY21" fmla="*/ 80189 h 603758"/>
                <a:gd name="connsiteX22" fmla="*/ 258763 w 517527"/>
                <a:gd name="connsiteY22" fmla="*/ 0 h 603758"/>
                <a:gd name="connsiteX23" fmla="*/ 517527 w 517527"/>
                <a:gd name="connsiteY23" fmla="*/ 258400 h 603758"/>
                <a:gd name="connsiteX24" fmla="*/ 406852 w 517527"/>
                <a:gd name="connsiteY24" fmla="*/ 470197 h 603758"/>
                <a:gd name="connsiteX25" fmla="*/ 463428 w 517527"/>
                <a:gd name="connsiteY25" fmla="*/ 525522 h 603758"/>
                <a:gd name="connsiteX26" fmla="*/ 261371 w 517527"/>
                <a:gd name="connsiteY26" fmla="*/ 603758 h 603758"/>
                <a:gd name="connsiteX27" fmla="*/ 59314 w 517527"/>
                <a:gd name="connsiteY27" fmla="*/ 525522 h 603758"/>
                <a:gd name="connsiteX28" fmla="*/ 112631 w 517527"/>
                <a:gd name="connsiteY28" fmla="*/ 471499 h 603758"/>
                <a:gd name="connsiteX29" fmla="*/ 0 w 517527"/>
                <a:gd name="connsiteY29" fmla="*/ 258400 h 603758"/>
                <a:gd name="connsiteX30" fmla="*/ 258763 w 517527"/>
                <a:gd name="connsiteY30" fmla="*/ 0 h 603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517527" h="603758">
                  <a:moveTo>
                    <a:pt x="382866" y="485037"/>
                  </a:moveTo>
                  <a:cubicBezTo>
                    <a:pt x="345974" y="505345"/>
                    <a:pt x="303737" y="516800"/>
                    <a:pt x="258763" y="516800"/>
                  </a:cubicBezTo>
                  <a:cubicBezTo>
                    <a:pt x="214572" y="516800"/>
                    <a:pt x="172987" y="505735"/>
                    <a:pt x="136617" y="486079"/>
                  </a:cubicBezTo>
                  <a:cubicBezTo>
                    <a:pt x="102463" y="497013"/>
                    <a:pt x="81214" y="511984"/>
                    <a:pt x="81214" y="525522"/>
                  </a:cubicBezTo>
                  <a:cubicBezTo>
                    <a:pt x="81214" y="549084"/>
                    <a:pt x="149783" y="581888"/>
                    <a:pt x="261371" y="581888"/>
                  </a:cubicBezTo>
                  <a:cubicBezTo>
                    <a:pt x="373089" y="581888"/>
                    <a:pt x="441658" y="549084"/>
                    <a:pt x="441658" y="525522"/>
                  </a:cubicBezTo>
                  <a:cubicBezTo>
                    <a:pt x="441658" y="511593"/>
                    <a:pt x="418584" y="495972"/>
                    <a:pt x="382866" y="485037"/>
                  </a:cubicBezTo>
                  <a:close/>
                  <a:moveTo>
                    <a:pt x="258870" y="184740"/>
                  </a:moveTo>
                  <a:cubicBezTo>
                    <a:pt x="299655" y="184740"/>
                    <a:pt x="332717" y="217755"/>
                    <a:pt x="332717" y="258481"/>
                  </a:cubicBezTo>
                  <a:cubicBezTo>
                    <a:pt x="332717" y="299207"/>
                    <a:pt x="299655" y="332222"/>
                    <a:pt x="258870" y="332222"/>
                  </a:cubicBezTo>
                  <a:cubicBezTo>
                    <a:pt x="218085" y="332222"/>
                    <a:pt x="185023" y="299207"/>
                    <a:pt x="185023" y="258481"/>
                  </a:cubicBezTo>
                  <a:cubicBezTo>
                    <a:pt x="185023" y="217755"/>
                    <a:pt x="218085" y="184740"/>
                    <a:pt x="258870" y="184740"/>
                  </a:cubicBezTo>
                  <a:close/>
                  <a:moveTo>
                    <a:pt x="258763" y="147620"/>
                  </a:moveTo>
                  <a:cubicBezTo>
                    <a:pt x="197495" y="147620"/>
                    <a:pt x="147697" y="197347"/>
                    <a:pt x="147697" y="258400"/>
                  </a:cubicBezTo>
                  <a:cubicBezTo>
                    <a:pt x="147697" y="319583"/>
                    <a:pt x="197495" y="369310"/>
                    <a:pt x="258763" y="369310"/>
                  </a:cubicBezTo>
                  <a:cubicBezTo>
                    <a:pt x="320032" y="369310"/>
                    <a:pt x="369830" y="319453"/>
                    <a:pt x="369830" y="258400"/>
                  </a:cubicBezTo>
                  <a:cubicBezTo>
                    <a:pt x="369830" y="197347"/>
                    <a:pt x="320032" y="147620"/>
                    <a:pt x="258763" y="147620"/>
                  </a:cubicBezTo>
                  <a:close/>
                  <a:moveTo>
                    <a:pt x="258112" y="80189"/>
                  </a:moveTo>
                  <a:cubicBezTo>
                    <a:pt x="246119" y="80189"/>
                    <a:pt x="236342" y="89952"/>
                    <a:pt x="236342" y="102058"/>
                  </a:cubicBezTo>
                  <a:cubicBezTo>
                    <a:pt x="236342" y="114034"/>
                    <a:pt x="246119" y="123798"/>
                    <a:pt x="258112" y="123798"/>
                  </a:cubicBezTo>
                  <a:cubicBezTo>
                    <a:pt x="270235" y="123798"/>
                    <a:pt x="280012" y="114034"/>
                    <a:pt x="280012" y="102058"/>
                  </a:cubicBezTo>
                  <a:cubicBezTo>
                    <a:pt x="280012" y="89952"/>
                    <a:pt x="270235" y="80189"/>
                    <a:pt x="258112" y="80189"/>
                  </a:cubicBezTo>
                  <a:close/>
                  <a:moveTo>
                    <a:pt x="258763" y="0"/>
                  </a:moveTo>
                  <a:cubicBezTo>
                    <a:pt x="401507" y="0"/>
                    <a:pt x="517527" y="115857"/>
                    <a:pt x="517527" y="258400"/>
                  </a:cubicBezTo>
                  <a:cubicBezTo>
                    <a:pt x="517527" y="346009"/>
                    <a:pt x="473726" y="423464"/>
                    <a:pt x="406852" y="470197"/>
                  </a:cubicBezTo>
                  <a:cubicBezTo>
                    <a:pt x="443483" y="484386"/>
                    <a:pt x="463428" y="503652"/>
                    <a:pt x="463428" y="525522"/>
                  </a:cubicBezTo>
                  <a:cubicBezTo>
                    <a:pt x="463428" y="576291"/>
                    <a:pt x="359401" y="603758"/>
                    <a:pt x="261371" y="603758"/>
                  </a:cubicBezTo>
                  <a:cubicBezTo>
                    <a:pt x="163471" y="603758"/>
                    <a:pt x="59314" y="576291"/>
                    <a:pt x="59314" y="525522"/>
                  </a:cubicBezTo>
                  <a:cubicBezTo>
                    <a:pt x="59314" y="504434"/>
                    <a:pt x="78085" y="485688"/>
                    <a:pt x="112631" y="471499"/>
                  </a:cubicBezTo>
                  <a:cubicBezTo>
                    <a:pt x="44713" y="424896"/>
                    <a:pt x="0" y="346790"/>
                    <a:pt x="0" y="258400"/>
                  </a:cubicBezTo>
                  <a:cubicBezTo>
                    <a:pt x="0" y="115857"/>
                    <a:pt x="116020" y="0"/>
                    <a:pt x="25876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grpSp>
          <p:nvGrpSpPr>
            <p:cNvPr id="155" name="组合 154"/>
            <p:cNvGrpSpPr/>
            <p:nvPr/>
          </p:nvGrpSpPr>
          <p:grpSpPr>
            <a:xfrm>
              <a:off x="807021" y="1801168"/>
              <a:ext cx="490436" cy="476221"/>
              <a:chOff x="2217538" y="5725158"/>
              <a:chExt cx="490436" cy="476221"/>
            </a:xfrm>
          </p:grpSpPr>
          <p:sp>
            <p:nvSpPr>
              <p:cNvPr id="156" name="对话气泡: 椭圆形 4"/>
              <p:cNvSpPr/>
              <p:nvPr/>
            </p:nvSpPr>
            <p:spPr>
              <a:xfrm>
                <a:off x="2217538" y="5725158"/>
                <a:ext cx="490436" cy="476221"/>
              </a:xfrm>
              <a:prstGeom prst="wedgeEllipseCallout">
                <a:avLst>
                  <a:gd name="adj1" fmla="val 66124"/>
                  <a:gd name="adj2" fmla="val 2799"/>
                </a:avLst>
              </a:prstGeom>
              <a:solidFill>
                <a:srgbClr val="009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7" name="round-web-cam_17861"/>
              <p:cNvSpPr>
                <a:spLocks noChangeAspect="1"/>
              </p:cNvSpPr>
              <p:nvPr/>
            </p:nvSpPr>
            <p:spPr bwMode="auto">
              <a:xfrm>
                <a:off x="2316981" y="5793204"/>
                <a:ext cx="291550" cy="340129"/>
              </a:xfrm>
              <a:custGeom>
                <a:avLst/>
                <a:gdLst>
                  <a:gd name="connsiteX0" fmla="*/ 382866 w 517527"/>
                  <a:gd name="connsiteY0" fmla="*/ 485037 h 603758"/>
                  <a:gd name="connsiteX1" fmla="*/ 258763 w 517527"/>
                  <a:gd name="connsiteY1" fmla="*/ 516800 h 603758"/>
                  <a:gd name="connsiteX2" fmla="*/ 136617 w 517527"/>
                  <a:gd name="connsiteY2" fmla="*/ 486079 h 603758"/>
                  <a:gd name="connsiteX3" fmla="*/ 81214 w 517527"/>
                  <a:gd name="connsiteY3" fmla="*/ 525522 h 603758"/>
                  <a:gd name="connsiteX4" fmla="*/ 261371 w 517527"/>
                  <a:gd name="connsiteY4" fmla="*/ 581888 h 603758"/>
                  <a:gd name="connsiteX5" fmla="*/ 441658 w 517527"/>
                  <a:gd name="connsiteY5" fmla="*/ 525522 h 603758"/>
                  <a:gd name="connsiteX6" fmla="*/ 382866 w 517527"/>
                  <a:gd name="connsiteY6" fmla="*/ 485037 h 603758"/>
                  <a:gd name="connsiteX7" fmla="*/ 258870 w 517527"/>
                  <a:gd name="connsiteY7" fmla="*/ 184740 h 603758"/>
                  <a:gd name="connsiteX8" fmla="*/ 332717 w 517527"/>
                  <a:gd name="connsiteY8" fmla="*/ 258481 h 603758"/>
                  <a:gd name="connsiteX9" fmla="*/ 258870 w 517527"/>
                  <a:gd name="connsiteY9" fmla="*/ 332222 h 603758"/>
                  <a:gd name="connsiteX10" fmla="*/ 185023 w 517527"/>
                  <a:gd name="connsiteY10" fmla="*/ 258481 h 603758"/>
                  <a:gd name="connsiteX11" fmla="*/ 258870 w 517527"/>
                  <a:gd name="connsiteY11" fmla="*/ 184740 h 603758"/>
                  <a:gd name="connsiteX12" fmla="*/ 258763 w 517527"/>
                  <a:gd name="connsiteY12" fmla="*/ 147620 h 603758"/>
                  <a:gd name="connsiteX13" fmla="*/ 147697 w 517527"/>
                  <a:gd name="connsiteY13" fmla="*/ 258400 h 603758"/>
                  <a:gd name="connsiteX14" fmla="*/ 258763 w 517527"/>
                  <a:gd name="connsiteY14" fmla="*/ 369310 h 603758"/>
                  <a:gd name="connsiteX15" fmla="*/ 369830 w 517527"/>
                  <a:gd name="connsiteY15" fmla="*/ 258400 h 603758"/>
                  <a:gd name="connsiteX16" fmla="*/ 258763 w 517527"/>
                  <a:gd name="connsiteY16" fmla="*/ 147620 h 603758"/>
                  <a:gd name="connsiteX17" fmla="*/ 258112 w 517527"/>
                  <a:gd name="connsiteY17" fmla="*/ 80189 h 603758"/>
                  <a:gd name="connsiteX18" fmla="*/ 236342 w 517527"/>
                  <a:gd name="connsiteY18" fmla="*/ 102058 h 603758"/>
                  <a:gd name="connsiteX19" fmla="*/ 258112 w 517527"/>
                  <a:gd name="connsiteY19" fmla="*/ 123798 h 603758"/>
                  <a:gd name="connsiteX20" fmla="*/ 280012 w 517527"/>
                  <a:gd name="connsiteY20" fmla="*/ 102058 h 603758"/>
                  <a:gd name="connsiteX21" fmla="*/ 258112 w 517527"/>
                  <a:gd name="connsiteY21" fmla="*/ 80189 h 603758"/>
                  <a:gd name="connsiteX22" fmla="*/ 258763 w 517527"/>
                  <a:gd name="connsiteY22" fmla="*/ 0 h 603758"/>
                  <a:gd name="connsiteX23" fmla="*/ 517527 w 517527"/>
                  <a:gd name="connsiteY23" fmla="*/ 258400 h 603758"/>
                  <a:gd name="connsiteX24" fmla="*/ 406852 w 517527"/>
                  <a:gd name="connsiteY24" fmla="*/ 470197 h 603758"/>
                  <a:gd name="connsiteX25" fmla="*/ 463428 w 517527"/>
                  <a:gd name="connsiteY25" fmla="*/ 525522 h 603758"/>
                  <a:gd name="connsiteX26" fmla="*/ 261371 w 517527"/>
                  <a:gd name="connsiteY26" fmla="*/ 603758 h 603758"/>
                  <a:gd name="connsiteX27" fmla="*/ 59314 w 517527"/>
                  <a:gd name="connsiteY27" fmla="*/ 525522 h 603758"/>
                  <a:gd name="connsiteX28" fmla="*/ 112631 w 517527"/>
                  <a:gd name="connsiteY28" fmla="*/ 471499 h 603758"/>
                  <a:gd name="connsiteX29" fmla="*/ 0 w 517527"/>
                  <a:gd name="connsiteY29" fmla="*/ 258400 h 603758"/>
                  <a:gd name="connsiteX30" fmla="*/ 258763 w 517527"/>
                  <a:gd name="connsiteY30" fmla="*/ 0 h 603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517527" h="603758">
                    <a:moveTo>
                      <a:pt x="382866" y="485037"/>
                    </a:moveTo>
                    <a:cubicBezTo>
                      <a:pt x="345974" y="505345"/>
                      <a:pt x="303737" y="516800"/>
                      <a:pt x="258763" y="516800"/>
                    </a:cubicBezTo>
                    <a:cubicBezTo>
                      <a:pt x="214572" y="516800"/>
                      <a:pt x="172987" y="505735"/>
                      <a:pt x="136617" y="486079"/>
                    </a:cubicBezTo>
                    <a:cubicBezTo>
                      <a:pt x="102463" y="497013"/>
                      <a:pt x="81214" y="511984"/>
                      <a:pt x="81214" y="525522"/>
                    </a:cubicBezTo>
                    <a:cubicBezTo>
                      <a:pt x="81214" y="549084"/>
                      <a:pt x="149783" y="581888"/>
                      <a:pt x="261371" y="581888"/>
                    </a:cubicBezTo>
                    <a:cubicBezTo>
                      <a:pt x="373089" y="581888"/>
                      <a:pt x="441658" y="549084"/>
                      <a:pt x="441658" y="525522"/>
                    </a:cubicBezTo>
                    <a:cubicBezTo>
                      <a:pt x="441658" y="511593"/>
                      <a:pt x="418584" y="495972"/>
                      <a:pt x="382866" y="485037"/>
                    </a:cubicBezTo>
                    <a:close/>
                    <a:moveTo>
                      <a:pt x="258870" y="184740"/>
                    </a:moveTo>
                    <a:cubicBezTo>
                      <a:pt x="299655" y="184740"/>
                      <a:pt x="332717" y="217755"/>
                      <a:pt x="332717" y="258481"/>
                    </a:cubicBezTo>
                    <a:cubicBezTo>
                      <a:pt x="332717" y="299207"/>
                      <a:pt x="299655" y="332222"/>
                      <a:pt x="258870" y="332222"/>
                    </a:cubicBezTo>
                    <a:cubicBezTo>
                      <a:pt x="218085" y="332222"/>
                      <a:pt x="185023" y="299207"/>
                      <a:pt x="185023" y="258481"/>
                    </a:cubicBezTo>
                    <a:cubicBezTo>
                      <a:pt x="185023" y="217755"/>
                      <a:pt x="218085" y="184740"/>
                      <a:pt x="258870" y="184740"/>
                    </a:cubicBezTo>
                    <a:close/>
                    <a:moveTo>
                      <a:pt x="258763" y="147620"/>
                    </a:moveTo>
                    <a:cubicBezTo>
                      <a:pt x="197495" y="147620"/>
                      <a:pt x="147697" y="197347"/>
                      <a:pt x="147697" y="258400"/>
                    </a:cubicBezTo>
                    <a:cubicBezTo>
                      <a:pt x="147697" y="319583"/>
                      <a:pt x="197495" y="369310"/>
                      <a:pt x="258763" y="369310"/>
                    </a:cubicBezTo>
                    <a:cubicBezTo>
                      <a:pt x="320032" y="369310"/>
                      <a:pt x="369830" y="319453"/>
                      <a:pt x="369830" y="258400"/>
                    </a:cubicBezTo>
                    <a:cubicBezTo>
                      <a:pt x="369830" y="197347"/>
                      <a:pt x="320032" y="147620"/>
                      <a:pt x="258763" y="147620"/>
                    </a:cubicBezTo>
                    <a:close/>
                    <a:moveTo>
                      <a:pt x="258112" y="80189"/>
                    </a:moveTo>
                    <a:cubicBezTo>
                      <a:pt x="246119" y="80189"/>
                      <a:pt x="236342" y="89952"/>
                      <a:pt x="236342" y="102058"/>
                    </a:cubicBezTo>
                    <a:cubicBezTo>
                      <a:pt x="236342" y="114034"/>
                      <a:pt x="246119" y="123798"/>
                      <a:pt x="258112" y="123798"/>
                    </a:cubicBezTo>
                    <a:cubicBezTo>
                      <a:pt x="270235" y="123798"/>
                      <a:pt x="280012" y="114034"/>
                      <a:pt x="280012" y="102058"/>
                    </a:cubicBezTo>
                    <a:cubicBezTo>
                      <a:pt x="280012" y="89952"/>
                      <a:pt x="270235" y="80189"/>
                      <a:pt x="258112" y="80189"/>
                    </a:cubicBezTo>
                    <a:close/>
                    <a:moveTo>
                      <a:pt x="258763" y="0"/>
                    </a:moveTo>
                    <a:cubicBezTo>
                      <a:pt x="401507" y="0"/>
                      <a:pt x="517527" y="115857"/>
                      <a:pt x="517527" y="258400"/>
                    </a:cubicBezTo>
                    <a:cubicBezTo>
                      <a:pt x="517527" y="346009"/>
                      <a:pt x="473726" y="423464"/>
                      <a:pt x="406852" y="470197"/>
                    </a:cubicBezTo>
                    <a:cubicBezTo>
                      <a:pt x="443483" y="484386"/>
                      <a:pt x="463428" y="503652"/>
                      <a:pt x="463428" y="525522"/>
                    </a:cubicBezTo>
                    <a:cubicBezTo>
                      <a:pt x="463428" y="576291"/>
                      <a:pt x="359401" y="603758"/>
                      <a:pt x="261371" y="603758"/>
                    </a:cubicBezTo>
                    <a:cubicBezTo>
                      <a:pt x="163471" y="603758"/>
                      <a:pt x="59314" y="576291"/>
                      <a:pt x="59314" y="525522"/>
                    </a:cubicBezTo>
                    <a:cubicBezTo>
                      <a:pt x="59314" y="504434"/>
                      <a:pt x="78085" y="485688"/>
                      <a:pt x="112631" y="471499"/>
                    </a:cubicBezTo>
                    <a:cubicBezTo>
                      <a:pt x="44713" y="424896"/>
                      <a:pt x="0" y="346790"/>
                      <a:pt x="0" y="258400"/>
                    </a:cubicBezTo>
                    <a:cubicBezTo>
                      <a:pt x="0" y="115857"/>
                      <a:pt x="116020" y="0"/>
                      <a:pt x="25876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</p:sp>
        </p:grpSp>
      </p:grpSp>
      <p:sp>
        <p:nvSpPr>
          <p:cNvPr id="158" name="Rectangle 3"/>
          <p:cNvSpPr txBox="1">
            <a:spLocks noChangeArrowheads="1"/>
          </p:cNvSpPr>
          <p:nvPr/>
        </p:nvSpPr>
        <p:spPr>
          <a:xfrm>
            <a:off x="1768651" y="1681073"/>
            <a:ext cx="8969371" cy="6401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altLang="en-US" dirty="0">
                <a:ea typeface="楷体" panose="02010609060101010101" pitchFamily="49" charset="-122"/>
                <a:cs typeface="Arial" panose="020B0604020202020204" pitchFamily="34" charset="0"/>
              </a:rPr>
              <a:t>早期的通用顶级域名</a:t>
            </a:r>
          </a:p>
        </p:txBody>
      </p:sp>
      <p:sp>
        <p:nvSpPr>
          <p:cNvPr id="159" name="内容占位符 2"/>
          <p:cNvSpPr>
            <a:spLocks noGrp="1"/>
          </p:cNvSpPr>
          <p:nvPr/>
        </p:nvSpPr>
        <p:spPr>
          <a:xfrm>
            <a:off x="1514385" y="2502535"/>
            <a:ext cx="9903258" cy="43554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0680" indent="-3606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Ø"/>
              <a:defRPr sz="2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-457200" algn="just">
              <a:buFont typeface="Wingdings" panose="05000000000000000000" pitchFamily="2" charset="2"/>
              <a:buChar char="n"/>
            </a:pPr>
            <a:r>
              <a:rPr lang="zh-CN" altLang="en-US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.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com 表示公司企业                    (</a:t>
            </a:r>
            <a:r>
              <a:rPr kumimoji="1" lang="en-US" altLang="zh-CN" dirty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com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merce)</a:t>
            </a:r>
            <a:endParaRPr lang="zh-CN" altLang="en-US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457200" lvl="1" indent="-457200" algn="just">
              <a:buFont typeface="Wingdings" panose="05000000000000000000" pitchFamily="2" charset="2"/>
              <a:buChar char="n"/>
            </a:pP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.net 表示网络服务机构，例如NIC和NOC (</a:t>
            </a:r>
            <a:r>
              <a:rPr kumimoji="1" lang="en-US" altLang="zh-CN" dirty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net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work)</a:t>
            </a:r>
            <a:endParaRPr lang="zh-CN" altLang="en-US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457200" lvl="1" indent="-457200" algn="just">
              <a:buFont typeface="Wingdings" panose="05000000000000000000" pitchFamily="2" charset="2"/>
              <a:buChar char="n"/>
            </a:pP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.org 表示非赢利性组织              (</a:t>
            </a:r>
            <a:r>
              <a:rPr kumimoji="1" lang="en-US" altLang="zh-CN" dirty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org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anization)</a:t>
            </a:r>
            <a:endParaRPr lang="zh-CN" altLang="en-US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457200" lvl="1" indent="-457200" algn="just">
              <a:buFont typeface="Wingdings" panose="05000000000000000000" pitchFamily="2" charset="2"/>
              <a:buChar char="n"/>
            </a:pP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.edu 表示教育机构(美国专用)    (</a:t>
            </a:r>
            <a:r>
              <a:rPr kumimoji="1" lang="en-US" altLang="zh-CN" dirty="0" err="1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edu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cation)</a:t>
            </a:r>
            <a:endParaRPr lang="zh-CN" altLang="en-US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457200" lvl="1" indent="-457200" algn="just">
              <a:buFont typeface="Wingdings" panose="05000000000000000000" pitchFamily="2" charset="2"/>
              <a:buChar char="n"/>
            </a:pP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.gov 表示政府部门(美国专用)    (</a:t>
            </a:r>
            <a:r>
              <a:rPr kumimoji="1" lang="en-US" altLang="zh-CN" dirty="0" err="1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gov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ernment)</a:t>
            </a:r>
            <a:endParaRPr lang="zh-CN" altLang="en-US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457200" lvl="1" indent="-457200" algn="just">
              <a:buFont typeface="Wingdings" panose="05000000000000000000" pitchFamily="2" charset="2"/>
              <a:buChar char="n"/>
            </a:pP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.mil 表示军事部门(美国专用)     (</a:t>
            </a:r>
            <a:r>
              <a:rPr kumimoji="1" lang="en-US" altLang="zh-CN" dirty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mil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itary)</a:t>
            </a:r>
            <a:endParaRPr lang="zh-CN" altLang="en-US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457200" lvl="1" indent="-457200" algn="just">
              <a:buFont typeface="Wingdings" panose="05000000000000000000" pitchFamily="2" charset="2"/>
              <a:buChar char="n"/>
            </a:pP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.int表示政府间国际合约建立的国际性组织 (</a:t>
            </a:r>
            <a:r>
              <a:rPr kumimoji="1" lang="en-US" altLang="zh-CN" dirty="0" err="1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int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ernational)</a:t>
            </a:r>
            <a:endParaRPr lang="zh-CN" altLang="en-US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457200" lvl="1" indent="-457200" algn="just">
              <a:buFont typeface="Wingdings" panose="05000000000000000000" pitchFamily="2" charset="2"/>
              <a:buChar char="n"/>
            </a:pP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.mobi 用于提供移动产品和服务的用户和供应商 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(</a:t>
            </a:r>
            <a:r>
              <a:rPr kumimoji="1" lang="en-US" altLang="zh-CN" dirty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mobi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le)</a:t>
            </a:r>
          </a:p>
        </p:txBody>
      </p:sp>
    </p:spTree>
    <p:extLst>
      <p:ext uri="{BB962C8B-B14F-4D97-AF65-F5344CB8AC3E}">
        <p14:creationId xmlns:p14="http://schemas.microsoft.com/office/powerpoint/2010/main" val="1082568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1080816" y="3120262"/>
            <a:ext cx="10928304" cy="1542112"/>
            <a:chOff x="1638299" y="2559326"/>
            <a:chExt cx="7388044" cy="771369"/>
          </a:xfrm>
        </p:grpSpPr>
        <p:sp>
          <p:nvSpPr>
            <p:cNvPr id="10" name="矩形: 圆角 53"/>
            <p:cNvSpPr/>
            <p:nvPr/>
          </p:nvSpPr>
          <p:spPr>
            <a:xfrm>
              <a:off x="1638299" y="2559326"/>
              <a:ext cx="7301525" cy="771369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FEF1D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2226114" y="2603031"/>
              <a:ext cx="6800229" cy="654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这么多应用通过网络充斥在我们的生活中，那么从网络的角度，它们到底具有哪些共性呢？</a:t>
              </a:r>
            </a:p>
          </p:txBody>
        </p:sp>
        <p:sp>
          <p:nvSpPr>
            <p:cNvPr id="12" name="矩形: 圆角 55"/>
            <p:cNvSpPr/>
            <p:nvPr/>
          </p:nvSpPr>
          <p:spPr>
            <a:xfrm>
              <a:off x="1724818" y="2603031"/>
              <a:ext cx="7121343" cy="678474"/>
            </a:xfrm>
            <a:prstGeom prst="roundRect">
              <a:avLst/>
            </a:prstGeom>
            <a:noFill/>
            <a:ln>
              <a:gradFill>
                <a:gsLst>
                  <a:gs pos="0">
                    <a:srgbClr val="00A3F8"/>
                  </a:gs>
                  <a:gs pos="100000">
                    <a:srgbClr val="8296EF"/>
                  </a:gs>
                </a:gsLst>
                <a:lin ang="5400000" scaled="1"/>
              </a:gra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430213" y="0"/>
            <a:ext cx="5665788" cy="1428589"/>
            <a:chOff x="551030" y="-368704"/>
            <a:chExt cx="5665788" cy="1428589"/>
          </a:xfrm>
        </p:grpSpPr>
        <p:grpSp>
          <p:nvGrpSpPr>
            <p:cNvPr id="29" name="组合 28"/>
            <p:cNvGrpSpPr/>
            <p:nvPr/>
          </p:nvGrpSpPr>
          <p:grpSpPr>
            <a:xfrm>
              <a:off x="1201632" y="303925"/>
              <a:ext cx="5015186" cy="687997"/>
              <a:chOff x="1839059" y="967769"/>
              <a:chExt cx="5015186" cy="687997"/>
            </a:xfrm>
          </p:grpSpPr>
          <p:sp>
            <p:nvSpPr>
              <p:cNvPr id="31" name="矩形: 圆角 30"/>
              <p:cNvSpPr/>
              <p:nvPr/>
            </p:nvSpPr>
            <p:spPr>
              <a:xfrm>
                <a:off x="1839059" y="967769"/>
                <a:ext cx="5015186" cy="675443"/>
              </a:xfrm>
              <a:prstGeom prst="roundRect">
                <a:avLst>
                  <a:gd name="adj" fmla="val 50000"/>
                </a:avLst>
              </a:prstGeom>
              <a:solidFill>
                <a:srgbClr val="009FF6"/>
              </a:solidFill>
              <a:ln>
                <a:solidFill>
                  <a:schemeClr val="bg1"/>
                </a:solidFill>
              </a:ln>
              <a:effectLst>
                <a:outerShdw blurRad="63500" sx="101000" sy="101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solidFill>
                    <a:srgbClr val="00A3F8"/>
                  </a:solidFill>
                </a:endParaRPr>
              </a:p>
            </p:txBody>
          </p:sp>
          <p:sp>
            <p:nvSpPr>
              <p:cNvPr id="32" name="文本框 31"/>
              <p:cNvSpPr txBox="1"/>
              <p:nvPr/>
            </p:nvSpPr>
            <p:spPr>
              <a:xfrm>
                <a:off x="2786094" y="1009435"/>
                <a:ext cx="37062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3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常见的网络应用</a:t>
                </a:r>
              </a:p>
            </p:txBody>
          </p:sp>
        </p:grpSp>
        <p:pic>
          <p:nvPicPr>
            <p:cNvPr id="30" name="图片 29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111"/>
            <a:stretch>
              <a:fillRect/>
            </a:stretch>
          </p:blipFill>
          <p:spPr>
            <a:xfrm>
              <a:off x="551030" y="-368704"/>
              <a:ext cx="1607162" cy="1428589"/>
            </a:xfrm>
            <a:prstGeom prst="rect">
              <a:avLst/>
            </a:prstGeom>
          </p:spPr>
        </p:pic>
      </p:grpSp>
      <p:pic>
        <p:nvPicPr>
          <p:cNvPr id="56" name="图片 5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9966" y="2320812"/>
            <a:ext cx="2341562" cy="234156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>
            <a:off x="629529" y="315996"/>
            <a:ext cx="7745215" cy="1007827"/>
            <a:chOff x="658104" y="373146"/>
            <a:chExt cx="6629309" cy="1007827"/>
          </a:xfrm>
        </p:grpSpPr>
        <p:grpSp>
          <p:nvGrpSpPr>
            <p:cNvPr id="17" name="组合 16"/>
            <p:cNvGrpSpPr/>
            <p:nvPr/>
          </p:nvGrpSpPr>
          <p:grpSpPr>
            <a:xfrm>
              <a:off x="1080813" y="763297"/>
              <a:ext cx="6206600" cy="617676"/>
              <a:chOff x="1839057" y="1058437"/>
              <a:chExt cx="6206600" cy="617676"/>
            </a:xfrm>
          </p:grpSpPr>
          <p:sp>
            <p:nvSpPr>
              <p:cNvPr id="19" name="矩形: 圆角 11"/>
              <p:cNvSpPr/>
              <p:nvPr/>
            </p:nvSpPr>
            <p:spPr>
              <a:xfrm>
                <a:off x="1839057" y="1058437"/>
                <a:ext cx="5863603" cy="584775"/>
              </a:xfrm>
              <a:prstGeom prst="roundRect">
                <a:avLst>
                  <a:gd name="adj" fmla="val 50000"/>
                </a:avLst>
              </a:prstGeom>
              <a:solidFill>
                <a:srgbClr val="009FF6"/>
              </a:solidFill>
              <a:ln>
                <a:solidFill>
                  <a:schemeClr val="bg1"/>
                </a:solidFill>
              </a:ln>
              <a:effectLst>
                <a:outerShdw blurRad="63500" sx="101000" sy="101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solidFill>
                    <a:srgbClr val="00A3F8"/>
                  </a:solidFill>
                </a:endParaRPr>
              </a:p>
            </p:txBody>
          </p:sp>
          <p:sp>
            <p:nvSpPr>
              <p:cNvPr id="20" name="文本框 19"/>
              <p:cNvSpPr txBox="1"/>
              <p:nvPr/>
            </p:nvSpPr>
            <p:spPr>
              <a:xfrm>
                <a:off x="2735220" y="1091338"/>
                <a:ext cx="5310437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32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域名系统名字空间和层次结构</a:t>
                </a:r>
              </a:p>
            </p:txBody>
          </p:sp>
        </p:grpSp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3">
              <a:lum contrast="20000"/>
            </a:blip>
            <a:stretch>
              <a:fillRect/>
            </a:stretch>
          </p:blipFill>
          <p:spPr>
            <a:xfrm>
              <a:off x="658104" y="373146"/>
              <a:ext cx="1178667" cy="987480"/>
            </a:xfrm>
            <a:prstGeom prst="rect">
              <a:avLst/>
            </a:prstGeom>
          </p:spPr>
        </p:pic>
      </p:grpSp>
      <p:grpSp>
        <p:nvGrpSpPr>
          <p:cNvPr id="2" name="组合 1"/>
          <p:cNvGrpSpPr/>
          <p:nvPr/>
        </p:nvGrpSpPr>
        <p:grpSpPr>
          <a:xfrm>
            <a:off x="1123392" y="1800678"/>
            <a:ext cx="490436" cy="476221"/>
            <a:chOff x="807021" y="1801168"/>
            <a:chExt cx="490436" cy="476221"/>
          </a:xfrm>
        </p:grpSpPr>
        <p:sp>
          <p:nvSpPr>
            <p:cNvPr id="154" name="round-web-cam_17861"/>
            <p:cNvSpPr>
              <a:spLocks noChangeAspect="1"/>
            </p:cNvSpPr>
            <p:nvPr/>
          </p:nvSpPr>
          <p:spPr bwMode="auto">
            <a:xfrm>
              <a:off x="906464" y="1869214"/>
              <a:ext cx="291550" cy="340129"/>
            </a:xfrm>
            <a:custGeom>
              <a:avLst/>
              <a:gdLst>
                <a:gd name="connsiteX0" fmla="*/ 382866 w 517527"/>
                <a:gd name="connsiteY0" fmla="*/ 485037 h 603758"/>
                <a:gd name="connsiteX1" fmla="*/ 258763 w 517527"/>
                <a:gd name="connsiteY1" fmla="*/ 516800 h 603758"/>
                <a:gd name="connsiteX2" fmla="*/ 136617 w 517527"/>
                <a:gd name="connsiteY2" fmla="*/ 486079 h 603758"/>
                <a:gd name="connsiteX3" fmla="*/ 81214 w 517527"/>
                <a:gd name="connsiteY3" fmla="*/ 525522 h 603758"/>
                <a:gd name="connsiteX4" fmla="*/ 261371 w 517527"/>
                <a:gd name="connsiteY4" fmla="*/ 581888 h 603758"/>
                <a:gd name="connsiteX5" fmla="*/ 441658 w 517527"/>
                <a:gd name="connsiteY5" fmla="*/ 525522 h 603758"/>
                <a:gd name="connsiteX6" fmla="*/ 382866 w 517527"/>
                <a:gd name="connsiteY6" fmla="*/ 485037 h 603758"/>
                <a:gd name="connsiteX7" fmla="*/ 258870 w 517527"/>
                <a:gd name="connsiteY7" fmla="*/ 184740 h 603758"/>
                <a:gd name="connsiteX8" fmla="*/ 332717 w 517527"/>
                <a:gd name="connsiteY8" fmla="*/ 258481 h 603758"/>
                <a:gd name="connsiteX9" fmla="*/ 258870 w 517527"/>
                <a:gd name="connsiteY9" fmla="*/ 332222 h 603758"/>
                <a:gd name="connsiteX10" fmla="*/ 185023 w 517527"/>
                <a:gd name="connsiteY10" fmla="*/ 258481 h 603758"/>
                <a:gd name="connsiteX11" fmla="*/ 258870 w 517527"/>
                <a:gd name="connsiteY11" fmla="*/ 184740 h 603758"/>
                <a:gd name="connsiteX12" fmla="*/ 258763 w 517527"/>
                <a:gd name="connsiteY12" fmla="*/ 147620 h 603758"/>
                <a:gd name="connsiteX13" fmla="*/ 147697 w 517527"/>
                <a:gd name="connsiteY13" fmla="*/ 258400 h 603758"/>
                <a:gd name="connsiteX14" fmla="*/ 258763 w 517527"/>
                <a:gd name="connsiteY14" fmla="*/ 369310 h 603758"/>
                <a:gd name="connsiteX15" fmla="*/ 369830 w 517527"/>
                <a:gd name="connsiteY15" fmla="*/ 258400 h 603758"/>
                <a:gd name="connsiteX16" fmla="*/ 258763 w 517527"/>
                <a:gd name="connsiteY16" fmla="*/ 147620 h 603758"/>
                <a:gd name="connsiteX17" fmla="*/ 258112 w 517527"/>
                <a:gd name="connsiteY17" fmla="*/ 80189 h 603758"/>
                <a:gd name="connsiteX18" fmla="*/ 236342 w 517527"/>
                <a:gd name="connsiteY18" fmla="*/ 102058 h 603758"/>
                <a:gd name="connsiteX19" fmla="*/ 258112 w 517527"/>
                <a:gd name="connsiteY19" fmla="*/ 123798 h 603758"/>
                <a:gd name="connsiteX20" fmla="*/ 280012 w 517527"/>
                <a:gd name="connsiteY20" fmla="*/ 102058 h 603758"/>
                <a:gd name="connsiteX21" fmla="*/ 258112 w 517527"/>
                <a:gd name="connsiteY21" fmla="*/ 80189 h 603758"/>
                <a:gd name="connsiteX22" fmla="*/ 258763 w 517527"/>
                <a:gd name="connsiteY22" fmla="*/ 0 h 603758"/>
                <a:gd name="connsiteX23" fmla="*/ 517527 w 517527"/>
                <a:gd name="connsiteY23" fmla="*/ 258400 h 603758"/>
                <a:gd name="connsiteX24" fmla="*/ 406852 w 517527"/>
                <a:gd name="connsiteY24" fmla="*/ 470197 h 603758"/>
                <a:gd name="connsiteX25" fmla="*/ 463428 w 517527"/>
                <a:gd name="connsiteY25" fmla="*/ 525522 h 603758"/>
                <a:gd name="connsiteX26" fmla="*/ 261371 w 517527"/>
                <a:gd name="connsiteY26" fmla="*/ 603758 h 603758"/>
                <a:gd name="connsiteX27" fmla="*/ 59314 w 517527"/>
                <a:gd name="connsiteY27" fmla="*/ 525522 h 603758"/>
                <a:gd name="connsiteX28" fmla="*/ 112631 w 517527"/>
                <a:gd name="connsiteY28" fmla="*/ 471499 h 603758"/>
                <a:gd name="connsiteX29" fmla="*/ 0 w 517527"/>
                <a:gd name="connsiteY29" fmla="*/ 258400 h 603758"/>
                <a:gd name="connsiteX30" fmla="*/ 258763 w 517527"/>
                <a:gd name="connsiteY30" fmla="*/ 0 h 603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517527" h="603758">
                  <a:moveTo>
                    <a:pt x="382866" y="485037"/>
                  </a:moveTo>
                  <a:cubicBezTo>
                    <a:pt x="345974" y="505345"/>
                    <a:pt x="303737" y="516800"/>
                    <a:pt x="258763" y="516800"/>
                  </a:cubicBezTo>
                  <a:cubicBezTo>
                    <a:pt x="214572" y="516800"/>
                    <a:pt x="172987" y="505735"/>
                    <a:pt x="136617" y="486079"/>
                  </a:cubicBezTo>
                  <a:cubicBezTo>
                    <a:pt x="102463" y="497013"/>
                    <a:pt x="81214" y="511984"/>
                    <a:pt x="81214" y="525522"/>
                  </a:cubicBezTo>
                  <a:cubicBezTo>
                    <a:pt x="81214" y="549084"/>
                    <a:pt x="149783" y="581888"/>
                    <a:pt x="261371" y="581888"/>
                  </a:cubicBezTo>
                  <a:cubicBezTo>
                    <a:pt x="373089" y="581888"/>
                    <a:pt x="441658" y="549084"/>
                    <a:pt x="441658" y="525522"/>
                  </a:cubicBezTo>
                  <a:cubicBezTo>
                    <a:pt x="441658" y="511593"/>
                    <a:pt x="418584" y="495972"/>
                    <a:pt x="382866" y="485037"/>
                  </a:cubicBezTo>
                  <a:close/>
                  <a:moveTo>
                    <a:pt x="258870" y="184740"/>
                  </a:moveTo>
                  <a:cubicBezTo>
                    <a:pt x="299655" y="184740"/>
                    <a:pt x="332717" y="217755"/>
                    <a:pt x="332717" y="258481"/>
                  </a:cubicBezTo>
                  <a:cubicBezTo>
                    <a:pt x="332717" y="299207"/>
                    <a:pt x="299655" y="332222"/>
                    <a:pt x="258870" y="332222"/>
                  </a:cubicBezTo>
                  <a:cubicBezTo>
                    <a:pt x="218085" y="332222"/>
                    <a:pt x="185023" y="299207"/>
                    <a:pt x="185023" y="258481"/>
                  </a:cubicBezTo>
                  <a:cubicBezTo>
                    <a:pt x="185023" y="217755"/>
                    <a:pt x="218085" y="184740"/>
                    <a:pt x="258870" y="184740"/>
                  </a:cubicBezTo>
                  <a:close/>
                  <a:moveTo>
                    <a:pt x="258763" y="147620"/>
                  </a:moveTo>
                  <a:cubicBezTo>
                    <a:pt x="197495" y="147620"/>
                    <a:pt x="147697" y="197347"/>
                    <a:pt x="147697" y="258400"/>
                  </a:cubicBezTo>
                  <a:cubicBezTo>
                    <a:pt x="147697" y="319583"/>
                    <a:pt x="197495" y="369310"/>
                    <a:pt x="258763" y="369310"/>
                  </a:cubicBezTo>
                  <a:cubicBezTo>
                    <a:pt x="320032" y="369310"/>
                    <a:pt x="369830" y="319453"/>
                    <a:pt x="369830" y="258400"/>
                  </a:cubicBezTo>
                  <a:cubicBezTo>
                    <a:pt x="369830" y="197347"/>
                    <a:pt x="320032" y="147620"/>
                    <a:pt x="258763" y="147620"/>
                  </a:cubicBezTo>
                  <a:close/>
                  <a:moveTo>
                    <a:pt x="258112" y="80189"/>
                  </a:moveTo>
                  <a:cubicBezTo>
                    <a:pt x="246119" y="80189"/>
                    <a:pt x="236342" y="89952"/>
                    <a:pt x="236342" y="102058"/>
                  </a:cubicBezTo>
                  <a:cubicBezTo>
                    <a:pt x="236342" y="114034"/>
                    <a:pt x="246119" y="123798"/>
                    <a:pt x="258112" y="123798"/>
                  </a:cubicBezTo>
                  <a:cubicBezTo>
                    <a:pt x="270235" y="123798"/>
                    <a:pt x="280012" y="114034"/>
                    <a:pt x="280012" y="102058"/>
                  </a:cubicBezTo>
                  <a:cubicBezTo>
                    <a:pt x="280012" y="89952"/>
                    <a:pt x="270235" y="80189"/>
                    <a:pt x="258112" y="80189"/>
                  </a:cubicBezTo>
                  <a:close/>
                  <a:moveTo>
                    <a:pt x="258763" y="0"/>
                  </a:moveTo>
                  <a:cubicBezTo>
                    <a:pt x="401507" y="0"/>
                    <a:pt x="517527" y="115857"/>
                    <a:pt x="517527" y="258400"/>
                  </a:cubicBezTo>
                  <a:cubicBezTo>
                    <a:pt x="517527" y="346009"/>
                    <a:pt x="473726" y="423464"/>
                    <a:pt x="406852" y="470197"/>
                  </a:cubicBezTo>
                  <a:cubicBezTo>
                    <a:pt x="443483" y="484386"/>
                    <a:pt x="463428" y="503652"/>
                    <a:pt x="463428" y="525522"/>
                  </a:cubicBezTo>
                  <a:cubicBezTo>
                    <a:pt x="463428" y="576291"/>
                    <a:pt x="359401" y="603758"/>
                    <a:pt x="261371" y="603758"/>
                  </a:cubicBezTo>
                  <a:cubicBezTo>
                    <a:pt x="163471" y="603758"/>
                    <a:pt x="59314" y="576291"/>
                    <a:pt x="59314" y="525522"/>
                  </a:cubicBezTo>
                  <a:cubicBezTo>
                    <a:pt x="59314" y="504434"/>
                    <a:pt x="78085" y="485688"/>
                    <a:pt x="112631" y="471499"/>
                  </a:cubicBezTo>
                  <a:cubicBezTo>
                    <a:pt x="44713" y="424896"/>
                    <a:pt x="0" y="346790"/>
                    <a:pt x="0" y="258400"/>
                  </a:cubicBezTo>
                  <a:cubicBezTo>
                    <a:pt x="0" y="115857"/>
                    <a:pt x="116020" y="0"/>
                    <a:pt x="25876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grpSp>
          <p:nvGrpSpPr>
            <p:cNvPr id="155" name="组合 154"/>
            <p:cNvGrpSpPr/>
            <p:nvPr/>
          </p:nvGrpSpPr>
          <p:grpSpPr>
            <a:xfrm>
              <a:off x="807021" y="1801168"/>
              <a:ext cx="490436" cy="476221"/>
              <a:chOff x="2217538" y="5725158"/>
              <a:chExt cx="490436" cy="476221"/>
            </a:xfrm>
          </p:grpSpPr>
          <p:sp>
            <p:nvSpPr>
              <p:cNvPr id="156" name="对话气泡: 椭圆形 4"/>
              <p:cNvSpPr/>
              <p:nvPr/>
            </p:nvSpPr>
            <p:spPr>
              <a:xfrm>
                <a:off x="2217538" y="5725158"/>
                <a:ext cx="490436" cy="476221"/>
              </a:xfrm>
              <a:prstGeom prst="wedgeEllipseCallout">
                <a:avLst>
                  <a:gd name="adj1" fmla="val 66124"/>
                  <a:gd name="adj2" fmla="val 2799"/>
                </a:avLst>
              </a:prstGeom>
              <a:solidFill>
                <a:srgbClr val="009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7" name="round-web-cam_17861"/>
              <p:cNvSpPr>
                <a:spLocks noChangeAspect="1"/>
              </p:cNvSpPr>
              <p:nvPr/>
            </p:nvSpPr>
            <p:spPr bwMode="auto">
              <a:xfrm>
                <a:off x="2316981" y="5793204"/>
                <a:ext cx="291550" cy="340129"/>
              </a:xfrm>
              <a:custGeom>
                <a:avLst/>
                <a:gdLst>
                  <a:gd name="connsiteX0" fmla="*/ 382866 w 517527"/>
                  <a:gd name="connsiteY0" fmla="*/ 485037 h 603758"/>
                  <a:gd name="connsiteX1" fmla="*/ 258763 w 517527"/>
                  <a:gd name="connsiteY1" fmla="*/ 516800 h 603758"/>
                  <a:gd name="connsiteX2" fmla="*/ 136617 w 517527"/>
                  <a:gd name="connsiteY2" fmla="*/ 486079 h 603758"/>
                  <a:gd name="connsiteX3" fmla="*/ 81214 w 517527"/>
                  <a:gd name="connsiteY3" fmla="*/ 525522 h 603758"/>
                  <a:gd name="connsiteX4" fmla="*/ 261371 w 517527"/>
                  <a:gd name="connsiteY4" fmla="*/ 581888 h 603758"/>
                  <a:gd name="connsiteX5" fmla="*/ 441658 w 517527"/>
                  <a:gd name="connsiteY5" fmla="*/ 525522 h 603758"/>
                  <a:gd name="connsiteX6" fmla="*/ 382866 w 517527"/>
                  <a:gd name="connsiteY6" fmla="*/ 485037 h 603758"/>
                  <a:gd name="connsiteX7" fmla="*/ 258870 w 517527"/>
                  <a:gd name="connsiteY7" fmla="*/ 184740 h 603758"/>
                  <a:gd name="connsiteX8" fmla="*/ 332717 w 517527"/>
                  <a:gd name="connsiteY8" fmla="*/ 258481 h 603758"/>
                  <a:gd name="connsiteX9" fmla="*/ 258870 w 517527"/>
                  <a:gd name="connsiteY9" fmla="*/ 332222 h 603758"/>
                  <a:gd name="connsiteX10" fmla="*/ 185023 w 517527"/>
                  <a:gd name="connsiteY10" fmla="*/ 258481 h 603758"/>
                  <a:gd name="connsiteX11" fmla="*/ 258870 w 517527"/>
                  <a:gd name="connsiteY11" fmla="*/ 184740 h 603758"/>
                  <a:gd name="connsiteX12" fmla="*/ 258763 w 517527"/>
                  <a:gd name="connsiteY12" fmla="*/ 147620 h 603758"/>
                  <a:gd name="connsiteX13" fmla="*/ 147697 w 517527"/>
                  <a:gd name="connsiteY13" fmla="*/ 258400 h 603758"/>
                  <a:gd name="connsiteX14" fmla="*/ 258763 w 517527"/>
                  <a:gd name="connsiteY14" fmla="*/ 369310 h 603758"/>
                  <a:gd name="connsiteX15" fmla="*/ 369830 w 517527"/>
                  <a:gd name="connsiteY15" fmla="*/ 258400 h 603758"/>
                  <a:gd name="connsiteX16" fmla="*/ 258763 w 517527"/>
                  <a:gd name="connsiteY16" fmla="*/ 147620 h 603758"/>
                  <a:gd name="connsiteX17" fmla="*/ 258112 w 517527"/>
                  <a:gd name="connsiteY17" fmla="*/ 80189 h 603758"/>
                  <a:gd name="connsiteX18" fmla="*/ 236342 w 517527"/>
                  <a:gd name="connsiteY18" fmla="*/ 102058 h 603758"/>
                  <a:gd name="connsiteX19" fmla="*/ 258112 w 517527"/>
                  <a:gd name="connsiteY19" fmla="*/ 123798 h 603758"/>
                  <a:gd name="connsiteX20" fmla="*/ 280012 w 517527"/>
                  <a:gd name="connsiteY20" fmla="*/ 102058 h 603758"/>
                  <a:gd name="connsiteX21" fmla="*/ 258112 w 517527"/>
                  <a:gd name="connsiteY21" fmla="*/ 80189 h 603758"/>
                  <a:gd name="connsiteX22" fmla="*/ 258763 w 517527"/>
                  <a:gd name="connsiteY22" fmla="*/ 0 h 603758"/>
                  <a:gd name="connsiteX23" fmla="*/ 517527 w 517527"/>
                  <a:gd name="connsiteY23" fmla="*/ 258400 h 603758"/>
                  <a:gd name="connsiteX24" fmla="*/ 406852 w 517527"/>
                  <a:gd name="connsiteY24" fmla="*/ 470197 h 603758"/>
                  <a:gd name="connsiteX25" fmla="*/ 463428 w 517527"/>
                  <a:gd name="connsiteY25" fmla="*/ 525522 h 603758"/>
                  <a:gd name="connsiteX26" fmla="*/ 261371 w 517527"/>
                  <a:gd name="connsiteY26" fmla="*/ 603758 h 603758"/>
                  <a:gd name="connsiteX27" fmla="*/ 59314 w 517527"/>
                  <a:gd name="connsiteY27" fmla="*/ 525522 h 603758"/>
                  <a:gd name="connsiteX28" fmla="*/ 112631 w 517527"/>
                  <a:gd name="connsiteY28" fmla="*/ 471499 h 603758"/>
                  <a:gd name="connsiteX29" fmla="*/ 0 w 517527"/>
                  <a:gd name="connsiteY29" fmla="*/ 258400 h 603758"/>
                  <a:gd name="connsiteX30" fmla="*/ 258763 w 517527"/>
                  <a:gd name="connsiteY30" fmla="*/ 0 h 603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517527" h="603758">
                    <a:moveTo>
                      <a:pt x="382866" y="485037"/>
                    </a:moveTo>
                    <a:cubicBezTo>
                      <a:pt x="345974" y="505345"/>
                      <a:pt x="303737" y="516800"/>
                      <a:pt x="258763" y="516800"/>
                    </a:cubicBezTo>
                    <a:cubicBezTo>
                      <a:pt x="214572" y="516800"/>
                      <a:pt x="172987" y="505735"/>
                      <a:pt x="136617" y="486079"/>
                    </a:cubicBezTo>
                    <a:cubicBezTo>
                      <a:pt x="102463" y="497013"/>
                      <a:pt x="81214" y="511984"/>
                      <a:pt x="81214" y="525522"/>
                    </a:cubicBezTo>
                    <a:cubicBezTo>
                      <a:pt x="81214" y="549084"/>
                      <a:pt x="149783" y="581888"/>
                      <a:pt x="261371" y="581888"/>
                    </a:cubicBezTo>
                    <a:cubicBezTo>
                      <a:pt x="373089" y="581888"/>
                      <a:pt x="441658" y="549084"/>
                      <a:pt x="441658" y="525522"/>
                    </a:cubicBezTo>
                    <a:cubicBezTo>
                      <a:pt x="441658" y="511593"/>
                      <a:pt x="418584" y="495972"/>
                      <a:pt x="382866" y="485037"/>
                    </a:cubicBezTo>
                    <a:close/>
                    <a:moveTo>
                      <a:pt x="258870" y="184740"/>
                    </a:moveTo>
                    <a:cubicBezTo>
                      <a:pt x="299655" y="184740"/>
                      <a:pt x="332717" y="217755"/>
                      <a:pt x="332717" y="258481"/>
                    </a:cubicBezTo>
                    <a:cubicBezTo>
                      <a:pt x="332717" y="299207"/>
                      <a:pt x="299655" y="332222"/>
                      <a:pt x="258870" y="332222"/>
                    </a:cubicBezTo>
                    <a:cubicBezTo>
                      <a:pt x="218085" y="332222"/>
                      <a:pt x="185023" y="299207"/>
                      <a:pt x="185023" y="258481"/>
                    </a:cubicBezTo>
                    <a:cubicBezTo>
                      <a:pt x="185023" y="217755"/>
                      <a:pt x="218085" y="184740"/>
                      <a:pt x="258870" y="184740"/>
                    </a:cubicBezTo>
                    <a:close/>
                    <a:moveTo>
                      <a:pt x="258763" y="147620"/>
                    </a:moveTo>
                    <a:cubicBezTo>
                      <a:pt x="197495" y="147620"/>
                      <a:pt x="147697" y="197347"/>
                      <a:pt x="147697" y="258400"/>
                    </a:cubicBezTo>
                    <a:cubicBezTo>
                      <a:pt x="147697" y="319583"/>
                      <a:pt x="197495" y="369310"/>
                      <a:pt x="258763" y="369310"/>
                    </a:cubicBezTo>
                    <a:cubicBezTo>
                      <a:pt x="320032" y="369310"/>
                      <a:pt x="369830" y="319453"/>
                      <a:pt x="369830" y="258400"/>
                    </a:cubicBezTo>
                    <a:cubicBezTo>
                      <a:pt x="369830" y="197347"/>
                      <a:pt x="320032" y="147620"/>
                      <a:pt x="258763" y="147620"/>
                    </a:cubicBezTo>
                    <a:close/>
                    <a:moveTo>
                      <a:pt x="258112" y="80189"/>
                    </a:moveTo>
                    <a:cubicBezTo>
                      <a:pt x="246119" y="80189"/>
                      <a:pt x="236342" y="89952"/>
                      <a:pt x="236342" y="102058"/>
                    </a:cubicBezTo>
                    <a:cubicBezTo>
                      <a:pt x="236342" y="114034"/>
                      <a:pt x="246119" y="123798"/>
                      <a:pt x="258112" y="123798"/>
                    </a:cubicBezTo>
                    <a:cubicBezTo>
                      <a:pt x="270235" y="123798"/>
                      <a:pt x="280012" y="114034"/>
                      <a:pt x="280012" y="102058"/>
                    </a:cubicBezTo>
                    <a:cubicBezTo>
                      <a:pt x="280012" y="89952"/>
                      <a:pt x="270235" y="80189"/>
                      <a:pt x="258112" y="80189"/>
                    </a:cubicBezTo>
                    <a:close/>
                    <a:moveTo>
                      <a:pt x="258763" y="0"/>
                    </a:moveTo>
                    <a:cubicBezTo>
                      <a:pt x="401507" y="0"/>
                      <a:pt x="517527" y="115857"/>
                      <a:pt x="517527" y="258400"/>
                    </a:cubicBezTo>
                    <a:cubicBezTo>
                      <a:pt x="517527" y="346009"/>
                      <a:pt x="473726" y="423464"/>
                      <a:pt x="406852" y="470197"/>
                    </a:cubicBezTo>
                    <a:cubicBezTo>
                      <a:pt x="443483" y="484386"/>
                      <a:pt x="463428" y="503652"/>
                      <a:pt x="463428" y="525522"/>
                    </a:cubicBezTo>
                    <a:cubicBezTo>
                      <a:pt x="463428" y="576291"/>
                      <a:pt x="359401" y="603758"/>
                      <a:pt x="261371" y="603758"/>
                    </a:cubicBezTo>
                    <a:cubicBezTo>
                      <a:pt x="163471" y="603758"/>
                      <a:pt x="59314" y="576291"/>
                      <a:pt x="59314" y="525522"/>
                    </a:cubicBezTo>
                    <a:cubicBezTo>
                      <a:pt x="59314" y="504434"/>
                      <a:pt x="78085" y="485688"/>
                      <a:pt x="112631" y="471499"/>
                    </a:cubicBezTo>
                    <a:cubicBezTo>
                      <a:pt x="44713" y="424896"/>
                      <a:pt x="0" y="346790"/>
                      <a:pt x="0" y="258400"/>
                    </a:cubicBezTo>
                    <a:cubicBezTo>
                      <a:pt x="0" y="115857"/>
                      <a:pt x="116020" y="0"/>
                      <a:pt x="25876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</p:sp>
        </p:grpSp>
      </p:grpSp>
      <p:sp>
        <p:nvSpPr>
          <p:cNvPr id="158" name="Rectangle 3"/>
          <p:cNvSpPr txBox="1">
            <a:spLocks noChangeArrowheads="1"/>
          </p:cNvSpPr>
          <p:nvPr/>
        </p:nvSpPr>
        <p:spPr>
          <a:xfrm>
            <a:off x="1768651" y="1681073"/>
            <a:ext cx="8969371" cy="6401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altLang="en-US" dirty="0">
                <a:ea typeface="楷体" panose="02010609060101010101" pitchFamily="49" charset="-122"/>
                <a:cs typeface="Arial" panose="020B0604020202020204" pitchFamily="34" charset="0"/>
              </a:rPr>
              <a:t>早期的通用顶级域名</a:t>
            </a:r>
          </a:p>
        </p:txBody>
      </p:sp>
      <p:sp>
        <p:nvSpPr>
          <p:cNvPr id="159" name="内容占位符 2"/>
          <p:cNvSpPr>
            <a:spLocks noGrp="1"/>
          </p:cNvSpPr>
          <p:nvPr/>
        </p:nvSpPr>
        <p:spPr>
          <a:xfrm>
            <a:off x="1514385" y="2502535"/>
            <a:ext cx="9903258" cy="43554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0680" indent="-3606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Ø"/>
              <a:defRPr sz="2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0680" lvl="1" indent="-360680" algn="just">
              <a:buFont typeface="Wingdings" panose="05000000000000000000" pitchFamily="2" charset="2"/>
              <a:buChar char="n"/>
            </a:pP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.aero 用于航空运输企业</a:t>
            </a:r>
            <a:endParaRPr lang="zh-CN" altLang="en-US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360680" lvl="1" indent="-360680" algn="just">
              <a:buFont typeface="Wingdings" panose="05000000000000000000" pitchFamily="2" charset="2"/>
              <a:buChar char="n"/>
            </a:pP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.biz 用于商业 (business)</a:t>
            </a:r>
            <a:endParaRPr lang="zh-CN" altLang="en-US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360680" lvl="1" indent="-360680" algn="just">
              <a:buFont typeface="Wingdings" panose="05000000000000000000" pitchFamily="2" charset="2"/>
              <a:buChar char="n"/>
            </a:pP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.cat 用于(西班牙)加泰罗尼亚语言和文化团体</a:t>
            </a:r>
            <a:endParaRPr lang="zh-CN" altLang="en-US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360680" lvl="1" indent="-360680" algn="just">
              <a:buFont typeface="Wingdings" panose="05000000000000000000" pitchFamily="2" charset="2"/>
              <a:buChar char="n"/>
            </a:pP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.coop 用于合作团体</a:t>
            </a:r>
            <a:endParaRPr lang="zh-CN" altLang="en-US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360680" lvl="1" indent="-360680" algn="just">
              <a:buFont typeface="Wingdings" panose="05000000000000000000" pitchFamily="2" charset="2"/>
              <a:buChar char="n"/>
            </a:pP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.info 适用于各种情况</a:t>
            </a:r>
            <a:endParaRPr lang="zh-CN" altLang="en-US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360680" lvl="1" indent="-360680" algn="just">
              <a:buFont typeface="Wingdings" panose="05000000000000000000" pitchFamily="2" charset="2"/>
              <a:buChar char="n"/>
            </a:pP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.jobs 用于人力资源管理者</a:t>
            </a:r>
          </a:p>
        </p:txBody>
      </p:sp>
    </p:spTree>
    <p:extLst>
      <p:ext uri="{BB962C8B-B14F-4D97-AF65-F5344CB8AC3E}">
        <p14:creationId xmlns:p14="http://schemas.microsoft.com/office/powerpoint/2010/main" val="4219461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>
            <a:off x="629529" y="315996"/>
            <a:ext cx="7745215" cy="1007827"/>
            <a:chOff x="658104" y="373146"/>
            <a:chExt cx="6629309" cy="1007827"/>
          </a:xfrm>
        </p:grpSpPr>
        <p:grpSp>
          <p:nvGrpSpPr>
            <p:cNvPr id="17" name="组合 16"/>
            <p:cNvGrpSpPr/>
            <p:nvPr/>
          </p:nvGrpSpPr>
          <p:grpSpPr>
            <a:xfrm>
              <a:off x="1080813" y="763297"/>
              <a:ext cx="6206600" cy="617676"/>
              <a:chOff x="1839057" y="1058437"/>
              <a:chExt cx="6206600" cy="617676"/>
            </a:xfrm>
          </p:grpSpPr>
          <p:sp>
            <p:nvSpPr>
              <p:cNvPr id="19" name="矩形: 圆角 11"/>
              <p:cNvSpPr/>
              <p:nvPr/>
            </p:nvSpPr>
            <p:spPr>
              <a:xfrm>
                <a:off x="1839057" y="1058437"/>
                <a:ext cx="5863603" cy="584775"/>
              </a:xfrm>
              <a:prstGeom prst="roundRect">
                <a:avLst>
                  <a:gd name="adj" fmla="val 50000"/>
                </a:avLst>
              </a:prstGeom>
              <a:solidFill>
                <a:srgbClr val="009FF6"/>
              </a:solidFill>
              <a:ln>
                <a:solidFill>
                  <a:schemeClr val="bg1"/>
                </a:solidFill>
              </a:ln>
              <a:effectLst>
                <a:outerShdw blurRad="63500" sx="101000" sy="101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solidFill>
                    <a:srgbClr val="00A3F8"/>
                  </a:solidFill>
                </a:endParaRPr>
              </a:p>
            </p:txBody>
          </p:sp>
          <p:sp>
            <p:nvSpPr>
              <p:cNvPr id="20" name="文本框 19"/>
              <p:cNvSpPr txBox="1"/>
              <p:nvPr/>
            </p:nvSpPr>
            <p:spPr>
              <a:xfrm>
                <a:off x="2735220" y="1091338"/>
                <a:ext cx="5310437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32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域名系统名字空间和层次结构</a:t>
                </a:r>
              </a:p>
            </p:txBody>
          </p:sp>
        </p:grpSp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3">
              <a:lum contrast="20000"/>
            </a:blip>
            <a:stretch>
              <a:fillRect/>
            </a:stretch>
          </p:blipFill>
          <p:spPr>
            <a:xfrm>
              <a:off x="658104" y="373146"/>
              <a:ext cx="1178667" cy="987480"/>
            </a:xfrm>
            <a:prstGeom prst="rect">
              <a:avLst/>
            </a:prstGeom>
          </p:spPr>
        </p:pic>
      </p:grpSp>
      <p:grpSp>
        <p:nvGrpSpPr>
          <p:cNvPr id="2" name="组合 1"/>
          <p:cNvGrpSpPr/>
          <p:nvPr/>
        </p:nvGrpSpPr>
        <p:grpSpPr>
          <a:xfrm>
            <a:off x="1123392" y="1800678"/>
            <a:ext cx="490436" cy="476221"/>
            <a:chOff x="807021" y="1801168"/>
            <a:chExt cx="490436" cy="476221"/>
          </a:xfrm>
        </p:grpSpPr>
        <p:sp>
          <p:nvSpPr>
            <p:cNvPr id="154" name="round-web-cam_17861"/>
            <p:cNvSpPr>
              <a:spLocks noChangeAspect="1"/>
            </p:cNvSpPr>
            <p:nvPr/>
          </p:nvSpPr>
          <p:spPr bwMode="auto">
            <a:xfrm>
              <a:off x="906464" y="1869214"/>
              <a:ext cx="291550" cy="340129"/>
            </a:xfrm>
            <a:custGeom>
              <a:avLst/>
              <a:gdLst>
                <a:gd name="connsiteX0" fmla="*/ 382866 w 517527"/>
                <a:gd name="connsiteY0" fmla="*/ 485037 h 603758"/>
                <a:gd name="connsiteX1" fmla="*/ 258763 w 517527"/>
                <a:gd name="connsiteY1" fmla="*/ 516800 h 603758"/>
                <a:gd name="connsiteX2" fmla="*/ 136617 w 517527"/>
                <a:gd name="connsiteY2" fmla="*/ 486079 h 603758"/>
                <a:gd name="connsiteX3" fmla="*/ 81214 w 517527"/>
                <a:gd name="connsiteY3" fmla="*/ 525522 h 603758"/>
                <a:gd name="connsiteX4" fmla="*/ 261371 w 517527"/>
                <a:gd name="connsiteY4" fmla="*/ 581888 h 603758"/>
                <a:gd name="connsiteX5" fmla="*/ 441658 w 517527"/>
                <a:gd name="connsiteY5" fmla="*/ 525522 h 603758"/>
                <a:gd name="connsiteX6" fmla="*/ 382866 w 517527"/>
                <a:gd name="connsiteY6" fmla="*/ 485037 h 603758"/>
                <a:gd name="connsiteX7" fmla="*/ 258870 w 517527"/>
                <a:gd name="connsiteY7" fmla="*/ 184740 h 603758"/>
                <a:gd name="connsiteX8" fmla="*/ 332717 w 517527"/>
                <a:gd name="connsiteY8" fmla="*/ 258481 h 603758"/>
                <a:gd name="connsiteX9" fmla="*/ 258870 w 517527"/>
                <a:gd name="connsiteY9" fmla="*/ 332222 h 603758"/>
                <a:gd name="connsiteX10" fmla="*/ 185023 w 517527"/>
                <a:gd name="connsiteY10" fmla="*/ 258481 h 603758"/>
                <a:gd name="connsiteX11" fmla="*/ 258870 w 517527"/>
                <a:gd name="connsiteY11" fmla="*/ 184740 h 603758"/>
                <a:gd name="connsiteX12" fmla="*/ 258763 w 517527"/>
                <a:gd name="connsiteY12" fmla="*/ 147620 h 603758"/>
                <a:gd name="connsiteX13" fmla="*/ 147697 w 517527"/>
                <a:gd name="connsiteY13" fmla="*/ 258400 h 603758"/>
                <a:gd name="connsiteX14" fmla="*/ 258763 w 517527"/>
                <a:gd name="connsiteY14" fmla="*/ 369310 h 603758"/>
                <a:gd name="connsiteX15" fmla="*/ 369830 w 517527"/>
                <a:gd name="connsiteY15" fmla="*/ 258400 h 603758"/>
                <a:gd name="connsiteX16" fmla="*/ 258763 w 517527"/>
                <a:gd name="connsiteY16" fmla="*/ 147620 h 603758"/>
                <a:gd name="connsiteX17" fmla="*/ 258112 w 517527"/>
                <a:gd name="connsiteY17" fmla="*/ 80189 h 603758"/>
                <a:gd name="connsiteX18" fmla="*/ 236342 w 517527"/>
                <a:gd name="connsiteY18" fmla="*/ 102058 h 603758"/>
                <a:gd name="connsiteX19" fmla="*/ 258112 w 517527"/>
                <a:gd name="connsiteY19" fmla="*/ 123798 h 603758"/>
                <a:gd name="connsiteX20" fmla="*/ 280012 w 517527"/>
                <a:gd name="connsiteY20" fmla="*/ 102058 h 603758"/>
                <a:gd name="connsiteX21" fmla="*/ 258112 w 517527"/>
                <a:gd name="connsiteY21" fmla="*/ 80189 h 603758"/>
                <a:gd name="connsiteX22" fmla="*/ 258763 w 517527"/>
                <a:gd name="connsiteY22" fmla="*/ 0 h 603758"/>
                <a:gd name="connsiteX23" fmla="*/ 517527 w 517527"/>
                <a:gd name="connsiteY23" fmla="*/ 258400 h 603758"/>
                <a:gd name="connsiteX24" fmla="*/ 406852 w 517527"/>
                <a:gd name="connsiteY24" fmla="*/ 470197 h 603758"/>
                <a:gd name="connsiteX25" fmla="*/ 463428 w 517527"/>
                <a:gd name="connsiteY25" fmla="*/ 525522 h 603758"/>
                <a:gd name="connsiteX26" fmla="*/ 261371 w 517527"/>
                <a:gd name="connsiteY26" fmla="*/ 603758 h 603758"/>
                <a:gd name="connsiteX27" fmla="*/ 59314 w 517527"/>
                <a:gd name="connsiteY27" fmla="*/ 525522 h 603758"/>
                <a:gd name="connsiteX28" fmla="*/ 112631 w 517527"/>
                <a:gd name="connsiteY28" fmla="*/ 471499 h 603758"/>
                <a:gd name="connsiteX29" fmla="*/ 0 w 517527"/>
                <a:gd name="connsiteY29" fmla="*/ 258400 h 603758"/>
                <a:gd name="connsiteX30" fmla="*/ 258763 w 517527"/>
                <a:gd name="connsiteY30" fmla="*/ 0 h 603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517527" h="603758">
                  <a:moveTo>
                    <a:pt x="382866" y="485037"/>
                  </a:moveTo>
                  <a:cubicBezTo>
                    <a:pt x="345974" y="505345"/>
                    <a:pt x="303737" y="516800"/>
                    <a:pt x="258763" y="516800"/>
                  </a:cubicBezTo>
                  <a:cubicBezTo>
                    <a:pt x="214572" y="516800"/>
                    <a:pt x="172987" y="505735"/>
                    <a:pt x="136617" y="486079"/>
                  </a:cubicBezTo>
                  <a:cubicBezTo>
                    <a:pt x="102463" y="497013"/>
                    <a:pt x="81214" y="511984"/>
                    <a:pt x="81214" y="525522"/>
                  </a:cubicBezTo>
                  <a:cubicBezTo>
                    <a:pt x="81214" y="549084"/>
                    <a:pt x="149783" y="581888"/>
                    <a:pt x="261371" y="581888"/>
                  </a:cubicBezTo>
                  <a:cubicBezTo>
                    <a:pt x="373089" y="581888"/>
                    <a:pt x="441658" y="549084"/>
                    <a:pt x="441658" y="525522"/>
                  </a:cubicBezTo>
                  <a:cubicBezTo>
                    <a:pt x="441658" y="511593"/>
                    <a:pt x="418584" y="495972"/>
                    <a:pt x="382866" y="485037"/>
                  </a:cubicBezTo>
                  <a:close/>
                  <a:moveTo>
                    <a:pt x="258870" y="184740"/>
                  </a:moveTo>
                  <a:cubicBezTo>
                    <a:pt x="299655" y="184740"/>
                    <a:pt x="332717" y="217755"/>
                    <a:pt x="332717" y="258481"/>
                  </a:cubicBezTo>
                  <a:cubicBezTo>
                    <a:pt x="332717" y="299207"/>
                    <a:pt x="299655" y="332222"/>
                    <a:pt x="258870" y="332222"/>
                  </a:cubicBezTo>
                  <a:cubicBezTo>
                    <a:pt x="218085" y="332222"/>
                    <a:pt x="185023" y="299207"/>
                    <a:pt x="185023" y="258481"/>
                  </a:cubicBezTo>
                  <a:cubicBezTo>
                    <a:pt x="185023" y="217755"/>
                    <a:pt x="218085" y="184740"/>
                    <a:pt x="258870" y="184740"/>
                  </a:cubicBezTo>
                  <a:close/>
                  <a:moveTo>
                    <a:pt x="258763" y="147620"/>
                  </a:moveTo>
                  <a:cubicBezTo>
                    <a:pt x="197495" y="147620"/>
                    <a:pt x="147697" y="197347"/>
                    <a:pt x="147697" y="258400"/>
                  </a:cubicBezTo>
                  <a:cubicBezTo>
                    <a:pt x="147697" y="319583"/>
                    <a:pt x="197495" y="369310"/>
                    <a:pt x="258763" y="369310"/>
                  </a:cubicBezTo>
                  <a:cubicBezTo>
                    <a:pt x="320032" y="369310"/>
                    <a:pt x="369830" y="319453"/>
                    <a:pt x="369830" y="258400"/>
                  </a:cubicBezTo>
                  <a:cubicBezTo>
                    <a:pt x="369830" y="197347"/>
                    <a:pt x="320032" y="147620"/>
                    <a:pt x="258763" y="147620"/>
                  </a:cubicBezTo>
                  <a:close/>
                  <a:moveTo>
                    <a:pt x="258112" y="80189"/>
                  </a:moveTo>
                  <a:cubicBezTo>
                    <a:pt x="246119" y="80189"/>
                    <a:pt x="236342" y="89952"/>
                    <a:pt x="236342" y="102058"/>
                  </a:cubicBezTo>
                  <a:cubicBezTo>
                    <a:pt x="236342" y="114034"/>
                    <a:pt x="246119" y="123798"/>
                    <a:pt x="258112" y="123798"/>
                  </a:cubicBezTo>
                  <a:cubicBezTo>
                    <a:pt x="270235" y="123798"/>
                    <a:pt x="280012" y="114034"/>
                    <a:pt x="280012" y="102058"/>
                  </a:cubicBezTo>
                  <a:cubicBezTo>
                    <a:pt x="280012" y="89952"/>
                    <a:pt x="270235" y="80189"/>
                    <a:pt x="258112" y="80189"/>
                  </a:cubicBezTo>
                  <a:close/>
                  <a:moveTo>
                    <a:pt x="258763" y="0"/>
                  </a:moveTo>
                  <a:cubicBezTo>
                    <a:pt x="401507" y="0"/>
                    <a:pt x="517527" y="115857"/>
                    <a:pt x="517527" y="258400"/>
                  </a:cubicBezTo>
                  <a:cubicBezTo>
                    <a:pt x="517527" y="346009"/>
                    <a:pt x="473726" y="423464"/>
                    <a:pt x="406852" y="470197"/>
                  </a:cubicBezTo>
                  <a:cubicBezTo>
                    <a:pt x="443483" y="484386"/>
                    <a:pt x="463428" y="503652"/>
                    <a:pt x="463428" y="525522"/>
                  </a:cubicBezTo>
                  <a:cubicBezTo>
                    <a:pt x="463428" y="576291"/>
                    <a:pt x="359401" y="603758"/>
                    <a:pt x="261371" y="603758"/>
                  </a:cubicBezTo>
                  <a:cubicBezTo>
                    <a:pt x="163471" y="603758"/>
                    <a:pt x="59314" y="576291"/>
                    <a:pt x="59314" y="525522"/>
                  </a:cubicBezTo>
                  <a:cubicBezTo>
                    <a:pt x="59314" y="504434"/>
                    <a:pt x="78085" y="485688"/>
                    <a:pt x="112631" y="471499"/>
                  </a:cubicBezTo>
                  <a:cubicBezTo>
                    <a:pt x="44713" y="424896"/>
                    <a:pt x="0" y="346790"/>
                    <a:pt x="0" y="258400"/>
                  </a:cubicBezTo>
                  <a:cubicBezTo>
                    <a:pt x="0" y="115857"/>
                    <a:pt x="116020" y="0"/>
                    <a:pt x="25876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grpSp>
          <p:nvGrpSpPr>
            <p:cNvPr id="155" name="组合 154"/>
            <p:cNvGrpSpPr/>
            <p:nvPr/>
          </p:nvGrpSpPr>
          <p:grpSpPr>
            <a:xfrm>
              <a:off x="807021" y="1801168"/>
              <a:ext cx="490436" cy="476221"/>
              <a:chOff x="2217538" y="5725158"/>
              <a:chExt cx="490436" cy="476221"/>
            </a:xfrm>
          </p:grpSpPr>
          <p:sp>
            <p:nvSpPr>
              <p:cNvPr id="156" name="对话气泡: 椭圆形 4"/>
              <p:cNvSpPr/>
              <p:nvPr/>
            </p:nvSpPr>
            <p:spPr>
              <a:xfrm>
                <a:off x="2217538" y="5725158"/>
                <a:ext cx="490436" cy="476221"/>
              </a:xfrm>
              <a:prstGeom prst="wedgeEllipseCallout">
                <a:avLst>
                  <a:gd name="adj1" fmla="val 66124"/>
                  <a:gd name="adj2" fmla="val 2799"/>
                </a:avLst>
              </a:prstGeom>
              <a:solidFill>
                <a:srgbClr val="009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7" name="round-web-cam_17861"/>
              <p:cNvSpPr>
                <a:spLocks noChangeAspect="1"/>
              </p:cNvSpPr>
              <p:nvPr/>
            </p:nvSpPr>
            <p:spPr bwMode="auto">
              <a:xfrm>
                <a:off x="2316981" y="5793204"/>
                <a:ext cx="291550" cy="340129"/>
              </a:xfrm>
              <a:custGeom>
                <a:avLst/>
                <a:gdLst>
                  <a:gd name="connsiteX0" fmla="*/ 382866 w 517527"/>
                  <a:gd name="connsiteY0" fmla="*/ 485037 h 603758"/>
                  <a:gd name="connsiteX1" fmla="*/ 258763 w 517527"/>
                  <a:gd name="connsiteY1" fmla="*/ 516800 h 603758"/>
                  <a:gd name="connsiteX2" fmla="*/ 136617 w 517527"/>
                  <a:gd name="connsiteY2" fmla="*/ 486079 h 603758"/>
                  <a:gd name="connsiteX3" fmla="*/ 81214 w 517527"/>
                  <a:gd name="connsiteY3" fmla="*/ 525522 h 603758"/>
                  <a:gd name="connsiteX4" fmla="*/ 261371 w 517527"/>
                  <a:gd name="connsiteY4" fmla="*/ 581888 h 603758"/>
                  <a:gd name="connsiteX5" fmla="*/ 441658 w 517527"/>
                  <a:gd name="connsiteY5" fmla="*/ 525522 h 603758"/>
                  <a:gd name="connsiteX6" fmla="*/ 382866 w 517527"/>
                  <a:gd name="connsiteY6" fmla="*/ 485037 h 603758"/>
                  <a:gd name="connsiteX7" fmla="*/ 258870 w 517527"/>
                  <a:gd name="connsiteY7" fmla="*/ 184740 h 603758"/>
                  <a:gd name="connsiteX8" fmla="*/ 332717 w 517527"/>
                  <a:gd name="connsiteY8" fmla="*/ 258481 h 603758"/>
                  <a:gd name="connsiteX9" fmla="*/ 258870 w 517527"/>
                  <a:gd name="connsiteY9" fmla="*/ 332222 h 603758"/>
                  <a:gd name="connsiteX10" fmla="*/ 185023 w 517527"/>
                  <a:gd name="connsiteY10" fmla="*/ 258481 h 603758"/>
                  <a:gd name="connsiteX11" fmla="*/ 258870 w 517527"/>
                  <a:gd name="connsiteY11" fmla="*/ 184740 h 603758"/>
                  <a:gd name="connsiteX12" fmla="*/ 258763 w 517527"/>
                  <a:gd name="connsiteY12" fmla="*/ 147620 h 603758"/>
                  <a:gd name="connsiteX13" fmla="*/ 147697 w 517527"/>
                  <a:gd name="connsiteY13" fmla="*/ 258400 h 603758"/>
                  <a:gd name="connsiteX14" fmla="*/ 258763 w 517527"/>
                  <a:gd name="connsiteY14" fmla="*/ 369310 h 603758"/>
                  <a:gd name="connsiteX15" fmla="*/ 369830 w 517527"/>
                  <a:gd name="connsiteY15" fmla="*/ 258400 h 603758"/>
                  <a:gd name="connsiteX16" fmla="*/ 258763 w 517527"/>
                  <a:gd name="connsiteY16" fmla="*/ 147620 h 603758"/>
                  <a:gd name="connsiteX17" fmla="*/ 258112 w 517527"/>
                  <a:gd name="connsiteY17" fmla="*/ 80189 h 603758"/>
                  <a:gd name="connsiteX18" fmla="*/ 236342 w 517527"/>
                  <a:gd name="connsiteY18" fmla="*/ 102058 h 603758"/>
                  <a:gd name="connsiteX19" fmla="*/ 258112 w 517527"/>
                  <a:gd name="connsiteY19" fmla="*/ 123798 h 603758"/>
                  <a:gd name="connsiteX20" fmla="*/ 280012 w 517527"/>
                  <a:gd name="connsiteY20" fmla="*/ 102058 h 603758"/>
                  <a:gd name="connsiteX21" fmla="*/ 258112 w 517527"/>
                  <a:gd name="connsiteY21" fmla="*/ 80189 h 603758"/>
                  <a:gd name="connsiteX22" fmla="*/ 258763 w 517527"/>
                  <a:gd name="connsiteY22" fmla="*/ 0 h 603758"/>
                  <a:gd name="connsiteX23" fmla="*/ 517527 w 517527"/>
                  <a:gd name="connsiteY23" fmla="*/ 258400 h 603758"/>
                  <a:gd name="connsiteX24" fmla="*/ 406852 w 517527"/>
                  <a:gd name="connsiteY24" fmla="*/ 470197 h 603758"/>
                  <a:gd name="connsiteX25" fmla="*/ 463428 w 517527"/>
                  <a:gd name="connsiteY25" fmla="*/ 525522 h 603758"/>
                  <a:gd name="connsiteX26" fmla="*/ 261371 w 517527"/>
                  <a:gd name="connsiteY26" fmla="*/ 603758 h 603758"/>
                  <a:gd name="connsiteX27" fmla="*/ 59314 w 517527"/>
                  <a:gd name="connsiteY27" fmla="*/ 525522 h 603758"/>
                  <a:gd name="connsiteX28" fmla="*/ 112631 w 517527"/>
                  <a:gd name="connsiteY28" fmla="*/ 471499 h 603758"/>
                  <a:gd name="connsiteX29" fmla="*/ 0 w 517527"/>
                  <a:gd name="connsiteY29" fmla="*/ 258400 h 603758"/>
                  <a:gd name="connsiteX30" fmla="*/ 258763 w 517527"/>
                  <a:gd name="connsiteY30" fmla="*/ 0 h 603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517527" h="603758">
                    <a:moveTo>
                      <a:pt x="382866" y="485037"/>
                    </a:moveTo>
                    <a:cubicBezTo>
                      <a:pt x="345974" y="505345"/>
                      <a:pt x="303737" y="516800"/>
                      <a:pt x="258763" y="516800"/>
                    </a:cubicBezTo>
                    <a:cubicBezTo>
                      <a:pt x="214572" y="516800"/>
                      <a:pt x="172987" y="505735"/>
                      <a:pt x="136617" y="486079"/>
                    </a:cubicBezTo>
                    <a:cubicBezTo>
                      <a:pt x="102463" y="497013"/>
                      <a:pt x="81214" y="511984"/>
                      <a:pt x="81214" y="525522"/>
                    </a:cubicBezTo>
                    <a:cubicBezTo>
                      <a:pt x="81214" y="549084"/>
                      <a:pt x="149783" y="581888"/>
                      <a:pt x="261371" y="581888"/>
                    </a:cubicBezTo>
                    <a:cubicBezTo>
                      <a:pt x="373089" y="581888"/>
                      <a:pt x="441658" y="549084"/>
                      <a:pt x="441658" y="525522"/>
                    </a:cubicBezTo>
                    <a:cubicBezTo>
                      <a:pt x="441658" y="511593"/>
                      <a:pt x="418584" y="495972"/>
                      <a:pt x="382866" y="485037"/>
                    </a:cubicBezTo>
                    <a:close/>
                    <a:moveTo>
                      <a:pt x="258870" y="184740"/>
                    </a:moveTo>
                    <a:cubicBezTo>
                      <a:pt x="299655" y="184740"/>
                      <a:pt x="332717" y="217755"/>
                      <a:pt x="332717" y="258481"/>
                    </a:cubicBezTo>
                    <a:cubicBezTo>
                      <a:pt x="332717" y="299207"/>
                      <a:pt x="299655" y="332222"/>
                      <a:pt x="258870" y="332222"/>
                    </a:cubicBezTo>
                    <a:cubicBezTo>
                      <a:pt x="218085" y="332222"/>
                      <a:pt x="185023" y="299207"/>
                      <a:pt x="185023" y="258481"/>
                    </a:cubicBezTo>
                    <a:cubicBezTo>
                      <a:pt x="185023" y="217755"/>
                      <a:pt x="218085" y="184740"/>
                      <a:pt x="258870" y="184740"/>
                    </a:cubicBezTo>
                    <a:close/>
                    <a:moveTo>
                      <a:pt x="258763" y="147620"/>
                    </a:moveTo>
                    <a:cubicBezTo>
                      <a:pt x="197495" y="147620"/>
                      <a:pt x="147697" y="197347"/>
                      <a:pt x="147697" y="258400"/>
                    </a:cubicBezTo>
                    <a:cubicBezTo>
                      <a:pt x="147697" y="319583"/>
                      <a:pt x="197495" y="369310"/>
                      <a:pt x="258763" y="369310"/>
                    </a:cubicBezTo>
                    <a:cubicBezTo>
                      <a:pt x="320032" y="369310"/>
                      <a:pt x="369830" y="319453"/>
                      <a:pt x="369830" y="258400"/>
                    </a:cubicBezTo>
                    <a:cubicBezTo>
                      <a:pt x="369830" y="197347"/>
                      <a:pt x="320032" y="147620"/>
                      <a:pt x="258763" y="147620"/>
                    </a:cubicBezTo>
                    <a:close/>
                    <a:moveTo>
                      <a:pt x="258112" y="80189"/>
                    </a:moveTo>
                    <a:cubicBezTo>
                      <a:pt x="246119" y="80189"/>
                      <a:pt x="236342" y="89952"/>
                      <a:pt x="236342" y="102058"/>
                    </a:cubicBezTo>
                    <a:cubicBezTo>
                      <a:pt x="236342" y="114034"/>
                      <a:pt x="246119" y="123798"/>
                      <a:pt x="258112" y="123798"/>
                    </a:cubicBezTo>
                    <a:cubicBezTo>
                      <a:pt x="270235" y="123798"/>
                      <a:pt x="280012" y="114034"/>
                      <a:pt x="280012" y="102058"/>
                    </a:cubicBezTo>
                    <a:cubicBezTo>
                      <a:pt x="280012" y="89952"/>
                      <a:pt x="270235" y="80189"/>
                      <a:pt x="258112" y="80189"/>
                    </a:cubicBezTo>
                    <a:close/>
                    <a:moveTo>
                      <a:pt x="258763" y="0"/>
                    </a:moveTo>
                    <a:cubicBezTo>
                      <a:pt x="401507" y="0"/>
                      <a:pt x="517527" y="115857"/>
                      <a:pt x="517527" y="258400"/>
                    </a:cubicBezTo>
                    <a:cubicBezTo>
                      <a:pt x="517527" y="346009"/>
                      <a:pt x="473726" y="423464"/>
                      <a:pt x="406852" y="470197"/>
                    </a:cubicBezTo>
                    <a:cubicBezTo>
                      <a:pt x="443483" y="484386"/>
                      <a:pt x="463428" y="503652"/>
                      <a:pt x="463428" y="525522"/>
                    </a:cubicBezTo>
                    <a:cubicBezTo>
                      <a:pt x="463428" y="576291"/>
                      <a:pt x="359401" y="603758"/>
                      <a:pt x="261371" y="603758"/>
                    </a:cubicBezTo>
                    <a:cubicBezTo>
                      <a:pt x="163471" y="603758"/>
                      <a:pt x="59314" y="576291"/>
                      <a:pt x="59314" y="525522"/>
                    </a:cubicBezTo>
                    <a:cubicBezTo>
                      <a:pt x="59314" y="504434"/>
                      <a:pt x="78085" y="485688"/>
                      <a:pt x="112631" y="471499"/>
                    </a:cubicBezTo>
                    <a:cubicBezTo>
                      <a:pt x="44713" y="424896"/>
                      <a:pt x="0" y="346790"/>
                      <a:pt x="0" y="258400"/>
                    </a:cubicBezTo>
                    <a:cubicBezTo>
                      <a:pt x="0" y="115857"/>
                      <a:pt x="116020" y="0"/>
                      <a:pt x="25876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</p:sp>
        </p:grpSp>
      </p:grpSp>
      <p:sp>
        <p:nvSpPr>
          <p:cNvPr id="158" name="Rectangle 3"/>
          <p:cNvSpPr txBox="1">
            <a:spLocks noChangeArrowheads="1"/>
          </p:cNvSpPr>
          <p:nvPr/>
        </p:nvSpPr>
        <p:spPr>
          <a:xfrm>
            <a:off x="1768651" y="1681073"/>
            <a:ext cx="8969371" cy="6401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altLang="en-US" dirty="0">
                <a:ea typeface="楷体" panose="02010609060101010101" pitchFamily="49" charset="-122"/>
                <a:cs typeface="Arial" panose="020B0604020202020204" pitchFamily="34" charset="0"/>
              </a:rPr>
              <a:t>早期的通用顶级域名</a:t>
            </a:r>
          </a:p>
        </p:txBody>
      </p:sp>
      <p:sp>
        <p:nvSpPr>
          <p:cNvPr id="159" name="内容占位符 2"/>
          <p:cNvSpPr>
            <a:spLocks noGrp="1"/>
          </p:cNvSpPr>
          <p:nvPr/>
        </p:nvSpPr>
        <p:spPr>
          <a:xfrm>
            <a:off x="1514385" y="2502535"/>
            <a:ext cx="9903258" cy="43554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0680" indent="-3606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Ø"/>
              <a:defRPr sz="2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0680" lvl="1" indent="-360680" algn="just">
              <a:buFont typeface="Wingdings" panose="05000000000000000000" pitchFamily="2" charset="2"/>
              <a:buChar char="n"/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.museum 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用于博物馆</a:t>
            </a:r>
          </a:p>
          <a:p>
            <a:pPr marL="360680" lvl="1" indent="-360680" algn="just">
              <a:buFont typeface="Wingdings" panose="05000000000000000000" pitchFamily="2" charset="2"/>
              <a:buChar char="n"/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.name 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用于个人</a:t>
            </a:r>
          </a:p>
          <a:p>
            <a:pPr marL="360680" lvl="1" indent="-360680" algn="just">
              <a:buFont typeface="Wingdings" panose="05000000000000000000" pitchFamily="2" charset="2"/>
              <a:buChar char="n"/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.pro 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用于有资质的专业人员及其实体，例如会计、律师和医师等自由职业者</a:t>
            </a:r>
          </a:p>
          <a:p>
            <a:pPr marL="360680" lvl="1" indent="-360680" algn="just">
              <a:buFont typeface="Wingdings" panose="05000000000000000000" pitchFamily="2" charset="2"/>
              <a:buChar char="n"/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.</a:t>
            </a:r>
            <a:r>
              <a:rPr lang="en-US" altLang="zh-CN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tel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用于商业和个人公布其联系方式</a:t>
            </a:r>
          </a:p>
          <a:p>
            <a:pPr marL="360680" lvl="1" indent="-360680" algn="just">
              <a:buFont typeface="Wingdings" panose="05000000000000000000" pitchFamily="2" charset="2"/>
              <a:buChar char="n"/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.travel 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用于旅游业实体</a:t>
            </a:r>
          </a:p>
          <a:p>
            <a:pPr marL="360680" lvl="1" indent="-360680" algn="just">
              <a:buFont typeface="Wingdings" panose="05000000000000000000" pitchFamily="2" charset="2"/>
              <a:buChar char="n"/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2012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年开始，公司名可以作为新的顶级域名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(18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万美元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)</a:t>
            </a:r>
          </a:p>
          <a:p>
            <a:pPr marL="360680" lvl="1" indent="-360680" algn="just">
              <a:buFont typeface="Wingdings" panose="05000000000000000000" pitchFamily="2" charset="2"/>
              <a:buChar char="n"/>
            </a:pP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也可以注册 </a:t>
            </a:r>
            <a:r>
              <a:rPr lang="en-US" altLang="zh-CN" dirty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.</a:t>
            </a:r>
            <a:r>
              <a:rPr lang="zh-CN" altLang="en-US" dirty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中国、</a:t>
            </a:r>
            <a:r>
              <a:rPr lang="en-US" altLang="zh-CN" dirty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.</a:t>
            </a:r>
            <a:r>
              <a:rPr lang="zh-CN" altLang="en-US" dirty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公司、</a:t>
            </a:r>
            <a:r>
              <a:rPr lang="en-US" altLang="zh-CN" dirty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.</a:t>
            </a:r>
            <a:r>
              <a:rPr lang="zh-CN" altLang="en-US" dirty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网络 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等顶级域名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(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多语种域名国际标准</a:t>
            </a:r>
            <a:r>
              <a:rPr lang="en-US" altLang="zh-CN" dirty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RFC3454</a:t>
            </a:r>
            <a:r>
              <a:rPr lang="zh-CN" altLang="en-US" dirty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、</a:t>
            </a:r>
            <a:r>
              <a:rPr lang="en-US" altLang="zh-CN" dirty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RFC3490</a:t>
            </a:r>
            <a:r>
              <a:rPr lang="zh-CN" altLang="en-US" dirty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、</a:t>
            </a:r>
            <a:r>
              <a:rPr lang="en-US" altLang="zh-CN" dirty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RFC3491</a:t>
            </a:r>
            <a:r>
              <a:rPr lang="zh-CN" altLang="en-US" dirty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、</a:t>
            </a:r>
            <a:r>
              <a:rPr lang="en-US" altLang="zh-CN" dirty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RFC3492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555310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>
            <a:off x="629529" y="315996"/>
            <a:ext cx="7745215" cy="1007827"/>
            <a:chOff x="658104" y="373146"/>
            <a:chExt cx="6629309" cy="1007827"/>
          </a:xfrm>
        </p:grpSpPr>
        <p:grpSp>
          <p:nvGrpSpPr>
            <p:cNvPr id="17" name="组合 16"/>
            <p:cNvGrpSpPr/>
            <p:nvPr/>
          </p:nvGrpSpPr>
          <p:grpSpPr>
            <a:xfrm>
              <a:off x="1080813" y="763297"/>
              <a:ext cx="6206600" cy="617676"/>
              <a:chOff x="1839057" y="1058437"/>
              <a:chExt cx="6206600" cy="617676"/>
            </a:xfrm>
          </p:grpSpPr>
          <p:sp>
            <p:nvSpPr>
              <p:cNvPr id="19" name="矩形: 圆角 11"/>
              <p:cNvSpPr/>
              <p:nvPr/>
            </p:nvSpPr>
            <p:spPr>
              <a:xfrm>
                <a:off x="1839057" y="1058437"/>
                <a:ext cx="5863603" cy="584775"/>
              </a:xfrm>
              <a:prstGeom prst="roundRect">
                <a:avLst>
                  <a:gd name="adj" fmla="val 50000"/>
                </a:avLst>
              </a:prstGeom>
              <a:solidFill>
                <a:srgbClr val="009FF6"/>
              </a:solidFill>
              <a:ln>
                <a:solidFill>
                  <a:schemeClr val="bg1"/>
                </a:solidFill>
              </a:ln>
              <a:effectLst>
                <a:outerShdw blurRad="63500" sx="101000" sy="101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solidFill>
                    <a:srgbClr val="00A3F8"/>
                  </a:solidFill>
                </a:endParaRPr>
              </a:p>
            </p:txBody>
          </p:sp>
          <p:sp>
            <p:nvSpPr>
              <p:cNvPr id="20" name="文本框 19"/>
              <p:cNvSpPr txBox="1"/>
              <p:nvPr/>
            </p:nvSpPr>
            <p:spPr>
              <a:xfrm>
                <a:off x="2735220" y="1091338"/>
                <a:ext cx="5310437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32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域名系统名字空间和层次结构</a:t>
                </a:r>
              </a:p>
            </p:txBody>
          </p:sp>
        </p:grpSp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3">
              <a:lum contrast="20000"/>
            </a:blip>
            <a:stretch>
              <a:fillRect/>
            </a:stretch>
          </p:blipFill>
          <p:spPr>
            <a:xfrm>
              <a:off x="658104" y="373146"/>
              <a:ext cx="1178667" cy="987480"/>
            </a:xfrm>
            <a:prstGeom prst="rect">
              <a:avLst/>
            </a:prstGeom>
          </p:spPr>
        </p:pic>
      </p:grpSp>
      <p:grpSp>
        <p:nvGrpSpPr>
          <p:cNvPr id="2" name="组合 1"/>
          <p:cNvGrpSpPr/>
          <p:nvPr/>
        </p:nvGrpSpPr>
        <p:grpSpPr>
          <a:xfrm>
            <a:off x="1123392" y="1800678"/>
            <a:ext cx="490436" cy="476221"/>
            <a:chOff x="807021" y="1801168"/>
            <a:chExt cx="490436" cy="476221"/>
          </a:xfrm>
        </p:grpSpPr>
        <p:sp>
          <p:nvSpPr>
            <p:cNvPr id="154" name="round-web-cam_17861"/>
            <p:cNvSpPr>
              <a:spLocks noChangeAspect="1"/>
            </p:cNvSpPr>
            <p:nvPr/>
          </p:nvSpPr>
          <p:spPr bwMode="auto">
            <a:xfrm>
              <a:off x="906464" y="1869214"/>
              <a:ext cx="291550" cy="340129"/>
            </a:xfrm>
            <a:custGeom>
              <a:avLst/>
              <a:gdLst>
                <a:gd name="connsiteX0" fmla="*/ 382866 w 517527"/>
                <a:gd name="connsiteY0" fmla="*/ 485037 h 603758"/>
                <a:gd name="connsiteX1" fmla="*/ 258763 w 517527"/>
                <a:gd name="connsiteY1" fmla="*/ 516800 h 603758"/>
                <a:gd name="connsiteX2" fmla="*/ 136617 w 517527"/>
                <a:gd name="connsiteY2" fmla="*/ 486079 h 603758"/>
                <a:gd name="connsiteX3" fmla="*/ 81214 w 517527"/>
                <a:gd name="connsiteY3" fmla="*/ 525522 h 603758"/>
                <a:gd name="connsiteX4" fmla="*/ 261371 w 517527"/>
                <a:gd name="connsiteY4" fmla="*/ 581888 h 603758"/>
                <a:gd name="connsiteX5" fmla="*/ 441658 w 517527"/>
                <a:gd name="connsiteY5" fmla="*/ 525522 h 603758"/>
                <a:gd name="connsiteX6" fmla="*/ 382866 w 517527"/>
                <a:gd name="connsiteY6" fmla="*/ 485037 h 603758"/>
                <a:gd name="connsiteX7" fmla="*/ 258870 w 517527"/>
                <a:gd name="connsiteY7" fmla="*/ 184740 h 603758"/>
                <a:gd name="connsiteX8" fmla="*/ 332717 w 517527"/>
                <a:gd name="connsiteY8" fmla="*/ 258481 h 603758"/>
                <a:gd name="connsiteX9" fmla="*/ 258870 w 517527"/>
                <a:gd name="connsiteY9" fmla="*/ 332222 h 603758"/>
                <a:gd name="connsiteX10" fmla="*/ 185023 w 517527"/>
                <a:gd name="connsiteY10" fmla="*/ 258481 h 603758"/>
                <a:gd name="connsiteX11" fmla="*/ 258870 w 517527"/>
                <a:gd name="connsiteY11" fmla="*/ 184740 h 603758"/>
                <a:gd name="connsiteX12" fmla="*/ 258763 w 517527"/>
                <a:gd name="connsiteY12" fmla="*/ 147620 h 603758"/>
                <a:gd name="connsiteX13" fmla="*/ 147697 w 517527"/>
                <a:gd name="connsiteY13" fmla="*/ 258400 h 603758"/>
                <a:gd name="connsiteX14" fmla="*/ 258763 w 517527"/>
                <a:gd name="connsiteY14" fmla="*/ 369310 h 603758"/>
                <a:gd name="connsiteX15" fmla="*/ 369830 w 517527"/>
                <a:gd name="connsiteY15" fmla="*/ 258400 h 603758"/>
                <a:gd name="connsiteX16" fmla="*/ 258763 w 517527"/>
                <a:gd name="connsiteY16" fmla="*/ 147620 h 603758"/>
                <a:gd name="connsiteX17" fmla="*/ 258112 w 517527"/>
                <a:gd name="connsiteY17" fmla="*/ 80189 h 603758"/>
                <a:gd name="connsiteX18" fmla="*/ 236342 w 517527"/>
                <a:gd name="connsiteY18" fmla="*/ 102058 h 603758"/>
                <a:gd name="connsiteX19" fmla="*/ 258112 w 517527"/>
                <a:gd name="connsiteY19" fmla="*/ 123798 h 603758"/>
                <a:gd name="connsiteX20" fmla="*/ 280012 w 517527"/>
                <a:gd name="connsiteY20" fmla="*/ 102058 h 603758"/>
                <a:gd name="connsiteX21" fmla="*/ 258112 w 517527"/>
                <a:gd name="connsiteY21" fmla="*/ 80189 h 603758"/>
                <a:gd name="connsiteX22" fmla="*/ 258763 w 517527"/>
                <a:gd name="connsiteY22" fmla="*/ 0 h 603758"/>
                <a:gd name="connsiteX23" fmla="*/ 517527 w 517527"/>
                <a:gd name="connsiteY23" fmla="*/ 258400 h 603758"/>
                <a:gd name="connsiteX24" fmla="*/ 406852 w 517527"/>
                <a:gd name="connsiteY24" fmla="*/ 470197 h 603758"/>
                <a:gd name="connsiteX25" fmla="*/ 463428 w 517527"/>
                <a:gd name="connsiteY25" fmla="*/ 525522 h 603758"/>
                <a:gd name="connsiteX26" fmla="*/ 261371 w 517527"/>
                <a:gd name="connsiteY26" fmla="*/ 603758 h 603758"/>
                <a:gd name="connsiteX27" fmla="*/ 59314 w 517527"/>
                <a:gd name="connsiteY27" fmla="*/ 525522 h 603758"/>
                <a:gd name="connsiteX28" fmla="*/ 112631 w 517527"/>
                <a:gd name="connsiteY28" fmla="*/ 471499 h 603758"/>
                <a:gd name="connsiteX29" fmla="*/ 0 w 517527"/>
                <a:gd name="connsiteY29" fmla="*/ 258400 h 603758"/>
                <a:gd name="connsiteX30" fmla="*/ 258763 w 517527"/>
                <a:gd name="connsiteY30" fmla="*/ 0 h 603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517527" h="603758">
                  <a:moveTo>
                    <a:pt x="382866" y="485037"/>
                  </a:moveTo>
                  <a:cubicBezTo>
                    <a:pt x="345974" y="505345"/>
                    <a:pt x="303737" y="516800"/>
                    <a:pt x="258763" y="516800"/>
                  </a:cubicBezTo>
                  <a:cubicBezTo>
                    <a:pt x="214572" y="516800"/>
                    <a:pt x="172987" y="505735"/>
                    <a:pt x="136617" y="486079"/>
                  </a:cubicBezTo>
                  <a:cubicBezTo>
                    <a:pt x="102463" y="497013"/>
                    <a:pt x="81214" y="511984"/>
                    <a:pt x="81214" y="525522"/>
                  </a:cubicBezTo>
                  <a:cubicBezTo>
                    <a:pt x="81214" y="549084"/>
                    <a:pt x="149783" y="581888"/>
                    <a:pt x="261371" y="581888"/>
                  </a:cubicBezTo>
                  <a:cubicBezTo>
                    <a:pt x="373089" y="581888"/>
                    <a:pt x="441658" y="549084"/>
                    <a:pt x="441658" y="525522"/>
                  </a:cubicBezTo>
                  <a:cubicBezTo>
                    <a:pt x="441658" y="511593"/>
                    <a:pt x="418584" y="495972"/>
                    <a:pt x="382866" y="485037"/>
                  </a:cubicBezTo>
                  <a:close/>
                  <a:moveTo>
                    <a:pt x="258870" y="184740"/>
                  </a:moveTo>
                  <a:cubicBezTo>
                    <a:pt x="299655" y="184740"/>
                    <a:pt x="332717" y="217755"/>
                    <a:pt x="332717" y="258481"/>
                  </a:cubicBezTo>
                  <a:cubicBezTo>
                    <a:pt x="332717" y="299207"/>
                    <a:pt x="299655" y="332222"/>
                    <a:pt x="258870" y="332222"/>
                  </a:cubicBezTo>
                  <a:cubicBezTo>
                    <a:pt x="218085" y="332222"/>
                    <a:pt x="185023" y="299207"/>
                    <a:pt x="185023" y="258481"/>
                  </a:cubicBezTo>
                  <a:cubicBezTo>
                    <a:pt x="185023" y="217755"/>
                    <a:pt x="218085" y="184740"/>
                    <a:pt x="258870" y="184740"/>
                  </a:cubicBezTo>
                  <a:close/>
                  <a:moveTo>
                    <a:pt x="258763" y="147620"/>
                  </a:moveTo>
                  <a:cubicBezTo>
                    <a:pt x="197495" y="147620"/>
                    <a:pt x="147697" y="197347"/>
                    <a:pt x="147697" y="258400"/>
                  </a:cubicBezTo>
                  <a:cubicBezTo>
                    <a:pt x="147697" y="319583"/>
                    <a:pt x="197495" y="369310"/>
                    <a:pt x="258763" y="369310"/>
                  </a:cubicBezTo>
                  <a:cubicBezTo>
                    <a:pt x="320032" y="369310"/>
                    <a:pt x="369830" y="319453"/>
                    <a:pt x="369830" y="258400"/>
                  </a:cubicBezTo>
                  <a:cubicBezTo>
                    <a:pt x="369830" y="197347"/>
                    <a:pt x="320032" y="147620"/>
                    <a:pt x="258763" y="147620"/>
                  </a:cubicBezTo>
                  <a:close/>
                  <a:moveTo>
                    <a:pt x="258112" y="80189"/>
                  </a:moveTo>
                  <a:cubicBezTo>
                    <a:pt x="246119" y="80189"/>
                    <a:pt x="236342" y="89952"/>
                    <a:pt x="236342" y="102058"/>
                  </a:cubicBezTo>
                  <a:cubicBezTo>
                    <a:pt x="236342" y="114034"/>
                    <a:pt x="246119" y="123798"/>
                    <a:pt x="258112" y="123798"/>
                  </a:cubicBezTo>
                  <a:cubicBezTo>
                    <a:pt x="270235" y="123798"/>
                    <a:pt x="280012" y="114034"/>
                    <a:pt x="280012" y="102058"/>
                  </a:cubicBezTo>
                  <a:cubicBezTo>
                    <a:pt x="280012" y="89952"/>
                    <a:pt x="270235" y="80189"/>
                    <a:pt x="258112" y="80189"/>
                  </a:cubicBezTo>
                  <a:close/>
                  <a:moveTo>
                    <a:pt x="258763" y="0"/>
                  </a:moveTo>
                  <a:cubicBezTo>
                    <a:pt x="401507" y="0"/>
                    <a:pt x="517527" y="115857"/>
                    <a:pt x="517527" y="258400"/>
                  </a:cubicBezTo>
                  <a:cubicBezTo>
                    <a:pt x="517527" y="346009"/>
                    <a:pt x="473726" y="423464"/>
                    <a:pt x="406852" y="470197"/>
                  </a:cubicBezTo>
                  <a:cubicBezTo>
                    <a:pt x="443483" y="484386"/>
                    <a:pt x="463428" y="503652"/>
                    <a:pt x="463428" y="525522"/>
                  </a:cubicBezTo>
                  <a:cubicBezTo>
                    <a:pt x="463428" y="576291"/>
                    <a:pt x="359401" y="603758"/>
                    <a:pt x="261371" y="603758"/>
                  </a:cubicBezTo>
                  <a:cubicBezTo>
                    <a:pt x="163471" y="603758"/>
                    <a:pt x="59314" y="576291"/>
                    <a:pt x="59314" y="525522"/>
                  </a:cubicBezTo>
                  <a:cubicBezTo>
                    <a:pt x="59314" y="504434"/>
                    <a:pt x="78085" y="485688"/>
                    <a:pt x="112631" y="471499"/>
                  </a:cubicBezTo>
                  <a:cubicBezTo>
                    <a:pt x="44713" y="424896"/>
                    <a:pt x="0" y="346790"/>
                    <a:pt x="0" y="258400"/>
                  </a:cubicBezTo>
                  <a:cubicBezTo>
                    <a:pt x="0" y="115857"/>
                    <a:pt x="116020" y="0"/>
                    <a:pt x="25876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grpSp>
          <p:nvGrpSpPr>
            <p:cNvPr id="155" name="组合 154"/>
            <p:cNvGrpSpPr/>
            <p:nvPr/>
          </p:nvGrpSpPr>
          <p:grpSpPr>
            <a:xfrm>
              <a:off x="807021" y="1801168"/>
              <a:ext cx="490436" cy="476221"/>
              <a:chOff x="2217538" y="5725158"/>
              <a:chExt cx="490436" cy="476221"/>
            </a:xfrm>
          </p:grpSpPr>
          <p:sp>
            <p:nvSpPr>
              <p:cNvPr id="156" name="对话气泡: 椭圆形 4"/>
              <p:cNvSpPr/>
              <p:nvPr/>
            </p:nvSpPr>
            <p:spPr>
              <a:xfrm>
                <a:off x="2217538" y="5725158"/>
                <a:ext cx="490436" cy="476221"/>
              </a:xfrm>
              <a:prstGeom prst="wedgeEllipseCallout">
                <a:avLst>
                  <a:gd name="adj1" fmla="val 66124"/>
                  <a:gd name="adj2" fmla="val 2799"/>
                </a:avLst>
              </a:prstGeom>
              <a:solidFill>
                <a:srgbClr val="009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7" name="round-web-cam_17861"/>
              <p:cNvSpPr>
                <a:spLocks noChangeAspect="1"/>
              </p:cNvSpPr>
              <p:nvPr/>
            </p:nvSpPr>
            <p:spPr bwMode="auto">
              <a:xfrm>
                <a:off x="2316981" y="5793204"/>
                <a:ext cx="291550" cy="340129"/>
              </a:xfrm>
              <a:custGeom>
                <a:avLst/>
                <a:gdLst>
                  <a:gd name="connsiteX0" fmla="*/ 382866 w 517527"/>
                  <a:gd name="connsiteY0" fmla="*/ 485037 h 603758"/>
                  <a:gd name="connsiteX1" fmla="*/ 258763 w 517527"/>
                  <a:gd name="connsiteY1" fmla="*/ 516800 h 603758"/>
                  <a:gd name="connsiteX2" fmla="*/ 136617 w 517527"/>
                  <a:gd name="connsiteY2" fmla="*/ 486079 h 603758"/>
                  <a:gd name="connsiteX3" fmla="*/ 81214 w 517527"/>
                  <a:gd name="connsiteY3" fmla="*/ 525522 h 603758"/>
                  <a:gd name="connsiteX4" fmla="*/ 261371 w 517527"/>
                  <a:gd name="connsiteY4" fmla="*/ 581888 h 603758"/>
                  <a:gd name="connsiteX5" fmla="*/ 441658 w 517527"/>
                  <a:gd name="connsiteY5" fmla="*/ 525522 h 603758"/>
                  <a:gd name="connsiteX6" fmla="*/ 382866 w 517527"/>
                  <a:gd name="connsiteY6" fmla="*/ 485037 h 603758"/>
                  <a:gd name="connsiteX7" fmla="*/ 258870 w 517527"/>
                  <a:gd name="connsiteY7" fmla="*/ 184740 h 603758"/>
                  <a:gd name="connsiteX8" fmla="*/ 332717 w 517527"/>
                  <a:gd name="connsiteY8" fmla="*/ 258481 h 603758"/>
                  <a:gd name="connsiteX9" fmla="*/ 258870 w 517527"/>
                  <a:gd name="connsiteY9" fmla="*/ 332222 h 603758"/>
                  <a:gd name="connsiteX10" fmla="*/ 185023 w 517527"/>
                  <a:gd name="connsiteY10" fmla="*/ 258481 h 603758"/>
                  <a:gd name="connsiteX11" fmla="*/ 258870 w 517527"/>
                  <a:gd name="connsiteY11" fmla="*/ 184740 h 603758"/>
                  <a:gd name="connsiteX12" fmla="*/ 258763 w 517527"/>
                  <a:gd name="connsiteY12" fmla="*/ 147620 h 603758"/>
                  <a:gd name="connsiteX13" fmla="*/ 147697 w 517527"/>
                  <a:gd name="connsiteY13" fmla="*/ 258400 h 603758"/>
                  <a:gd name="connsiteX14" fmla="*/ 258763 w 517527"/>
                  <a:gd name="connsiteY14" fmla="*/ 369310 h 603758"/>
                  <a:gd name="connsiteX15" fmla="*/ 369830 w 517527"/>
                  <a:gd name="connsiteY15" fmla="*/ 258400 h 603758"/>
                  <a:gd name="connsiteX16" fmla="*/ 258763 w 517527"/>
                  <a:gd name="connsiteY16" fmla="*/ 147620 h 603758"/>
                  <a:gd name="connsiteX17" fmla="*/ 258112 w 517527"/>
                  <a:gd name="connsiteY17" fmla="*/ 80189 h 603758"/>
                  <a:gd name="connsiteX18" fmla="*/ 236342 w 517527"/>
                  <a:gd name="connsiteY18" fmla="*/ 102058 h 603758"/>
                  <a:gd name="connsiteX19" fmla="*/ 258112 w 517527"/>
                  <a:gd name="connsiteY19" fmla="*/ 123798 h 603758"/>
                  <a:gd name="connsiteX20" fmla="*/ 280012 w 517527"/>
                  <a:gd name="connsiteY20" fmla="*/ 102058 h 603758"/>
                  <a:gd name="connsiteX21" fmla="*/ 258112 w 517527"/>
                  <a:gd name="connsiteY21" fmla="*/ 80189 h 603758"/>
                  <a:gd name="connsiteX22" fmla="*/ 258763 w 517527"/>
                  <a:gd name="connsiteY22" fmla="*/ 0 h 603758"/>
                  <a:gd name="connsiteX23" fmla="*/ 517527 w 517527"/>
                  <a:gd name="connsiteY23" fmla="*/ 258400 h 603758"/>
                  <a:gd name="connsiteX24" fmla="*/ 406852 w 517527"/>
                  <a:gd name="connsiteY24" fmla="*/ 470197 h 603758"/>
                  <a:gd name="connsiteX25" fmla="*/ 463428 w 517527"/>
                  <a:gd name="connsiteY25" fmla="*/ 525522 h 603758"/>
                  <a:gd name="connsiteX26" fmla="*/ 261371 w 517527"/>
                  <a:gd name="connsiteY26" fmla="*/ 603758 h 603758"/>
                  <a:gd name="connsiteX27" fmla="*/ 59314 w 517527"/>
                  <a:gd name="connsiteY27" fmla="*/ 525522 h 603758"/>
                  <a:gd name="connsiteX28" fmla="*/ 112631 w 517527"/>
                  <a:gd name="connsiteY28" fmla="*/ 471499 h 603758"/>
                  <a:gd name="connsiteX29" fmla="*/ 0 w 517527"/>
                  <a:gd name="connsiteY29" fmla="*/ 258400 h 603758"/>
                  <a:gd name="connsiteX30" fmla="*/ 258763 w 517527"/>
                  <a:gd name="connsiteY30" fmla="*/ 0 h 603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517527" h="603758">
                    <a:moveTo>
                      <a:pt x="382866" y="485037"/>
                    </a:moveTo>
                    <a:cubicBezTo>
                      <a:pt x="345974" y="505345"/>
                      <a:pt x="303737" y="516800"/>
                      <a:pt x="258763" y="516800"/>
                    </a:cubicBezTo>
                    <a:cubicBezTo>
                      <a:pt x="214572" y="516800"/>
                      <a:pt x="172987" y="505735"/>
                      <a:pt x="136617" y="486079"/>
                    </a:cubicBezTo>
                    <a:cubicBezTo>
                      <a:pt x="102463" y="497013"/>
                      <a:pt x="81214" y="511984"/>
                      <a:pt x="81214" y="525522"/>
                    </a:cubicBezTo>
                    <a:cubicBezTo>
                      <a:pt x="81214" y="549084"/>
                      <a:pt x="149783" y="581888"/>
                      <a:pt x="261371" y="581888"/>
                    </a:cubicBezTo>
                    <a:cubicBezTo>
                      <a:pt x="373089" y="581888"/>
                      <a:pt x="441658" y="549084"/>
                      <a:pt x="441658" y="525522"/>
                    </a:cubicBezTo>
                    <a:cubicBezTo>
                      <a:pt x="441658" y="511593"/>
                      <a:pt x="418584" y="495972"/>
                      <a:pt x="382866" y="485037"/>
                    </a:cubicBezTo>
                    <a:close/>
                    <a:moveTo>
                      <a:pt x="258870" y="184740"/>
                    </a:moveTo>
                    <a:cubicBezTo>
                      <a:pt x="299655" y="184740"/>
                      <a:pt x="332717" y="217755"/>
                      <a:pt x="332717" y="258481"/>
                    </a:cubicBezTo>
                    <a:cubicBezTo>
                      <a:pt x="332717" y="299207"/>
                      <a:pt x="299655" y="332222"/>
                      <a:pt x="258870" y="332222"/>
                    </a:cubicBezTo>
                    <a:cubicBezTo>
                      <a:pt x="218085" y="332222"/>
                      <a:pt x="185023" y="299207"/>
                      <a:pt x="185023" y="258481"/>
                    </a:cubicBezTo>
                    <a:cubicBezTo>
                      <a:pt x="185023" y="217755"/>
                      <a:pt x="218085" y="184740"/>
                      <a:pt x="258870" y="184740"/>
                    </a:cubicBezTo>
                    <a:close/>
                    <a:moveTo>
                      <a:pt x="258763" y="147620"/>
                    </a:moveTo>
                    <a:cubicBezTo>
                      <a:pt x="197495" y="147620"/>
                      <a:pt x="147697" y="197347"/>
                      <a:pt x="147697" y="258400"/>
                    </a:cubicBezTo>
                    <a:cubicBezTo>
                      <a:pt x="147697" y="319583"/>
                      <a:pt x="197495" y="369310"/>
                      <a:pt x="258763" y="369310"/>
                    </a:cubicBezTo>
                    <a:cubicBezTo>
                      <a:pt x="320032" y="369310"/>
                      <a:pt x="369830" y="319453"/>
                      <a:pt x="369830" y="258400"/>
                    </a:cubicBezTo>
                    <a:cubicBezTo>
                      <a:pt x="369830" y="197347"/>
                      <a:pt x="320032" y="147620"/>
                      <a:pt x="258763" y="147620"/>
                    </a:cubicBezTo>
                    <a:close/>
                    <a:moveTo>
                      <a:pt x="258112" y="80189"/>
                    </a:moveTo>
                    <a:cubicBezTo>
                      <a:pt x="246119" y="80189"/>
                      <a:pt x="236342" y="89952"/>
                      <a:pt x="236342" y="102058"/>
                    </a:cubicBezTo>
                    <a:cubicBezTo>
                      <a:pt x="236342" y="114034"/>
                      <a:pt x="246119" y="123798"/>
                      <a:pt x="258112" y="123798"/>
                    </a:cubicBezTo>
                    <a:cubicBezTo>
                      <a:pt x="270235" y="123798"/>
                      <a:pt x="280012" y="114034"/>
                      <a:pt x="280012" y="102058"/>
                    </a:cubicBezTo>
                    <a:cubicBezTo>
                      <a:pt x="280012" y="89952"/>
                      <a:pt x="270235" y="80189"/>
                      <a:pt x="258112" y="80189"/>
                    </a:cubicBezTo>
                    <a:close/>
                    <a:moveTo>
                      <a:pt x="258763" y="0"/>
                    </a:moveTo>
                    <a:cubicBezTo>
                      <a:pt x="401507" y="0"/>
                      <a:pt x="517527" y="115857"/>
                      <a:pt x="517527" y="258400"/>
                    </a:cubicBezTo>
                    <a:cubicBezTo>
                      <a:pt x="517527" y="346009"/>
                      <a:pt x="473726" y="423464"/>
                      <a:pt x="406852" y="470197"/>
                    </a:cubicBezTo>
                    <a:cubicBezTo>
                      <a:pt x="443483" y="484386"/>
                      <a:pt x="463428" y="503652"/>
                      <a:pt x="463428" y="525522"/>
                    </a:cubicBezTo>
                    <a:cubicBezTo>
                      <a:pt x="463428" y="576291"/>
                      <a:pt x="359401" y="603758"/>
                      <a:pt x="261371" y="603758"/>
                    </a:cubicBezTo>
                    <a:cubicBezTo>
                      <a:pt x="163471" y="603758"/>
                      <a:pt x="59314" y="576291"/>
                      <a:pt x="59314" y="525522"/>
                    </a:cubicBezTo>
                    <a:cubicBezTo>
                      <a:pt x="59314" y="504434"/>
                      <a:pt x="78085" y="485688"/>
                      <a:pt x="112631" y="471499"/>
                    </a:cubicBezTo>
                    <a:cubicBezTo>
                      <a:pt x="44713" y="424896"/>
                      <a:pt x="0" y="346790"/>
                      <a:pt x="0" y="258400"/>
                    </a:cubicBezTo>
                    <a:cubicBezTo>
                      <a:pt x="0" y="115857"/>
                      <a:pt x="116020" y="0"/>
                      <a:pt x="25876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</p:sp>
        </p:grpSp>
      </p:grpSp>
      <p:sp>
        <p:nvSpPr>
          <p:cNvPr id="158" name="Rectangle 3"/>
          <p:cNvSpPr txBox="1">
            <a:spLocks noChangeArrowheads="1"/>
          </p:cNvSpPr>
          <p:nvPr/>
        </p:nvSpPr>
        <p:spPr>
          <a:xfrm>
            <a:off x="1768651" y="1681073"/>
            <a:ext cx="8969371" cy="6401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altLang="en-US" dirty="0">
                <a:ea typeface="楷体" panose="02010609060101010101" pitchFamily="49" charset="-122"/>
                <a:cs typeface="Arial" panose="020B0604020202020204" pitchFamily="34" charset="0"/>
              </a:rPr>
              <a:t>国家顶级域名 </a:t>
            </a:r>
            <a:r>
              <a:rPr lang="en-US" altLang="zh-CN" dirty="0">
                <a:ea typeface="楷体" panose="02010609060101010101" pitchFamily="49" charset="-122"/>
                <a:cs typeface="Arial" panose="020B0604020202020204" pitchFamily="34" charset="0"/>
              </a:rPr>
              <a:t>.</a:t>
            </a:r>
            <a:r>
              <a:rPr lang="en-US" altLang="zh-CN" dirty="0" err="1">
                <a:ea typeface="楷体" panose="02010609060101010101" pitchFamily="49" charset="-122"/>
                <a:cs typeface="Arial" panose="020B0604020202020204" pitchFamily="34" charset="0"/>
              </a:rPr>
              <a:t>cn</a:t>
            </a:r>
            <a:r>
              <a:rPr lang="zh-CN" altLang="en-US" dirty="0">
                <a:ea typeface="楷体" panose="02010609060101010101" pitchFamily="49" charset="-122"/>
                <a:cs typeface="Arial" panose="020B0604020202020204" pitchFamily="34" charset="0"/>
              </a:rPr>
              <a:t>下的二级域名分为三类</a:t>
            </a:r>
          </a:p>
        </p:txBody>
      </p:sp>
      <p:sp>
        <p:nvSpPr>
          <p:cNvPr id="159" name="内容占位符 2"/>
          <p:cNvSpPr>
            <a:spLocks noGrp="1"/>
          </p:cNvSpPr>
          <p:nvPr/>
        </p:nvSpPr>
        <p:spPr>
          <a:xfrm>
            <a:off x="1514385" y="2502535"/>
            <a:ext cx="9903258" cy="43554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0680" indent="-3606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Ø"/>
              <a:defRPr sz="2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0680" lvl="1" indent="-360680" algn="just">
              <a:lnSpc>
                <a:spcPct val="110000"/>
              </a:lnSpc>
              <a:buFont typeface="Wingdings" panose="05000000000000000000" pitchFamily="2" charset="2"/>
              <a:buChar char="n"/>
            </a:pPr>
            <a:r>
              <a:rPr kumimoji="1" lang="en-US" altLang="zh-CN" dirty="0" err="1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类别域名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7个</a:t>
            </a:r>
            <a:endParaRPr lang="zh-CN" altLang="en-US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817880" lvl="2" indent="-360680" algn="just">
              <a:lnSpc>
                <a:spcPct val="110000"/>
              </a:lnSpc>
              <a:buFont typeface="Wingdings" panose="05000000000000000000" pitchFamily="2" charset="2"/>
              <a:buChar char="p"/>
            </a:pP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.edu.cn 教育</a:t>
            </a:r>
          </a:p>
          <a:p>
            <a:pPr marL="817880" lvl="2" indent="-360680" algn="just">
              <a:lnSpc>
                <a:spcPct val="110000"/>
              </a:lnSpc>
              <a:buFont typeface="Wingdings" panose="05000000000000000000" pitchFamily="2" charset="2"/>
              <a:buChar char="p"/>
            </a:pP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.gov.cn 政府</a:t>
            </a:r>
          </a:p>
          <a:p>
            <a:pPr marL="817880" lvl="2" indent="-360680" algn="just">
              <a:lnSpc>
                <a:spcPct val="110000"/>
              </a:lnSpc>
              <a:buFont typeface="Wingdings" panose="05000000000000000000" pitchFamily="2" charset="2"/>
              <a:buChar char="p"/>
            </a:pP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.org.cn 非营利组织</a:t>
            </a:r>
          </a:p>
          <a:p>
            <a:pPr marL="817880" lvl="2" indent="-360680" algn="just">
              <a:lnSpc>
                <a:spcPct val="110000"/>
              </a:lnSpc>
              <a:buFont typeface="Wingdings" panose="05000000000000000000" pitchFamily="2" charset="2"/>
              <a:buChar char="p"/>
            </a:pP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.net.cn 网络服务</a:t>
            </a:r>
            <a:endParaRPr lang="zh-CN" altLang="en-US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360680" lvl="1" indent="-360680" algn="just">
              <a:lnSpc>
                <a:spcPct val="110000"/>
              </a:lnSpc>
              <a:buFont typeface="Wingdings" panose="05000000000000000000" pitchFamily="2" charset="2"/>
              <a:buChar char="n"/>
            </a:pPr>
            <a:r>
              <a:rPr kumimoji="1" lang="en-US" altLang="zh-CN" dirty="0" err="1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行政区域名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34个：省、直辖市、自治区、特区等行政区域名，每个行政区域名为两个字母，例如北京bj、河北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he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等</a:t>
            </a:r>
            <a:endParaRPr lang="zh-CN" altLang="en-US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360680" lvl="1" indent="-360680" algn="just">
              <a:lnSpc>
                <a:spcPct val="110000"/>
              </a:lnSpc>
              <a:buFont typeface="Wingdings" panose="05000000000000000000" pitchFamily="2" charset="2"/>
              <a:buChar char="n"/>
            </a:pPr>
            <a:r>
              <a:rPr kumimoji="1" lang="en-US" altLang="zh-CN" dirty="0" err="1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无类别域名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：例如 www.g</a:t>
            </a:r>
            <a:r>
              <a:rPr lang="en-US" altLang="zh-CN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oogle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.cn、www.tianya.cn等</a:t>
            </a:r>
            <a:endParaRPr lang="zh-CN" altLang="en-US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4" name="内容占位符 2"/>
          <p:cNvSpPr>
            <a:spLocks noGrp="1"/>
          </p:cNvSpPr>
          <p:nvPr/>
        </p:nvSpPr>
        <p:spPr>
          <a:xfrm>
            <a:off x="4771390" y="2508666"/>
            <a:ext cx="4792980" cy="23399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0680" indent="-3606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Ø"/>
              <a:defRPr sz="2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0680" lvl="1" indent="-360680" algn="just">
              <a:lnSpc>
                <a:spcPct val="110000"/>
              </a:lnSpc>
              <a:spcBef>
                <a:spcPts val="600"/>
              </a:spcBef>
              <a:buClrTx/>
              <a:buSzTx/>
              <a:buFont typeface="Wingdings" panose="05000000000000000000" pitchFamily="2" charset="2"/>
              <a:buChar char="Ø"/>
            </a:pPr>
            <a:endParaRPr lang="zh-CN" altLang="en-US" dirty="0">
              <a:cs typeface="微软雅黑" panose="020B0503020204020204" pitchFamily="34" charset="-122"/>
            </a:endParaRPr>
          </a:p>
          <a:p>
            <a:pPr marL="817880" lvl="2" indent="-360680" algn="just">
              <a:lnSpc>
                <a:spcPct val="110000"/>
              </a:lnSpc>
              <a:spcBef>
                <a:spcPts val="600"/>
              </a:spcBef>
              <a:buClrTx/>
              <a:buSzTx/>
              <a:buFont typeface="Wingdings" panose="05000000000000000000" pitchFamily="2" charset="2"/>
              <a:buChar char="p"/>
            </a:pP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.com.cn 工商金融等企业</a:t>
            </a:r>
          </a:p>
          <a:p>
            <a:pPr marL="817880" lvl="2" indent="-360680" algn="just">
              <a:lnSpc>
                <a:spcPct val="110000"/>
              </a:lnSpc>
              <a:spcBef>
                <a:spcPts val="600"/>
              </a:spcBef>
              <a:buClrTx/>
              <a:buSzTx/>
              <a:buFont typeface="Wingdings" panose="05000000000000000000" pitchFamily="2" charset="2"/>
              <a:buChar char="p"/>
            </a:pP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.ac.cn 科研</a:t>
            </a:r>
          </a:p>
          <a:p>
            <a:pPr marL="817880" lvl="2" indent="-360680" algn="just">
              <a:lnSpc>
                <a:spcPct val="110000"/>
              </a:lnSpc>
              <a:spcBef>
                <a:spcPts val="600"/>
              </a:spcBef>
              <a:buClrTx/>
              <a:buSzTx/>
              <a:buFont typeface="Wingdings" panose="05000000000000000000" pitchFamily="2" charset="2"/>
              <a:buChar char="p"/>
            </a:pP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.mil.cn 国防机构</a:t>
            </a:r>
          </a:p>
        </p:txBody>
      </p:sp>
    </p:spTree>
    <p:extLst>
      <p:ext uri="{BB962C8B-B14F-4D97-AF65-F5344CB8AC3E}">
        <p14:creationId xmlns:p14="http://schemas.microsoft.com/office/powerpoint/2010/main" val="3926682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>
            <a:off x="629529" y="315996"/>
            <a:ext cx="7745215" cy="1007827"/>
            <a:chOff x="658104" y="373146"/>
            <a:chExt cx="6629309" cy="1007827"/>
          </a:xfrm>
        </p:grpSpPr>
        <p:grpSp>
          <p:nvGrpSpPr>
            <p:cNvPr id="17" name="组合 16"/>
            <p:cNvGrpSpPr/>
            <p:nvPr/>
          </p:nvGrpSpPr>
          <p:grpSpPr>
            <a:xfrm>
              <a:off x="1080813" y="763297"/>
              <a:ext cx="6206600" cy="617676"/>
              <a:chOff x="1839057" y="1058437"/>
              <a:chExt cx="6206600" cy="617676"/>
            </a:xfrm>
          </p:grpSpPr>
          <p:sp>
            <p:nvSpPr>
              <p:cNvPr id="19" name="矩形: 圆角 11"/>
              <p:cNvSpPr/>
              <p:nvPr/>
            </p:nvSpPr>
            <p:spPr>
              <a:xfrm>
                <a:off x="1839057" y="1058437"/>
                <a:ext cx="5863603" cy="584775"/>
              </a:xfrm>
              <a:prstGeom prst="roundRect">
                <a:avLst>
                  <a:gd name="adj" fmla="val 50000"/>
                </a:avLst>
              </a:prstGeom>
              <a:solidFill>
                <a:srgbClr val="009FF6"/>
              </a:solidFill>
              <a:ln>
                <a:solidFill>
                  <a:schemeClr val="bg1"/>
                </a:solidFill>
              </a:ln>
              <a:effectLst>
                <a:outerShdw blurRad="63500" sx="101000" sy="101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solidFill>
                    <a:srgbClr val="00A3F8"/>
                  </a:solidFill>
                </a:endParaRPr>
              </a:p>
            </p:txBody>
          </p:sp>
          <p:sp>
            <p:nvSpPr>
              <p:cNvPr id="20" name="文本框 19"/>
              <p:cNvSpPr txBox="1"/>
              <p:nvPr/>
            </p:nvSpPr>
            <p:spPr>
              <a:xfrm>
                <a:off x="2735220" y="1091338"/>
                <a:ext cx="5310437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32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域名系统名字空间和层次结构</a:t>
                </a:r>
              </a:p>
            </p:txBody>
          </p:sp>
        </p:grpSp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3">
              <a:lum contrast="20000"/>
            </a:blip>
            <a:stretch>
              <a:fillRect/>
            </a:stretch>
          </p:blipFill>
          <p:spPr>
            <a:xfrm>
              <a:off x="658104" y="373146"/>
              <a:ext cx="1178667" cy="987480"/>
            </a:xfrm>
            <a:prstGeom prst="rect">
              <a:avLst/>
            </a:prstGeom>
          </p:spPr>
        </p:pic>
      </p:grpSp>
      <p:grpSp>
        <p:nvGrpSpPr>
          <p:cNvPr id="2" name="组合 1"/>
          <p:cNvGrpSpPr/>
          <p:nvPr/>
        </p:nvGrpSpPr>
        <p:grpSpPr>
          <a:xfrm>
            <a:off x="1123392" y="1800678"/>
            <a:ext cx="490436" cy="476221"/>
            <a:chOff x="807021" y="1801168"/>
            <a:chExt cx="490436" cy="476221"/>
          </a:xfrm>
        </p:grpSpPr>
        <p:sp>
          <p:nvSpPr>
            <p:cNvPr id="154" name="round-web-cam_17861"/>
            <p:cNvSpPr>
              <a:spLocks noChangeAspect="1"/>
            </p:cNvSpPr>
            <p:nvPr/>
          </p:nvSpPr>
          <p:spPr bwMode="auto">
            <a:xfrm>
              <a:off x="906464" y="1869214"/>
              <a:ext cx="291550" cy="340129"/>
            </a:xfrm>
            <a:custGeom>
              <a:avLst/>
              <a:gdLst>
                <a:gd name="connsiteX0" fmla="*/ 382866 w 517527"/>
                <a:gd name="connsiteY0" fmla="*/ 485037 h 603758"/>
                <a:gd name="connsiteX1" fmla="*/ 258763 w 517527"/>
                <a:gd name="connsiteY1" fmla="*/ 516800 h 603758"/>
                <a:gd name="connsiteX2" fmla="*/ 136617 w 517527"/>
                <a:gd name="connsiteY2" fmla="*/ 486079 h 603758"/>
                <a:gd name="connsiteX3" fmla="*/ 81214 w 517527"/>
                <a:gd name="connsiteY3" fmla="*/ 525522 h 603758"/>
                <a:gd name="connsiteX4" fmla="*/ 261371 w 517527"/>
                <a:gd name="connsiteY4" fmla="*/ 581888 h 603758"/>
                <a:gd name="connsiteX5" fmla="*/ 441658 w 517527"/>
                <a:gd name="connsiteY5" fmla="*/ 525522 h 603758"/>
                <a:gd name="connsiteX6" fmla="*/ 382866 w 517527"/>
                <a:gd name="connsiteY6" fmla="*/ 485037 h 603758"/>
                <a:gd name="connsiteX7" fmla="*/ 258870 w 517527"/>
                <a:gd name="connsiteY7" fmla="*/ 184740 h 603758"/>
                <a:gd name="connsiteX8" fmla="*/ 332717 w 517527"/>
                <a:gd name="connsiteY8" fmla="*/ 258481 h 603758"/>
                <a:gd name="connsiteX9" fmla="*/ 258870 w 517527"/>
                <a:gd name="connsiteY9" fmla="*/ 332222 h 603758"/>
                <a:gd name="connsiteX10" fmla="*/ 185023 w 517527"/>
                <a:gd name="connsiteY10" fmla="*/ 258481 h 603758"/>
                <a:gd name="connsiteX11" fmla="*/ 258870 w 517527"/>
                <a:gd name="connsiteY11" fmla="*/ 184740 h 603758"/>
                <a:gd name="connsiteX12" fmla="*/ 258763 w 517527"/>
                <a:gd name="connsiteY12" fmla="*/ 147620 h 603758"/>
                <a:gd name="connsiteX13" fmla="*/ 147697 w 517527"/>
                <a:gd name="connsiteY13" fmla="*/ 258400 h 603758"/>
                <a:gd name="connsiteX14" fmla="*/ 258763 w 517527"/>
                <a:gd name="connsiteY14" fmla="*/ 369310 h 603758"/>
                <a:gd name="connsiteX15" fmla="*/ 369830 w 517527"/>
                <a:gd name="connsiteY15" fmla="*/ 258400 h 603758"/>
                <a:gd name="connsiteX16" fmla="*/ 258763 w 517527"/>
                <a:gd name="connsiteY16" fmla="*/ 147620 h 603758"/>
                <a:gd name="connsiteX17" fmla="*/ 258112 w 517527"/>
                <a:gd name="connsiteY17" fmla="*/ 80189 h 603758"/>
                <a:gd name="connsiteX18" fmla="*/ 236342 w 517527"/>
                <a:gd name="connsiteY18" fmla="*/ 102058 h 603758"/>
                <a:gd name="connsiteX19" fmla="*/ 258112 w 517527"/>
                <a:gd name="connsiteY19" fmla="*/ 123798 h 603758"/>
                <a:gd name="connsiteX20" fmla="*/ 280012 w 517527"/>
                <a:gd name="connsiteY20" fmla="*/ 102058 h 603758"/>
                <a:gd name="connsiteX21" fmla="*/ 258112 w 517527"/>
                <a:gd name="connsiteY21" fmla="*/ 80189 h 603758"/>
                <a:gd name="connsiteX22" fmla="*/ 258763 w 517527"/>
                <a:gd name="connsiteY22" fmla="*/ 0 h 603758"/>
                <a:gd name="connsiteX23" fmla="*/ 517527 w 517527"/>
                <a:gd name="connsiteY23" fmla="*/ 258400 h 603758"/>
                <a:gd name="connsiteX24" fmla="*/ 406852 w 517527"/>
                <a:gd name="connsiteY24" fmla="*/ 470197 h 603758"/>
                <a:gd name="connsiteX25" fmla="*/ 463428 w 517527"/>
                <a:gd name="connsiteY25" fmla="*/ 525522 h 603758"/>
                <a:gd name="connsiteX26" fmla="*/ 261371 w 517527"/>
                <a:gd name="connsiteY26" fmla="*/ 603758 h 603758"/>
                <a:gd name="connsiteX27" fmla="*/ 59314 w 517527"/>
                <a:gd name="connsiteY27" fmla="*/ 525522 h 603758"/>
                <a:gd name="connsiteX28" fmla="*/ 112631 w 517527"/>
                <a:gd name="connsiteY28" fmla="*/ 471499 h 603758"/>
                <a:gd name="connsiteX29" fmla="*/ 0 w 517527"/>
                <a:gd name="connsiteY29" fmla="*/ 258400 h 603758"/>
                <a:gd name="connsiteX30" fmla="*/ 258763 w 517527"/>
                <a:gd name="connsiteY30" fmla="*/ 0 h 603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517527" h="603758">
                  <a:moveTo>
                    <a:pt x="382866" y="485037"/>
                  </a:moveTo>
                  <a:cubicBezTo>
                    <a:pt x="345974" y="505345"/>
                    <a:pt x="303737" y="516800"/>
                    <a:pt x="258763" y="516800"/>
                  </a:cubicBezTo>
                  <a:cubicBezTo>
                    <a:pt x="214572" y="516800"/>
                    <a:pt x="172987" y="505735"/>
                    <a:pt x="136617" y="486079"/>
                  </a:cubicBezTo>
                  <a:cubicBezTo>
                    <a:pt x="102463" y="497013"/>
                    <a:pt x="81214" y="511984"/>
                    <a:pt x="81214" y="525522"/>
                  </a:cubicBezTo>
                  <a:cubicBezTo>
                    <a:pt x="81214" y="549084"/>
                    <a:pt x="149783" y="581888"/>
                    <a:pt x="261371" y="581888"/>
                  </a:cubicBezTo>
                  <a:cubicBezTo>
                    <a:pt x="373089" y="581888"/>
                    <a:pt x="441658" y="549084"/>
                    <a:pt x="441658" y="525522"/>
                  </a:cubicBezTo>
                  <a:cubicBezTo>
                    <a:pt x="441658" y="511593"/>
                    <a:pt x="418584" y="495972"/>
                    <a:pt x="382866" y="485037"/>
                  </a:cubicBezTo>
                  <a:close/>
                  <a:moveTo>
                    <a:pt x="258870" y="184740"/>
                  </a:moveTo>
                  <a:cubicBezTo>
                    <a:pt x="299655" y="184740"/>
                    <a:pt x="332717" y="217755"/>
                    <a:pt x="332717" y="258481"/>
                  </a:cubicBezTo>
                  <a:cubicBezTo>
                    <a:pt x="332717" y="299207"/>
                    <a:pt x="299655" y="332222"/>
                    <a:pt x="258870" y="332222"/>
                  </a:cubicBezTo>
                  <a:cubicBezTo>
                    <a:pt x="218085" y="332222"/>
                    <a:pt x="185023" y="299207"/>
                    <a:pt x="185023" y="258481"/>
                  </a:cubicBezTo>
                  <a:cubicBezTo>
                    <a:pt x="185023" y="217755"/>
                    <a:pt x="218085" y="184740"/>
                    <a:pt x="258870" y="184740"/>
                  </a:cubicBezTo>
                  <a:close/>
                  <a:moveTo>
                    <a:pt x="258763" y="147620"/>
                  </a:moveTo>
                  <a:cubicBezTo>
                    <a:pt x="197495" y="147620"/>
                    <a:pt x="147697" y="197347"/>
                    <a:pt x="147697" y="258400"/>
                  </a:cubicBezTo>
                  <a:cubicBezTo>
                    <a:pt x="147697" y="319583"/>
                    <a:pt x="197495" y="369310"/>
                    <a:pt x="258763" y="369310"/>
                  </a:cubicBezTo>
                  <a:cubicBezTo>
                    <a:pt x="320032" y="369310"/>
                    <a:pt x="369830" y="319453"/>
                    <a:pt x="369830" y="258400"/>
                  </a:cubicBezTo>
                  <a:cubicBezTo>
                    <a:pt x="369830" y="197347"/>
                    <a:pt x="320032" y="147620"/>
                    <a:pt x="258763" y="147620"/>
                  </a:cubicBezTo>
                  <a:close/>
                  <a:moveTo>
                    <a:pt x="258112" y="80189"/>
                  </a:moveTo>
                  <a:cubicBezTo>
                    <a:pt x="246119" y="80189"/>
                    <a:pt x="236342" y="89952"/>
                    <a:pt x="236342" y="102058"/>
                  </a:cubicBezTo>
                  <a:cubicBezTo>
                    <a:pt x="236342" y="114034"/>
                    <a:pt x="246119" y="123798"/>
                    <a:pt x="258112" y="123798"/>
                  </a:cubicBezTo>
                  <a:cubicBezTo>
                    <a:pt x="270235" y="123798"/>
                    <a:pt x="280012" y="114034"/>
                    <a:pt x="280012" y="102058"/>
                  </a:cubicBezTo>
                  <a:cubicBezTo>
                    <a:pt x="280012" y="89952"/>
                    <a:pt x="270235" y="80189"/>
                    <a:pt x="258112" y="80189"/>
                  </a:cubicBezTo>
                  <a:close/>
                  <a:moveTo>
                    <a:pt x="258763" y="0"/>
                  </a:moveTo>
                  <a:cubicBezTo>
                    <a:pt x="401507" y="0"/>
                    <a:pt x="517527" y="115857"/>
                    <a:pt x="517527" y="258400"/>
                  </a:cubicBezTo>
                  <a:cubicBezTo>
                    <a:pt x="517527" y="346009"/>
                    <a:pt x="473726" y="423464"/>
                    <a:pt x="406852" y="470197"/>
                  </a:cubicBezTo>
                  <a:cubicBezTo>
                    <a:pt x="443483" y="484386"/>
                    <a:pt x="463428" y="503652"/>
                    <a:pt x="463428" y="525522"/>
                  </a:cubicBezTo>
                  <a:cubicBezTo>
                    <a:pt x="463428" y="576291"/>
                    <a:pt x="359401" y="603758"/>
                    <a:pt x="261371" y="603758"/>
                  </a:cubicBezTo>
                  <a:cubicBezTo>
                    <a:pt x="163471" y="603758"/>
                    <a:pt x="59314" y="576291"/>
                    <a:pt x="59314" y="525522"/>
                  </a:cubicBezTo>
                  <a:cubicBezTo>
                    <a:pt x="59314" y="504434"/>
                    <a:pt x="78085" y="485688"/>
                    <a:pt x="112631" y="471499"/>
                  </a:cubicBezTo>
                  <a:cubicBezTo>
                    <a:pt x="44713" y="424896"/>
                    <a:pt x="0" y="346790"/>
                    <a:pt x="0" y="258400"/>
                  </a:cubicBezTo>
                  <a:cubicBezTo>
                    <a:pt x="0" y="115857"/>
                    <a:pt x="116020" y="0"/>
                    <a:pt x="25876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grpSp>
          <p:nvGrpSpPr>
            <p:cNvPr id="155" name="组合 154"/>
            <p:cNvGrpSpPr/>
            <p:nvPr/>
          </p:nvGrpSpPr>
          <p:grpSpPr>
            <a:xfrm>
              <a:off x="807021" y="1801168"/>
              <a:ext cx="490436" cy="476221"/>
              <a:chOff x="2217538" y="5725158"/>
              <a:chExt cx="490436" cy="476221"/>
            </a:xfrm>
          </p:grpSpPr>
          <p:sp>
            <p:nvSpPr>
              <p:cNvPr id="156" name="对话气泡: 椭圆形 4"/>
              <p:cNvSpPr/>
              <p:nvPr/>
            </p:nvSpPr>
            <p:spPr>
              <a:xfrm>
                <a:off x="2217538" y="5725158"/>
                <a:ext cx="490436" cy="476221"/>
              </a:xfrm>
              <a:prstGeom prst="wedgeEllipseCallout">
                <a:avLst>
                  <a:gd name="adj1" fmla="val 66124"/>
                  <a:gd name="adj2" fmla="val 2799"/>
                </a:avLst>
              </a:prstGeom>
              <a:solidFill>
                <a:srgbClr val="009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7" name="round-web-cam_17861"/>
              <p:cNvSpPr>
                <a:spLocks noChangeAspect="1"/>
              </p:cNvSpPr>
              <p:nvPr/>
            </p:nvSpPr>
            <p:spPr bwMode="auto">
              <a:xfrm>
                <a:off x="2316981" y="5793204"/>
                <a:ext cx="291550" cy="340129"/>
              </a:xfrm>
              <a:custGeom>
                <a:avLst/>
                <a:gdLst>
                  <a:gd name="connsiteX0" fmla="*/ 382866 w 517527"/>
                  <a:gd name="connsiteY0" fmla="*/ 485037 h 603758"/>
                  <a:gd name="connsiteX1" fmla="*/ 258763 w 517527"/>
                  <a:gd name="connsiteY1" fmla="*/ 516800 h 603758"/>
                  <a:gd name="connsiteX2" fmla="*/ 136617 w 517527"/>
                  <a:gd name="connsiteY2" fmla="*/ 486079 h 603758"/>
                  <a:gd name="connsiteX3" fmla="*/ 81214 w 517527"/>
                  <a:gd name="connsiteY3" fmla="*/ 525522 h 603758"/>
                  <a:gd name="connsiteX4" fmla="*/ 261371 w 517527"/>
                  <a:gd name="connsiteY4" fmla="*/ 581888 h 603758"/>
                  <a:gd name="connsiteX5" fmla="*/ 441658 w 517527"/>
                  <a:gd name="connsiteY5" fmla="*/ 525522 h 603758"/>
                  <a:gd name="connsiteX6" fmla="*/ 382866 w 517527"/>
                  <a:gd name="connsiteY6" fmla="*/ 485037 h 603758"/>
                  <a:gd name="connsiteX7" fmla="*/ 258870 w 517527"/>
                  <a:gd name="connsiteY7" fmla="*/ 184740 h 603758"/>
                  <a:gd name="connsiteX8" fmla="*/ 332717 w 517527"/>
                  <a:gd name="connsiteY8" fmla="*/ 258481 h 603758"/>
                  <a:gd name="connsiteX9" fmla="*/ 258870 w 517527"/>
                  <a:gd name="connsiteY9" fmla="*/ 332222 h 603758"/>
                  <a:gd name="connsiteX10" fmla="*/ 185023 w 517527"/>
                  <a:gd name="connsiteY10" fmla="*/ 258481 h 603758"/>
                  <a:gd name="connsiteX11" fmla="*/ 258870 w 517527"/>
                  <a:gd name="connsiteY11" fmla="*/ 184740 h 603758"/>
                  <a:gd name="connsiteX12" fmla="*/ 258763 w 517527"/>
                  <a:gd name="connsiteY12" fmla="*/ 147620 h 603758"/>
                  <a:gd name="connsiteX13" fmla="*/ 147697 w 517527"/>
                  <a:gd name="connsiteY13" fmla="*/ 258400 h 603758"/>
                  <a:gd name="connsiteX14" fmla="*/ 258763 w 517527"/>
                  <a:gd name="connsiteY14" fmla="*/ 369310 h 603758"/>
                  <a:gd name="connsiteX15" fmla="*/ 369830 w 517527"/>
                  <a:gd name="connsiteY15" fmla="*/ 258400 h 603758"/>
                  <a:gd name="connsiteX16" fmla="*/ 258763 w 517527"/>
                  <a:gd name="connsiteY16" fmla="*/ 147620 h 603758"/>
                  <a:gd name="connsiteX17" fmla="*/ 258112 w 517527"/>
                  <a:gd name="connsiteY17" fmla="*/ 80189 h 603758"/>
                  <a:gd name="connsiteX18" fmla="*/ 236342 w 517527"/>
                  <a:gd name="connsiteY18" fmla="*/ 102058 h 603758"/>
                  <a:gd name="connsiteX19" fmla="*/ 258112 w 517527"/>
                  <a:gd name="connsiteY19" fmla="*/ 123798 h 603758"/>
                  <a:gd name="connsiteX20" fmla="*/ 280012 w 517527"/>
                  <a:gd name="connsiteY20" fmla="*/ 102058 h 603758"/>
                  <a:gd name="connsiteX21" fmla="*/ 258112 w 517527"/>
                  <a:gd name="connsiteY21" fmla="*/ 80189 h 603758"/>
                  <a:gd name="connsiteX22" fmla="*/ 258763 w 517527"/>
                  <a:gd name="connsiteY22" fmla="*/ 0 h 603758"/>
                  <a:gd name="connsiteX23" fmla="*/ 517527 w 517527"/>
                  <a:gd name="connsiteY23" fmla="*/ 258400 h 603758"/>
                  <a:gd name="connsiteX24" fmla="*/ 406852 w 517527"/>
                  <a:gd name="connsiteY24" fmla="*/ 470197 h 603758"/>
                  <a:gd name="connsiteX25" fmla="*/ 463428 w 517527"/>
                  <a:gd name="connsiteY25" fmla="*/ 525522 h 603758"/>
                  <a:gd name="connsiteX26" fmla="*/ 261371 w 517527"/>
                  <a:gd name="connsiteY26" fmla="*/ 603758 h 603758"/>
                  <a:gd name="connsiteX27" fmla="*/ 59314 w 517527"/>
                  <a:gd name="connsiteY27" fmla="*/ 525522 h 603758"/>
                  <a:gd name="connsiteX28" fmla="*/ 112631 w 517527"/>
                  <a:gd name="connsiteY28" fmla="*/ 471499 h 603758"/>
                  <a:gd name="connsiteX29" fmla="*/ 0 w 517527"/>
                  <a:gd name="connsiteY29" fmla="*/ 258400 h 603758"/>
                  <a:gd name="connsiteX30" fmla="*/ 258763 w 517527"/>
                  <a:gd name="connsiteY30" fmla="*/ 0 h 603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517527" h="603758">
                    <a:moveTo>
                      <a:pt x="382866" y="485037"/>
                    </a:moveTo>
                    <a:cubicBezTo>
                      <a:pt x="345974" y="505345"/>
                      <a:pt x="303737" y="516800"/>
                      <a:pt x="258763" y="516800"/>
                    </a:cubicBezTo>
                    <a:cubicBezTo>
                      <a:pt x="214572" y="516800"/>
                      <a:pt x="172987" y="505735"/>
                      <a:pt x="136617" y="486079"/>
                    </a:cubicBezTo>
                    <a:cubicBezTo>
                      <a:pt x="102463" y="497013"/>
                      <a:pt x="81214" y="511984"/>
                      <a:pt x="81214" y="525522"/>
                    </a:cubicBezTo>
                    <a:cubicBezTo>
                      <a:pt x="81214" y="549084"/>
                      <a:pt x="149783" y="581888"/>
                      <a:pt x="261371" y="581888"/>
                    </a:cubicBezTo>
                    <a:cubicBezTo>
                      <a:pt x="373089" y="581888"/>
                      <a:pt x="441658" y="549084"/>
                      <a:pt x="441658" y="525522"/>
                    </a:cubicBezTo>
                    <a:cubicBezTo>
                      <a:pt x="441658" y="511593"/>
                      <a:pt x="418584" y="495972"/>
                      <a:pt x="382866" y="485037"/>
                    </a:cubicBezTo>
                    <a:close/>
                    <a:moveTo>
                      <a:pt x="258870" y="184740"/>
                    </a:moveTo>
                    <a:cubicBezTo>
                      <a:pt x="299655" y="184740"/>
                      <a:pt x="332717" y="217755"/>
                      <a:pt x="332717" y="258481"/>
                    </a:cubicBezTo>
                    <a:cubicBezTo>
                      <a:pt x="332717" y="299207"/>
                      <a:pt x="299655" y="332222"/>
                      <a:pt x="258870" y="332222"/>
                    </a:cubicBezTo>
                    <a:cubicBezTo>
                      <a:pt x="218085" y="332222"/>
                      <a:pt x="185023" y="299207"/>
                      <a:pt x="185023" y="258481"/>
                    </a:cubicBezTo>
                    <a:cubicBezTo>
                      <a:pt x="185023" y="217755"/>
                      <a:pt x="218085" y="184740"/>
                      <a:pt x="258870" y="184740"/>
                    </a:cubicBezTo>
                    <a:close/>
                    <a:moveTo>
                      <a:pt x="258763" y="147620"/>
                    </a:moveTo>
                    <a:cubicBezTo>
                      <a:pt x="197495" y="147620"/>
                      <a:pt x="147697" y="197347"/>
                      <a:pt x="147697" y="258400"/>
                    </a:cubicBezTo>
                    <a:cubicBezTo>
                      <a:pt x="147697" y="319583"/>
                      <a:pt x="197495" y="369310"/>
                      <a:pt x="258763" y="369310"/>
                    </a:cubicBezTo>
                    <a:cubicBezTo>
                      <a:pt x="320032" y="369310"/>
                      <a:pt x="369830" y="319453"/>
                      <a:pt x="369830" y="258400"/>
                    </a:cubicBezTo>
                    <a:cubicBezTo>
                      <a:pt x="369830" y="197347"/>
                      <a:pt x="320032" y="147620"/>
                      <a:pt x="258763" y="147620"/>
                    </a:cubicBezTo>
                    <a:close/>
                    <a:moveTo>
                      <a:pt x="258112" y="80189"/>
                    </a:moveTo>
                    <a:cubicBezTo>
                      <a:pt x="246119" y="80189"/>
                      <a:pt x="236342" y="89952"/>
                      <a:pt x="236342" y="102058"/>
                    </a:cubicBezTo>
                    <a:cubicBezTo>
                      <a:pt x="236342" y="114034"/>
                      <a:pt x="246119" y="123798"/>
                      <a:pt x="258112" y="123798"/>
                    </a:cubicBezTo>
                    <a:cubicBezTo>
                      <a:pt x="270235" y="123798"/>
                      <a:pt x="280012" y="114034"/>
                      <a:pt x="280012" y="102058"/>
                    </a:cubicBezTo>
                    <a:cubicBezTo>
                      <a:pt x="280012" y="89952"/>
                      <a:pt x="270235" y="80189"/>
                      <a:pt x="258112" y="80189"/>
                    </a:cubicBezTo>
                    <a:close/>
                    <a:moveTo>
                      <a:pt x="258763" y="0"/>
                    </a:moveTo>
                    <a:cubicBezTo>
                      <a:pt x="401507" y="0"/>
                      <a:pt x="517527" y="115857"/>
                      <a:pt x="517527" y="258400"/>
                    </a:cubicBezTo>
                    <a:cubicBezTo>
                      <a:pt x="517527" y="346009"/>
                      <a:pt x="473726" y="423464"/>
                      <a:pt x="406852" y="470197"/>
                    </a:cubicBezTo>
                    <a:cubicBezTo>
                      <a:pt x="443483" y="484386"/>
                      <a:pt x="463428" y="503652"/>
                      <a:pt x="463428" y="525522"/>
                    </a:cubicBezTo>
                    <a:cubicBezTo>
                      <a:pt x="463428" y="576291"/>
                      <a:pt x="359401" y="603758"/>
                      <a:pt x="261371" y="603758"/>
                    </a:cubicBezTo>
                    <a:cubicBezTo>
                      <a:pt x="163471" y="603758"/>
                      <a:pt x="59314" y="576291"/>
                      <a:pt x="59314" y="525522"/>
                    </a:cubicBezTo>
                    <a:cubicBezTo>
                      <a:pt x="59314" y="504434"/>
                      <a:pt x="78085" y="485688"/>
                      <a:pt x="112631" y="471499"/>
                    </a:cubicBezTo>
                    <a:cubicBezTo>
                      <a:pt x="44713" y="424896"/>
                      <a:pt x="0" y="346790"/>
                      <a:pt x="0" y="258400"/>
                    </a:cubicBezTo>
                    <a:cubicBezTo>
                      <a:pt x="0" y="115857"/>
                      <a:pt x="116020" y="0"/>
                      <a:pt x="25876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</p:sp>
        </p:grpSp>
      </p:grpSp>
      <p:sp>
        <p:nvSpPr>
          <p:cNvPr id="158" name="Rectangle 3"/>
          <p:cNvSpPr txBox="1">
            <a:spLocks noChangeArrowheads="1"/>
          </p:cNvSpPr>
          <p:nvPr/>
        </p:nvSpPr>
        <p:spPr>
          <a:xfrm>
            <a:off x="1768651" y="1681073"/>
            <a:ext cx="2543857" cy="6401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altLang="en-US" dirty="0">
                <a:ea typeface="楷体" panose="02010609060101010101" pitchFamily="49" charset="-122"/>
                <a:cs typeface="Arial" panose="020B0604020202020204" pitchFamily="34" charset="0"/>
              </a:rPr>
              <a:t>域名的管理</a:t>
            </a:r>
          </a:p>
        </p:txBody>
      </p:sp>
      <p:sp>
        <p:nvSpPr>
          <p:cNvPr id="159" name="内容占位符 2"/>
          <p:cNvSpPr>
            <a:spLocks noGrp="1"/>
          </p:cNvSpPr>
          <p:nvPr/>
        </p:nvSpPr>
        <p:spPr>
          <a:xfrm>
            <a:off x="1514385" y="2502535"/>
            <a:ext cx="6035593" cy="43554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0680" indent="-3606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Ø"/>
              <a:defRPr sz="2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1" indent="-342900" algn="just">
              <a:buFont typeface="Wingdings" panose="05000000000000000000" pitchFamily="2" charset="2"/>
              <a:buChar char="n"/>
            </a:pP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域名管理机构分级负责域名注册</a:t>
            </a:r>
            <a:endParaRPr lang="zh-CN" altLang="en-US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lvl="1" algn="just">
              <a:buClrTx/>
              <a:buSzTx/>
              <a:buFont typeface="Wingdings" panose="05000000000000000000" pitchFamily="2" charset="2"/>
              <a:buChar char="p"/>
            </a:pPr>
            <a:r>
              <a:rPr kumimoji="1" lang="en-US" altLang="zh-CN" sz="2000" dirty="0" err="1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Internet的域名管理机构</a:t>
            </a:r>
            <a:r>
              <a:rPr kumimoji="1" lang="en-US" altLang="zh-CN" sz="2000" dirty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： ICANN (Internet Corporation for Assigned Names and Numbers) </a:t>
            </a:r>
            <a:r>
              <a:rPr kumimoji="1" lang="en-US" altLang="zh-CN" sz="2000" dirty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  <a:hlinkClick r:id="rId4"/>
              </a:rPr>
              <a:t>www.icann.org</a:t>
            </a:r>
            <a:endParaRPr kumimoji="1" lang="en-US" altLang="zh-CN" sz="2000" dirty="0">
              <a:solidFill>
                <a:srgbClr val="C0000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  <a:sym typeface="+mn-ea"/>
            </a:endParaRPr>
          </a:p>
          <a:p>
            <a:pPr lvl="1" algn="just">
              <a:buClrTx/>
              <a:buSzTx/>
              <a:buFont typeface="Wingdings" panose="05000000000000000000" pitchFamily="2" charset="2"/>
              <a:buChar char="p"/>
            </a:pP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ccTLD下的二级域名该国自行确定</a:t>
            </a:r>
            <a:endParaRPr lang="en-US" altLang="zh-CN" sz="20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  <a:sym typeface="+mn-ea"/>
            </a:endParaRPr>
          </a:p>
          <a:p>
            <a:pPr lvl="1" algn="just">
              <a:buClrTx/>
              <a:buSzTx/>
              <a:buFont typeface="Wingdings" panose="05000000000000000000" pitchFamily="2" charset="2"/>
              <a:buChar char="p"/>
            </a:pP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三级域名注册由其所属二级域名机构负责，以此类推</a:t>
            </a:r>
            <a:endParaRPr lang="zh-CN" altLang="en-US" sz="20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342900" lvl="1" indent="-342900" algn="just">
              <a:buFont typeface="Wingdings" panose="05000000000000000000" pitchFamily="2" charset="2"/>
              <a:buChar char="n"/>
            </a:pPr>
            <a:r>
              <a:rPr kumimoji="1" lang="en-US" altLang="zh-CN" dirty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.edu.cn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下三级域名注册由</a:t>
            </a:r>
            <a:r>
              <a:rPr kumimoji="1" lang="en-US" altLang="zh-CN" dirty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CERNET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负责</a:t>
            </a:r>
            <a:endParaRPr lang="zh-CN" altLang="en-US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342900" lvl="1" indent="-342900" algn="just">
              <a:buFont typeface="Wingdings" panose="05000000000000000000" pitchFamily="2" charset="2"/>
              <a:buChar char="n"/>
            </a:pP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我国的</a:t>
            </a:r>
            <a:r>
              <a:rPr kumimoji="1" lang="en-US" altLang="zh-CN" dirty="0" err="1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其它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二级域名注册由</a:t>
            </a:r>
            <a:r>
              <a:rPr kumimoji="1" lang="en-US" altLang="zh-CN" dirty="0" err="1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中国互联网络信息中心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(</a:t>
            </a:r>
            <a:r>
              <a:rPr kumimoji="1" lang="en-US" altLang="zh-CN" dirty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CNNIC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)负责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7549978" y="6113376"/>
            <a:ext cx="4500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注册管理机构与注册服务商之间的关系</a:t>
            </a: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84614" y="2718304"/>
            <a:ext cx="942975" cy="847725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56202" y="4896598"/>
            <a:ext cx="885825" cy="866775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87874" y="3957788"/>
            <a:ext cx="1279308" cy="548275"/>
          </a:xfrm>
          <a:prstGeom prst="rect">
            <a:avLst/>
          </a:prstGeom>
        </p:spPr>
      </p:pic>
      <p:sp>
        <p:nvSpPr>
          <p:cNvPr id="24" name="文本框 23"/>
          <p:cNvSpPr txBox="1"/>
          <p:nvPr/>
        </p:nvSpPr>
        <p:spPr>
          <a:xfrm>
            <a:off x="8238991" y="1800678"/>
            <a:ext cx="2137144" cy="460375"/>
          </a:xfrm>
          <a:prstGeom prst="rect">
            <a:avLst/>
          </a:prstGeom>
          <a:noFill/>
          <a:ln w="44450"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申请注册域名</a:t>
            </a:r>
          </a:p>
        </p:txBody>
      </p:sp>
      <p:sp>
        <p:nvSpPr>
          <p:cNvPr id="25" name="箭头: 下 18"/>
          <p:cNvSpPr/>
          <p:nvPr/>
        </p:nvSpPr>
        <p:spPr>
          <a:xfrm>
            <a:off x="9116177" y="2370175"/>
            <a:ext cx="191386" cy="348129"/>
          </a:xfrm>
          <a:prstGeom prst="downArrow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箭头: 下 19"/>
          <p:cNvSpPr/>
          <p:nvPr/>
        </p:nvSpPr>
        <p:spPr>
          <a:xfrm>
            <a:off x="9153392" y="3566029"/>
            <a:ext cx="191386" cy="348129"/>
          </a:xfrm>
          <a:prstGeom prst="downArrow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箭头: 下 20"/>
          <p:cNvSpPr/>
          <p:nvPr/>
        </p:nvSpPr>
        <p:spPr>
          <a:xfrm>
            <a:off x="9166460" y="4527266"/>
            <a:ext cx="191386" cy="348129"/>
          </a:xfrm>
          <a:prstGeom prst="downArrow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9957668" y="4044398"/>
            <a:ext cx="2137144" cy="460375"/>
          </a:xfrm>
          <a:prstGeom prst="rect">
            <a:avLst/>
          </a:prstGeom>
          <a:noFill/>
          <a:ln w="444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注册管理机构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9759448" y="2911333"/>
            <a:ext cx="2137144" cy="460375"/>
          </a:xfrm>
          <a:prstGeom prst="rect">
            <a:avLst/>
          </a:prstGeom>
          <a:noFill/>
          <a:ln w="444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注册服务商</a:t>
            </a:r>
          </a:p>
        </p:txBody>
      </p:sp>
      <p:sp>
        <p:nvSpPr>
          <p:cNvPr id="30" name="文本框 29"/>
          <p:cNvSpPr txBox="1"/>
          <p:nvPr/>
        </p:nvSpPr>
        <p:spPr>
          <a:xfrm>
            <a:off x="9822395" y="5099152"/>
            <a:ext cx="2137144" cy="460375"/>
          </a:xfrm>
          <a:prstGeom prst="rect">
            <a:avLst/>
          </a:prstGeom>
          <a:noFill/>
          <a:ln w="444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ICANN</a:t>
            </a:r>
          </a:p>
        </p:txBody>
      </p:sp>
    </p:spTree>
    <p:extLst>
      <p:ext uri="{BB962C8B-B14F-4D97-AF65-F5344CB8AC3E}">
        <p14:creationId xmlns:p14="http://schemas.microsoft.com/office/powerpoint/2010/main" val="2131165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>
            <a:off x="629529" y="315996"/>
            <a:ext cx="5401384" cy="1007827"/>
            <a:chOff x="658104" y="373146"/>
            <a:chExt cx="4623170" cy="1007827"/>
          </a:xfrm>
        </p:grpSpPr>
        <p:grpSp>
          <p:nvGrpSpPr>
            <p:cNvPr id="17" name="组合 16"/>
            <p:cNvGrpSpPr/>
            <p:nvPr/>
          </p:nvGrpSpPr>
          <p:grpSpPr>
            <a:xfrm>
              <a:off x="1080814" y="763297"/>
              <a:ext cx="4200460" cy="617676"/>
              <a:chOff x="1839058" y="1058437"/>
              <a:chExt cx="4200460" cy="617676"/>
            </a:xfrm>
          </p:grpSpPr>
          <p:sp>
            <p:nvSpPr>
              <p:cNvPr id="19" name="矩形: 圆角 11"/>
              <p:cNvSpPr/>
              <p:nvPr/>
            </p:nvSpPr>
            <p:spPr>
              <a:xfrm>
                <a:off x="1839058" y="1058437"/>
                <a:ext cx="4200460" cy="584775"/>
              </a:xfrm>
              <a:prstGeom prst="roundRect">
                <a:avLst>
                  <a:gd name="adj" fmla="val 50000"/>
                </a:avLst>
              </a:prstGeom>
              <a:solidFill>
                <a:srgbClr val="009FF6"/>
              </a:solidFill>
              <a:ln>
                <a:solidFill>
                  <a:schemeClr val="bg1"/>
                </a:solidFill>
              </a:ln>
              <a:effectLst>
                <a:outerShdw blurRad="63500" sx="101000" sy="101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solidFill>
                    <a:srgbClr val="00A3F8"/>
                  </a:solidFill>
                </a:endParaRPr>
              </a:p>
            </p:txBody>
          </p:sp>
          <p:sp>
            <p:nvSpPr>
              <p:cNvPr id="20" name="文本框 19"/>
              <p:cNvSpPr txBox="1"/>
              <p:nvPr/>
            </p:nvSpPr>
            <p:spPr>
              <a:xfrm>
                <a:off x="2735220" y="1091338"/>
                <a:ext cx="299555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32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真正</a:t>
                </a:r>
                <a:r>
                  <a:rPr lang="en-US" altLang="zh-CN" sz="32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DNS</a:t>
                </a:r>
                <a:r>
                  <a:rPr lang="zh-CN" altLang="en-US" sz="32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的实现</a:t>
                </a:r>
              </a:p>
            </p:txBody>
          </p:sp>
        </p:grpSp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3">
              <a:lum contrast="20000"/>
            </a:blip>
            <a:stretch>
              <a:fillRect/>
            </a:stretch>
          </p:blipFill>
          <p:spPr>
            <a:xfrm>
              <a:off x="658104" y="373146"/>
              <a:ext cx="1178667" cy="987480"/>
            </a:xfrm>
            <a:prstGeom prst="rect">
              <a:avLst/>
            </a:prstGeom>
          </p:spPr>
        </p:pic>
      </p:grpSp>
      <p:sp>
        <p:nvSpPr>
          <p:cNvPr id="24" name="Text Box 4"/>
          <p:cNvSpPr txBox="1">
            <a:spLocks noChangeArrowheads="1"/>
          </p:cNvSpPr>
          <p:nvPr/>
        </p:nvSpPr>
        <p:spPr bwMode="auto">
          <a:xfrm>
            <a:off x="6096000" y="2110700"/>
            <a:ext cx="1595437" cy="369888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dirty="0">
                <a:ea typeface="楷体" panose="02010609060101010101" pitchFamily="49" charset="-122"/>
                <a:cs typeface="Arial" panose="020B0604020202020204" pitchFamily="34" charset="0"/>
              </a:rPr>
              <a:t>根</a:t>
            </a:r>
            <a:r>
              <a:rPr lang="en-US" altLang="zh-CN" dirty="0">
                <a:ea typeface="楷体" panose="02010609060101010101" pitchFamily="49" charset="-122"/>
                <a:cs typeface="Arial" panose="020B0604020202020204" pitchFamily="34" charset="0"/>
              </a:rPr>
              <a:t>DNS</a:t>
            </a:r>
            <a:r>
              <a:rPr lang="zh-CN" altLang="en-US" dirty="0">
                <a:ea typeface="楷体" panose="02010609060101010101" pitchFamily="49" charset="-122"/>
                <a:cs typeface="Arial" panose="020B0604020202020204" pitchFamily="34" charset="0"/>
              </a:rPr>
              <a:t>服务器</a:t>
            </a:r>
          </a:p>
        </p:txBody>
      </p:sp>
      <p:sp>
        <p:nvSpPr>
          <p:cNvPr id="25" name="Text Box 5"/>
          <p:cNvSpPr txBox="1">
            <a:spLocks noChangeArrowheads="1"/>
          </p:cNvSpPr>
          <p:nvPr/>
        </p:nvSpPr>
        <p:spPr bwMode="auto">
          <a:xfrm>
            <a:off x="3581400" y="3026688"/>
            <a:ext cx="1928812" cy="369887"/>
          </a:xfrm>
          <a:prstGeom prst="rect">
            <a:avLst/>
          </a:prstGeom>
          <a:solidFill>
            <a:srgbClr val="FF99CC"/>
          </a:solidFill>
          <a:ln w="9525">
            <a:solidFill>
              <a:schemeClr val="tx1"/>
            </a:solidFill>
            <a:miter lim="800000"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>
                <a:ea typeface="楷体" panose="02010609060101010101" pitchFamily="49" charset="-122"/>
                <a:cs typeface="Arial" panose="020B0604020202020204" pitchFamily="34" charset="0"/>
              </a:rPr>
              <a:t>.com DNS</a:t>
            </a:r>
            <a:r>
              <a:rPr lang="zh-CN" altLang="en-US">
                <a:ea typeface="楷体" panose="02010609060101010101" pitchFamily="49" charset="-122"/>
                <a:cs typeface="Arial" panose="020B0604020202020204" pitchFamily="34" charset="0"/>
              </a:rPr>
              <a:t>服务器</a:t>
            </a:r>
          </a:p>
        </p:txBody>
      </p:sp>
      <p:sp>
        <p:nvSpPr>
          <p:cNvPr id="26" name="Text Box 6"/>
          <p:cNvSpPr txBox="1">
            <a:spLocks noChangeArrowheads="1"/>
          </p:cNvSpPr>
          <p:nvPr/>
        </p:nvSpPr>
        <p:spPr bwMode="auto">
          <a:xfrm>
            <a:off x="8262937" y="3026688"/>
            <a:ext cx="1870075" cy="376237"/>
          </a:xfrm>
          <a:prstGeom prst="rect">
            <a:avLst/>
          </a:prstGeom>
          <a:solidFill>
            <a:srgbClr val="FF99CC"/>
          </a:solidFill>
          <a:ln w="9525">
            <a:solidFill>
              <a:schemeClr val="tx1"/>
            </a:solidFill>
            <a:miter lim="800000"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>
                <a:ea typeface="楷体" panose="02010609060101010101" pitchFamily="49" charset="-122"/>
                <a:cs typeface="Arial" panose="020B0604020202020204" pitchFamily="34" charset="0"/>
              </a:rPr>
              <a:t>.edu DNS</a:t>
            </a:r>
            <a:r>
              <a:rPr lang="zh-CN" altLang="en-US">
                <a:ea typeface="楷体" panose="02010609060101010101" pitchFamily="49" charset="-122"/>
                <a:cs typeface="Arial" panose="020B0604020202020204" pitchFamily="34" charset="0"/>
              </a:rPr>
              <a:t>服务器</a:t>
            </a:r>
          </a:p>
        </p:txBody>
      </p:sp>
      <p:sp>
        <p:nvSpPr>
          <p:cNvPr id="28" name="Text Box 7"/>
          <p:cNvSpPr txBox="1">
            <a:spLocks noChangeArrowheads="1"/>
          </p:cNvSpPr>
          <p:nvPr/>
        </p:nvSpPr>
        <p:spPr bwMode="auto">
          <a:xfrm>
            <a:off x="6030912" y="3026688"/>
            <a:ext cx="1730375" cy="376237"/>
          </a:xfrm>
          <a:prstGeom prst="rect">
            <a:avLst/>
          </a:prstGeom>
          <a:solidFill>
            <a:srgbClr val="FF99CC"/>
          </a:solidFill>
          <a:ln w="9525">
            <a:solidFill>
              <a:schemeClr val="tx1"/>
            </a:solidFill>
            <a:miter lim="800000"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dirty="0">
                <a:ea typeface="楷体" panose="02010609060101010101" pitchFamily="49" charset="-122"/>
                <a:cs typeface="Arial" panose="020B0604020202020204" pitchFamily="34" charset="0"/>
              </a:rPr>
              <a:t>.</a:t>
            </a:r>
            <a:r>
              <a:rPr lang="en-US" altLang="zh-CN" dirty="0" err="1">
                <a:ea typeface="楷体" panose="02010609060101010101" pitchFamily="49" charset="-122"/>
                <a:cs typeface="Arial" panose="020B0604020202020204" pitchFamily="34" charset="0"/>
              </a:rPr>
              <a:t>cn</a:t>
            </a:r>
            <a:r>
              <a:rPr lang="en-US" altLang="zh-CN" dirty="0">
                <a:ea typeface="楷体" panose="02010609060101010101" pitchFamily="49" charset="-122"/>
                <a:cs typeface="Arial" panose="020B0604020202020204" pitchFamily="34" charset="0"/>
              </a:rPr>
              <a:t> DNS</a:t>
            </a:r>
            <a:r>
              <a:rPr lang="zh-CN" altLang="en-US" dirty="0">
                <a:ea typeface="楷体" panose="02010609060101010101" pitchFamily="49" charset="-122"/>
                <a:cs typeface="Arial" panose="020B0604020202020204" pitchFamily="34" charset="0"/>
              </a:rPr>
              <a:t>服务器</a:t>
            </a:r>
          </a:p>
        </p:txBody>
      </p:sp>
      <p:sp>
        <p:nvSpPr>
          <p:cNvPr id="29" name="Text Box 8"/>
          <p:cNvSpPr txBox="1">
            <a:spLocks noChangeArrowheads="1"/>
          </p:cNvSpPr>
          <p:nvPr/>
        </p:nvSpPr>
        <p:spPr bwMode="auto">
          <a:xfrm>
            <a:off x="3509962" y="4107775"/>
            <a:ext cx="1365250" cy="646113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>
                <a:ea typeface="楷体" panose="02010609060101010101" pitchFamily="49" charset="-122"/>
                <a:cs typeface="Arial" panose="020B0604020202020204" pitchFamily="34" charset="0"/>
              </a:rPr>
              <a:t>yahoo.com</a:t>
            </a:r>
          </a:p>
          <a:p>
            <a:pPr eaLnBrk="1" hangingPunct="1"/>
            <a:r>
              <a:rPr lang="en-US" altLang="zh-CN">
                <a:ea typeface="楷体" panose="02010609060101010101" pitchFamily="49" charset="-122"/>
                <a:cs typeface="Arial" panose="020B0604020202020204" pitchFamily="34" charset="0"/>
              </a:rPr>
              <a:t>DNS</a:t>
            </a:r>
            <a:r>
              <a:rPr lang="zh-CN" altLang="en-US">
                <a:ea typeface="楷体" panose="02010609060101010101" pitchFamily="49" charset="-122"/>
                <a:cs typeface="Arial" panose="020B0604020202020204" pitchFamily="34" charset="0"/>
              </a:rPr>
              <a:t>服务器</a:t>
            </a:r>
          </a:p>
        </p:txBody>
      </p:sp>
      <p:sp>
        <p:nvSpPr>
          <p:cNvPr id="30" name="Text Box 11"/>
          <p:cNvSpPr txBox="1">
            <a:spLocks noChangeArrowheads="1"/>
          </p:cNvSpPr>
          <p:nvPr/>
        </p:nvSpPr>
        <p:spPr bwMode="auto">
          <a:xfrm>
            <a:off x="8910637" y="4107775"/>
            <a:ext cx="1365250" cy="646113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>
                <a:ea typeface="楷体" panose="02010609060101010101" pitchFamily="49" charset="-122"/>
                <a:cs typeface="Arial" panose="020B0604020202020204" pitchFamily="34" charset="0"/>
              </a:rPr>
              <a:t>umass.edu</a:t>
            </a:r>
          </a:p>
          <a:p>
            <a:pPr eaLnBrk="1" hangingPunct="1"/>
            <a:r>
              <a:rPr lang="en-US" altLang="zh-CN">
                <a:ea typeface="楷体" panose="02010609060101010101" pitchFamily="49" charset="-122"/>
                <a:cs typeface="Arial" panose="020B0604020202020204" pitchFamily="34" charset="0"/>
              </a:rPr>
              <a:t>DNS</a:t>
            </a:r>
            <a:r>
              <a:rPr lang="zh-CN" altLang="en-US">
                <a:ea typeface="楷体" panose="02010609060101010101" pitchFamily="49" charset="-122"/>
                <a:cs typeface="Arial" panose="020B0604020202020204" pitchFamily="34" charset="0"/>
              </a:rPr>
              <a:t>服务器</a:t>
            </a:r>
          </a:p>
        </p:txBody>
      </p:sp>
      <p:sp>
        <p:nvSpPr>
          <p:cNvPr id="31" name="Text Box 12"/>
          <p:cNvSpPr txBox="1">
            <a:spLocks noChangeArrowheads="1"/>
          </p:cNvSpPr>
          <p:nvPr/>
        </p:nvSpPr>
        <p:spPr bwMode="auto">
          <a:xfrm>
            <a:off x="5380037" y="4107775"/>
            <a:ext cx="1365250" cy="646113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>
                <a:ea typeface="楷体" panose="02010609060101010101" pitchFamily="49" charset="-122"/>
                <a:cs typeface="Arial" panose="020B0604020202020204" pitchFamily="34" charset="0"/>
              </a:rPr>
              <a:t>edu.cn</a:t>
            </a:r>
          </a:p>
          <a:p>
            <a:pPr algn="ctr" eaLnBrk="1" hangingPunct="1"/>
            <a:r>
              <a:rPr lang="en-US" altLang="zh-CN">
                <a:ea typeface="楷体" panose="02010609060101010101" pitchFamily="49" charset="-122"/>
                <a:cs typeface="Arial" panose="020B0604020202020204" pitchFamily="34" charset="0"/>
              </a:rPr>
              <a:t>DNS</a:t>
            </a:r>
            <a:r>
              <a:rPr lang="zh-CN" altLang="en-US">
                <a:ea typeface="楷体" panose="02010609060101010101" pitchFamily="49" charset="-122"/>
                <a:cs typeface="Arial" panose="020B0604020202020204" pitchFamily="34" charset="0"/>
              </a:rPr>
              <a:t>服务器</a:t>
            </a:r>
          </a:p>
        </p:txBody>
      </p:sp>
      <p:sp>
        <p:nvSpPr>
          <p:cNvPr id="32" name="Text Box 13"/>
          <p:cNvSpPr txBox="1">
            <a:spLocks noChangeArrowheads="1"/>
          </p:cNvSpPr>
          <p:nvPr/>
        </p:nvSpPr>
        <p:spPr bwMode="auto">
          <a:xfrm>
            <a:off x="7253287" y="4107775"/>
            <a:ext cx="1365250" cy="646113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>
                <a:ea typeface="楷体" panose="02010609060101010101" pitchFamily="49" charset="-122"/>
                <a:cs typeface="Arial" panose="020B0604020202020204" pitchFamily="34" charset="0"/>
              </a:rPr>
              <a:t>com.cn</a:t>
            </a:r>
          </a:p>
          <a:p>
            <a:pPr algn="ctr" eaLnBrk="1" hangingPunct="1"/>
            <a:r>
              <a:rPr lang="en-US" altLang="zh-CN">
                <a:ea typeface="楷体" panose="02010609060101010101" pitchFamily="49" charset="-122"/>
                <a:cs typeface="Arial" panose="020B0604020202020204" pitchFamily="34" charset="0"/>
              </a:rPr>
              <a:t>DNS</a:t>
            </a:r>
            <a:r>
              <a:rPr lang="zh-CN" altLang="en-US">
                <a:ea typeface="楷体" panose="02010609060101010101" pitchFamily="49" charset="-122"/>
                <a:cs typeface="Arial" panose="020B0604020202020204" pitchFamily="34" charset="0"/>
              </a:rPr>
              <a:t>服务器</a:t>
            </a:r>
          </a:p>
        </p:txBody>
      </p:sp>
      <p:sp>
        <p:nvSpPr>
          <p:cNvPr id="34" name="Line 14"/>
          <p:cNvSpPr>
            <a:spLocks noChangeShapeType="1"/>
          </p:cNvSpPr>
          <p:nvPr/>
        </p:nvSpPr>
        <p:spPr bwMode="auto">
          <a:xfrm>
            <a:off x="6823075" y="2450425"/>
            <a:ext cx="0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5" name="Line 15"/>
          <p:cNvSpPr>
            <a:spLocks noChangeShapeType="1"/>
          </p:cNvSpPr>
          <p:nvPr/>
        </p:nvSpPr>
        <p:spPr bwMode="auto">
          <a:xfrm>
            <a:off x="4446587" y="2666325"/>
            <a:ext cx="482441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6" name="Line 16"/>
          <p:cNvSpPr>
            <a:spLocks noChangeShapeType="1"/>
          </p:cNvSpPr>
          <p:nvPr/>
        </p:nvSpPr>
        <p:spPr bwMode="auto">
          <a:xfrm>
            <a:off x="4446587" y="2666325"/>
            <a:ext cx="0" cy="3603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7" name="Line 17"/>
          <p:cNvSpPr>
            <a:spLocks noChangeShapeType="1"/>
          </p:cNvSpPr>
          <p:nvPr/>
        </p:nvSpPr>
        <p:spPr bwMode="auto">
          <a:xfrm>
            <a:off x="6823075" y="2666325"/>
            <a:ext cx="0" cy="3603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9" name="Line 18"/>
          <p:cNvSpPr>
            <a:spLocks noChangeShapeType="1"/>
          </p:cNvSpPr>
          <p:nvPr/>
        </p:nvSpPr>
        <p:spPr bwMode="auto">
          <a:xfrm>
            <a:off x="9271000" y="2666325"/>
            <a:ext cx="0" cy="3603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0" name="Line 19"/>
          <p:cNvSpPr>
            <a:spLocks noChangeShapeType="1"/>
          </p:cNvSpPr>
          <p:nvPr/>
        </p:nvSpPr>
        <p:spPr bwMode="auto">
          <a:xfrm>
            <a:off x="4446587" y="3387050"/>
            <a:ext cx="0" cy="7207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1" name="Line 20"/>
          <p:cNvSpPr>
            <a:spLocks noChangeShapeType="1"/>
          </p:cNvSpPr>
          <p:nvPr/>
        </p:nvSpPr>
        <p:spPr bwMode="auto">
          <a:xfrm>
            <a:off x="9271000" y="3387050"/>
            <a:ext cx="0" cy="7207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2" name="Line 21"/>
          <p:cNvSpPr>
            <a:spLocks noChangeShapeType="1"/>
          </p:cNvSpPr>
          <p:nvPr/>
        </p:nvSpPr>
        <p:spPr bwMode="auto">
          <a:xfrm>
            <a:off x="6030912" y="3747413"/>
            <a:ext cx="19431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3" name="Line 22"/>
          <p:cNvSpPr>
            <a:spLocks noChangeShapeType="1"/>
          </p:cNvSpPr>
          <p:nvPr/>
        </p:nvSpPr>
        <p:spPr bwMode="auto">
          <a:xfrm>
            <a:off x="6030912" y="3747413"/>
            <a:ext cx="0" cy="3603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4" name="Line 23"/>
          <p:cNvSpPr>
            <a:spLocks noChangeShapeType="1"/>
          </p:cNvSpPr>
          <p:nvPr/>
        </p:nvSpPr>
        <p:spPr bwMode="auto">
          <a:xfrm>
            <a:off x="7974012" y="3747413"/>
            <a:ext cx="0" cy="3603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5" name="Line 24"/>
          <p:cNvSpPr>
            <a:spLocks noChangeShapeType="1"/>
          </p:cNvSpPr>
          <p:nvPr/>
        </p:nvSpPr>
        <p:spPr bwMode="auto">
          <a:xfrm>
            <a:off x="6823075" y="3387050"/>
            <a:ext cx="0" cy="3603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6" name="Text Box 25"/>
          <p:cNvSpPr txBox="1">
            <a:spLocks noChangeArrowheads="1"/>
          </p:cNvSpPr>
          <p:nvPr/>
        </p:nvSpPr>
        <p:spPr bwMode="auto">
          <a:xfrm>
            <a:off x="5375275" y="5258713"/>
            <a:ext cx="1377950" cy="646112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>
                <a:ea typeface="楷体" panose="02010609060101010101" pitchFamily="49" charset="-122"/>
                <a:cs typeface="Arial" panose="020B0604020202020204" pitchFamily="34" charset="0"/>
              </a:rPr>
              <a:t>hust.edu.cn</a:t>
            </a:r>
          </a:p>
          <a:p>
            <a:pPr eaLnBrk="1" hangingPunct="1"/>
            <a:r>
              <a:rPr lang="en-US" altLang="zh-CN">
                <a:ea typeface="楷体" panose="02010609060101010101" pitchFamily="49" charset="-122"/>
                <a:cs typeface="Arial" panose="020B0604020202020204" pitchFamily="34" charset="0"/>
              </a:rPr>
              <a:t>DNS</a:t>
            </a:r>
            <a:r>
              <a:rPr lang="zh-CN" altLang="en-US">
                <a:ea typeface="楷体" panose="02010609060101010101" pitchFamily="49" charset="-122"/>
                <a:cs typeface="Arial" panose="020B0604020202020204" pitchFamily="34" charset="0"/>
              </a:rPr>
              <a:t>服务器</a:t>
            </a:r>
          </a:p>
        </p:txBody>
      </p:sp>
      <p:sp>
        <p:nvSpPr>
          <p:cNvPr id="47" name="Text Box 26"/>
          <p:cNvSpPr txBox="1">
            <a:spLocks noChangeArrowheads="1"/>
          </p:cNvSpPr>
          <p:nvPr/>
        </p:nvSpPr>
        <p:spPr bwMode="auto">
          <a:xfrm>
            <a:off x="7181850" y="5257125"/>
            <a:ext cx="1570037" cy="646113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>
                <a:ea typeface="楷体" panose="02010609060101010101" pitchFamily="49" charset="-122"/>
                <a:cs typeface="Arial" panose="020B0604020202020204" pitchFamily="34" charset="0"/>
              </a:rPr>
              <a:t>baidu.com.cn</a:t>
            </a:r>
          </a:p>
          <a:p>
            <a:pPr eaLnBrk="1" hangingPunct="1"/>
            <a:r>
              <a:rPr lang="en-US" altLang="zh-CN">
                <a:ea typeface="楷体" panose="02010609060101010101" pitchFamily="49" charset="-122"/>
                <a:cs typeface="Arial" panose="020B0604020202020204" pitchFamily="34" charset="0"/>
              </a:rPr>
              <a:t>DNS</a:t>
            </a:r>
            <a:r>
              <a:rPr lang="zh-CN" altLang="en-US">
                <a:ea typeface="楷体" panose="02010609060101010101" pitchFamily="49" charset="-122"/>
                <a:cs typeface="Arial" panose="020B0604020202020204" pitchFamily="34" charset="0"/>
              </a:rPr>
              <a:t>服务器</a:t>
            </a:r>
          </a:p>
        </p:txBody>
      </p:sp>
      <p:sp>
        <p:nvSpPr>
          <p:cNvPr id="48" name="Line 27"/>
          <p:cNvSpPr>
            <a:spLocks noChangeShapeType="1"/>
          </p:cNvSpPr>
          <p:nvPr/>
        </p:nvSpPr>
        <p:spPr bwMode="auto">
          <a:xfrm>
            <a:off x="6030912" y="4755475"/>
            <a:ext cx="0" cy="5032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9" name="Line 28"/>
          <p:cNvSpPr>
            <a:spLocks noChangeShapeType="1"/>
          </p:cNvSpPr>
          <p:nvPr/>
        </p:nvSpPr>
        <p:spPr bwMode="auto">
          <a:xfrm>
            <a:off x="7974012" y="4755475"/>
            <a:ext cx="0" cy="5032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0" name="Text Box 29"/>
          <p:cNvSpPr txBox="1">
            <a:spLocks noChangeArrowheads="1"/>
          </p:cNvSpPr>
          <p:nvPr/>
        </p:nvSpPr>
        <p:spPr bwMode="auto">
          <a:xfrm>
            <a:off x="1709737" y="2091650"/>
            <a:ext cx="15954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rgbClr val="FF0000"/>
                </a:solidFill>
                <a:ea typeface="楷体" panose="02010609060101010101" pitchFamily="49" charset="-122"/>
                <a:cs typeface="Arial" panose="020B0604020202020204" pitchFamily="34" charset="0"/>
              </a:rPr>
              <a:t>根</a:t>
            </a:r>
            <a:r>
              <a:rPr lang="en-US" altLang="zh-CN">
                <a:solidFill>
                  <a:srgbClr val="FF0000"/>
                </a:solidFill>
                <a:ea typeface="楷体" panose="02010609060101010101" pitchFamily="49" charset="-122"/>
                <a:cs typeface="Arial" panose="020B0604020202020204" pitchFamily="34" charset="0"/>
              </a:rPr>
              <a:t>DNS</a:t>
            </a:r>
            <a:r>
              <a:rPr lang="zh-CN" altLang="en-US">
                <a:solidFill>
                  <a:srgbClr val="FF0000"/>
                </a:solidFill>
                <a:ea typeface="楷体" panose="02010609060101010101" pitchFamily="49" charset="-122"/>
                <a:cs typeface="Arial" panose="020B0604020202020204" pitchFamily="34" charset="0"/>
              </a:rPr>
              <a:t>服务器</a:t>
            </a:r>
          </a:p>
        </p:txBody>
      </p:sp>
      <p:sp>
        <p:nvSpPr>
          <p:cNvPr id="51" name="Text Box 30"/>
          <p:cNvSpPr txBox="1">
            <a:spLocks noChangeArrowheads="1"/>
          </p:cNvSpPr>
          <p:nvPr/>
        </p:nvSpPr>
        <p:spPr bwMode="auto">
          <a:xfrm>
            <a:off x="1709737" y="2955250"/>
            <a:ext cx="1547813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>
                <a:solidFill>
                  <a:srgbClr val="FF0000"/>
                </a:solidFill>
                <a:ea typeface="楷体" panose="02010609060101010101" pitchFamily="49" charset="-122"/>
                <a:cs typeface="Arial" panose="020B0604020202020204" pitchFamily="34" charset="0"/>
              </a:rPr>
              <a:t>顶级域（</a:t>
            </a:r>
            <a:r>
              <a:rPr lang="en-US" altLang="zh-CN">
                <a:solidFill>
                  <a:srgbClr val="FF0000"/>
                </a:solidFill>
                <a:ea typeface="楷体" panose="02010609060101010101" pitchFamily="49" charset="-122"/>
                <a:cs typeface="Arial" panose="020B0604020202020204" pitchFamily="34" charset="0"/>
              </a:rPr>
              <a:t>TLD</a:t>
            </a:r>
            <a:r>
              <a:rPr lang="zh-CN" altLang="en-US">
                <a:solidFill>
                  <a:srgbClr val="FF0000"/>
                </a:solidFill>
                <a:ea typeface="楷体" panose="02010609060101010101" pitchFamily="49" charset="-122"/>
                <a:cs typeface="Arial" panose="020B0604020202020204" pitchFamily="34" charset="0"/>
              </a:rPr>
              <a:t>）</a:t>
            </a:r>
          </a:p>
          <a:p>
            <a:pPr algn="ctr" eaLnBrk="1" hangingPunct="1"/>
            <a:r>
              <a:rPr lang="zh-CN" altLang="en-US">
                <a:solidFill>
                  <a:srgbClr val="FF0000"/>
                </a:solidFill>
                <a:ea typeface="楷体" panose="02010609060101010101" pitchFamily="49" charset="-122"/>
                <a:cs typeface="Arial" panose="020B0604020202020204" pitchFamily="34" charset="0"/>
              </a:rPr>
              <a:t>服务器</a:t>
            </a:r>
          </a:p>
        </p:txBody>
      </p:sp>
      <p:sp>
        <p:nvSpPr>
          <p:cNvPr id="52" name="Text Box 31"/>
          <p:cNvSpPr txBox="1">
            <a:spLocks noChangeArrowheads="1"/>
          </p:cNvSpPr>
          <p:nvPr/>
        </p:nvSpPr>
        <p:spPr bwMode="auto">
          <a:xfrm>
            <a:off x="1778000" y="4107775"/>
            <a:ext cx="113347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>
                <a:solidFill>
                  <a:srgbClr val="FF0000"/>
                </a:solidFill>
                <a:ea typeface="楷体" panose="02010609060101010101" pitchFamily="49" charset="-122"/>
                <a:cs typeface="Arial" panose="020B0604020202020204" pitchFamily="34" charset="0"/>
              </a:rPr>
              <a:t>权威</a:t>
            </a:r>
            <a:r>
              <a:rPr lang="en-US" altLang="zh-CN">
                <a:solidFill>
                  <a:srgbClr val="FF0000"/>
                </a:solidFill>
                <a:ea typeface="楷体" panose="02010609060101010101" pitchFamily="49" charset="-122"/>
                <a:cs typeface="Arial" panose="020B0604020202020204" pitchFamily="34" charset="0"/>
              </a:rPr>
              <a:t>DNS</a:t>
            </a:r>
          </a:p>
          <a:p>
            <a:pPr algn="ctr" eaLnBrk="1" hangingPunct="1"/>
            <a:r>
              <a:rPr lang="zh-CN" altLang="en-US">
                <a:solidFill>
                  <a:srgbClr val="FF0000"/>
                </a:solidFill>
                <a:ea typeface="楷体" panose="02010609060101010101" pitchFamily="49" charset="-122"/>
                <a:cs typeface="Arial" panose="020B0604020202020204" pitchFamily="34" charset="0"/>
              </a:rPr>
              <a:t>服务器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500"/>
                            </p:stCondLst>
                            <p:childTnLst>
                              <p:par>
                                <p:cTn id="56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000"/>
                            </p:stCondLst>
                            <p:childTnLst>
                              <p:par>
                                <p:cTn id="75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8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8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8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500"/>
                            </p:stCondLst>
                            <p:childTnLst>
                              <p:par>
                                <p:cTn id="90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9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1000"/>
                            </p:stCondLst>
                            <p:childTnLst>
                              <p:par>
                                <p:cTn id="94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9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9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500"/>
                            </p:stCondLst>
                            <p:childTnLst>
                              <p:par>
                                <p:cTn id="101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26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46" grpId="0" animBg="1"/>
      <p:bldP spid="47" grpId="0" animBg="1"/>
      <p:bldP spid="50" grpId="0"/>
      <p:bldP spid="51" grpId="0"/>
      <p:bldP spid="52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758325" y="1593230"/>
            <a:ext cx="2278743" cy="2670056"/>
            <a:chOff x="1052239" y="2278638"/>
            <a:chExt cx="2278743" cy="2670056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396" t="12986" r="12509" b="19929"/>
            <a:stretch>
              <a:fillRect/>
            </a:stretch>
          </p:blipFill>
          <p:spPr>
            <a:xfrm>
              <a:off x="1052239" y="2278638"/>
              <a:ext cx="2278743" cy="2300724"/>
            </a:xfrm>
            <a:prstGeom prst="rect">
              <a:avLst/>
            </a:prstGeom>
          </p:spPr>
        </p:pic>
        <p:sp>
          <p:nvSpPr>
            <p:cNvPr id="5" name="文本框 4"/>
            <p:cNvSpPr txBox="1"/>
            <p:nvPr/>
          </p:nvSpPr>
          <p:spPr>
            <a:xfrm>
              <a:off x="1430217" y="4579362"/>
              <a:ext cx="15227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根服务器</a:t>
              </a: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3240268" y="1779541"/>
            <a:ext cx="1900765" cy="2483745"/>
            <a:chOff x="3534182" y="2464949"/>
            <a:chExt cx="1900765" cy="2483745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34182" y="2464949"/>
              <a:ext cx="1536326" cy="2176099"/>
            </a:xfrm>
            <a:prstGeom prst="rect">
              <a:avLst/>
            </a:prstGeom>
          </p:spPr>
        </p:pic>
        <p:sp>
          <p:nvSpPr>
            <p:cNvPr id="24" name="文本框 23"/>
            <p:cNvSpPr txBox="1"/>
            <p:nvPr/>
          </p:nvSpPr>
          <p:spPr>
            <a:xfrm>
              <a:off x="3534182" y="4579362"/>
              <a:ext cx="19007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顶级域服务器</a:t>
              </a: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4979794" y="1593230"/>
            <a:ext cx="2622063" cy="2670056"/>
            <a:chOff x="5273708" y="2278638"/>
            <a:chExt cx="2622063" cy="2670056"/>
          </a:xfrm>
        </p:grpSpPr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73708" y="2278638"/>
              <a:ext cx="2622063" cy="2372966"/>
            </a:xfrm>
            <a:prstGeom prst="rect">
              <a:avLst/>
            </a:prstGeom>
          </p:spPr>
        </p:pic>
        <p:sp>
          <p:nvSpPr>
            <p:cNvPr id="25" name="文本框 24"/>
            <p:cNvSpPr txBox="1"/>
            <p:nvPr/>
          </p:nvSpPr>
          <p:spPr>
            <a:xfrm>
              <a:off x="5906348" y="4579362"/>
              <a:ext cx="15180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权威服务器</a:t>
              </a:r>
            </a:p>
          </p:txBody>
        </p:sp>
      </p:grpSp>
      <p:grpSp>
        <p:nvGrpSpPr>
          <p:cNvPr id="28" name="Group 4"/>
          <p:cNvGrpSpPr>
            <a:grpSpLocks noChangeAspect="1"/>
          </p:cNvGrpSpPr>
          <p:nvPr/>
        </p:nvGrpSpPr>
        <p:grpSpPr bwMode="auto">
          <a:xfrm>
            <a:off x="2500646" y="1454869"/>
            <a:ext cx="8828927" cy="4398074"/>
            <a:chOff x="3420" y="4065"/>
            <a:chExt cx="9737" cy="4850"/>
          </a:xfrm>
        </p:grpSpPr>
        <p:sp>
          <p:nvSpPr>
            <p:cNvPr id="29" name="AutoShape 5"/>
            <p:cNvSpPr>
              <a:spLocks noChangeAspect="1" noChangeArrowheads="1"/>
            </p:cNvSpPr>
            <p:nvPr/>
          </p:nvSpPr>
          <p:spPr bwMode="auto">
            <a:xfrm>
              <a:off x="3420" y="4065"/>
              <a:ext cx="9200" cy="48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pic>
          <p:nvPicPr>
            <p:cNvPr id="30" name="Picture 6" descr="worldf"/>
            <p:cNvPicPr>
              <a:picLocks noChangeAspect="1" noChangeArrowheads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20" y="5365"/>
              <a:ext cx="6869" cy="3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1" name="Freeform 7"/>
            <p:cNvSpPr/>
            <p:nvPr/>
          </p:nvSpPr>
          <p:spPr bwMode="auto">
            <a:xfrm>
              <a:off x="6119" y="4299"/>
              <a:ext cx="1026" cy="2016"/>
            </a:xfrm>
            <a:custGeom>
              <a:avLst/>
              <a:gdLst>
                <a:gd name="T0" fmla="*/ 0 w 963"/>
                <a:gd name="T1" fmla="*/ 0 h 1893"/>
                <a:gd name="T2" fmla="*/ 0 w 963"/>
                <a:gd name="T3" fmla="*/ 2244 h 1893"/>
                <a:gd name="T4" fmla="*/ 2338 w 963"/>
                <a:gd name="T5" fmla="*/ 4573 h 1893"/>
                <a:gd name="T6" fmla="*/ 0 60000 65536"/>
                <a:gd name="T7" fmla="*/ 0 60000 65536"/>
                <a:gd name="T8" fmla="*/ 0 60000 65536"/>
                <a:gd name="T9" fmla="*/ 0 w 963"/>
                <a:gd name="T10" fmla="*/ 0 h 1893"/>
                <a:gd name="T11" fmla="*/ 963 w 963"/>
                <a:gd name="T12" fmla="*/ 1893 h 1893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963" h="1893">
                  <a:moveTo>
                    <a:pt x="0" y="0"/>
                  </a:moveTo>
                  <a:lnTo>
                    <a:pt x="0" y="930"/>
                  </a:lnTo>
                  <a:lnTo>
                    <a:pt x="963" y="1893"/>
                  </a:lnTo>
                </a:path>
              </a:pathLst>
            </a:custGeom>
            <a:noFill/>
            <a:ln w="19050">
              <a:solidFill>
                <a:srgbClr val="00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" name="Text Box 8"/>
            <p:cNvSpPr txBox="1">
              <a:spLocks noChangeArrowheads="1"/>
            </p:cNvSpPr>
            <p:nvPr/>
          </p:nvSpPr>
          <p:spPr bwMode="auto">
            <a:xfrm>
              <a:off x="3772" y="7445"/>
              <a:ext cx="3218" cy="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71323" tIns="35662" rIns="71323" bIns="35662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CN" sz="1000">
                  <a:solidFill>
                    <a:srgbClr val="000000"/>
                  </a:solidFill>
                </a:rPr>
                <a:t>b USC-ISI Marina del Rey, CA</a:t>
              </a:r>
            </a:p>
            <a:p>
              <a:r>
                <a:rPr lang="en-US" altLang="zh-CN" sz="1000">
                  <a:solidFill>
                    <a:srgbClr val="000000"/>
                  </a:solidFill>
                </a:rPr>
                <a:t>l  ICANN Marina del Rey, CA</a:t>
              </a:r>
            </a:p>
            <a:p>
              <a:pPr algn="ctr"/>
              <a:endParaRPr lang="en-US" altLang="zh-CN" sz="2400">
                <a:latin typeface="Times New Roman" panose="02020603050405020304" pitchFamily="18" charset="0"/>
              </a:endParaRPr>
            </a:p>
          </p:txBody>
        </p:sp>
        <p:sp>
          <p:nvSpPr>
            <p:cNvPr id="34" name="Freeform 9"/>
            <p:cNvSpPr/>
            <p:nvPr/>
          </p:nvSpPr>
          <p:spPr bwMode="auto">
            <a:xfrm>
              <a:off x="5083" y="6565"/>
              <a:ext cx="1212" cy="888"/>
            </a:xfrm>
            <a:custGeom>
              <a:avLst/>
              <a:gdLst>
                <a:gd name="T0" fmla="*/ 0 w 582"/>
                <a:gd name="T1" fmla="*/ 12456977 h 426"/>
                <a:gd name="T2" fmla="*/ 16788818 w 582"/>
                <a:gd name="T3" fmla="*/ 0 h 426"/>
                <a:gd name="T4" fmla="*/ 0 60000 65536"/>
                <a:gd name="T5" fmla="*/ 0 60000 65536"/>
                <a:gd name="T6" fmla="*/ 0 w 582"/>
                <a:gd name="T7" fmla="*/ 0 h 426"/>
                <a:gd name="T8" fmla="*/ 582 w 582"/>
                <a:gd name="T9" fmla="*/ 426 h 42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582" h="426">
                  <a:moveTo>
                    <a:pt x="0" y="426"/>
                  </a:moveTo>
                  <a:lnTo>
                    <a:pt x="582" y="0"/>
                  </a:lnTo>
                </a:path>
              </a:pathLst>
            </a:custGeom>
            <a:noFill/>
            <a:ln w="19050">
              <a:solidFill>
                <a:srgbClr val="00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" name="Text Box 10"/>
            <p:cNvSpPr txBox="1">
              <a:spLocks noChangeArrowheads="1"/>
            </p:cNvSpPr>
            <p:nvPr/>
          </p:nvSpPr>
          <p:spPr bwMode="auto">
            <a:xfrm>
              <a:off x="3420" y="5617"/>
              <a:ext cx="3100" cy="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71323" tIns="35662" rIns="71323" bIns="35662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CN" sz="1000" dirty="0">
                  <a:solidFill>
                    <a:srgbClr val="000000"/>
                  </a:solidFill>
                </a:rPr>
                <a:t>e NASA Mt View, CA</a:t>
              </a:r>
            </a:p>
            <a:p>
              <a:r>
                <a:rPr lang="en-US" altLang="zh-CN" sz="1000" dirty="0">
                  <a:solidFill>
                    <a:srgbClr val="000000"/>
                  </a:solidFill>
                </a:rPr>
                <a:t>f  Internet Software C. Palo</a:t>
              </a:r>
              <a:r>
                <a:rPr lang="en-US" altLang="zh-CN" sz="900" dirty="0">
                  <a:solidFill>
                    <a:srgbClr val="000000"/>
                  </a:solidFill>
                </a:rPr>
                <a:t> Alto, CA</a:t>
              </a:r>
            </a:p>
            <a:p>
              <a:pPr algn="ctr"/>
              <a:endParaRPr lang="en-US" altLang="zh-CN" sz="2400" dirty="0">
                <a:latin typeface="Times New Roman" panose="02020603050405020304" pitchFamily="18" charset="0"/>
              </a:endParaRPr>
            </a:p>
          </p:txBody>
        </p:sp>
        <p:sp>
          <p:nvSpPr>
            <p:cNvPr id="36" name="Freeform 11"/>
            <p:cNvSpPr/>
            <p:nvPr/>
          </p:nvSpPr>
          <p:spPr bwMode="auto">
            <a:xfrm flipV="1">
              <a:off x="4920" y="6165"/>
              <a:ext cx="1300" cy="300"/>
            </a:xfrm>
            <a:custGeom>
              <a:avLst/>
              <a:gdLst>
                <a:gd name="T0" fmla="*/ 0 w 582"/>
                <a:gd name="T1" fmla="*/ 3 h 426"/>
                <a:gd name="T2" fmla="*/ 44799369 w 582"/>
                <a:gd name="T3" fmla="*/ 0 h 426"/>
                <a:gd name="T4" fmla="*/ 0 60000 65536"/>
                <a:gd name="T5" fmla="*/ 0 60000 65536"/>
                <a:gd name="T6" fmla="*/ 0 w 582"/>
                <a:gd name="T7" fmla="*/ 0 h 426"/>
                <a:gd name="T8" fmla="*/ 582 w 582"/>
                <a:gd name="T9" fmla="*/ 426 h 42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582" h="426">
                  <a:moveTo>
                    <a:pt x="0" y="426"/>
                  </a:moveTo>
                  <a:lnTo>
                    <a:pt x="582" y="0"/>
                  </a:lnTo>
                </a:path>
              </a:pathLst>
            </a:custGeom>
            <a:noFill/>
            <a:ln w="19050">
              <a:solidFill>
                <a:srgbClr val="00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" name="Text Box 12"/>
            <p:cNvSpPr txBox="1">
              <a:spLocks noChangeArrowheads="1"/>
            </p:cNvSpPr>
            <p:nvPr/>
          </p:nvSpPr>
          <p:spPr bwMode="auto">
            <a:xfrm>
              <a:off x="9544" y="4634"/>
              <a:ext cx="2655" cy="3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71323" tIns="35662" rIns="71323" bIns="35662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CN" sz="1000">
                  <a:solidFill>
                    <a:srgbClr val="000000"/>
                  </a:solidFill>
                </a:rPr>
                <a:t>i NORDUnet Stockholm</a:t>
              </a:r>
              <a:endParaRPr lang="en-US" altLang="zh-CN" sz="2400">
                <a:latin typeface="Times New Roman" panose="02020603050405020304" pitchFamily="18" charset="0"/>
              </a:endParaRPr>
            </a:p>
          </p:txBody>
        </p:sp>
        <p:sp>
          <p:nvSpPr>
            <p:cNvPr id="39" name="Freeform 13"/>
            <p:cNvSpPr/>
            <p:nvPr/>
          </p:nvSpPr>
          <p:spPr bwMode="auto">
            <a:xfrm>
              <a:off x="8908" y="4858"/>
              <a:ext cx="709" cy="1070"/>
            </a:xfrm>
            <a:custGeom>
              <a:avLst/>
              <a:gdLst>
                <a:gd name="T0" fmla="*/ 1602 w 666"/>
                <a:gd name="T1" fmla="*/ 0 h 1005"/>
                <a:gd name="T2" fmla="*/ 0 w 666"/>
                <a:gd name="T3" fmla="*/ 2416 h 1005"/>
                <a:gd name="T4" fmla="*/ 0 60000 65536"/>
                <a:gd name="T5" fmla="*/ 0 60000 65536"/>
                <a:gd name="T6" fmla="*/ 0 w 666"/>
                <a:gd name="T7" fmla="*/ 0 h 1005"/>
                <a:gd name="T8" fmla="*/ 666 w 666"/>
                <a:gd name="T9" fmla="*/ 1005 h 1005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666" h="1005">
                  <a:moveTo>
                    <a:pt x="666" y="0"/>
                  </a:moveTo>
                  <a:lnTo>
                    <a:pt x="0" y="1005"/>
                  </a:lnTo>
                </a:path>
              </a:pathLst>
            </a:custGeom>
            <a:noFill/>
            <a:ln w="19050">
              <a:solidFill>
                <a:srgbClr val="00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0" name="Text Box 14"/>
            <p:cNvSpPr txBox="1">
              <a:spLocks noChangeArrowheads="1"/>
            </p:cNvSpPr>
            <p:nvPr/>
          </p:nvSpPr>
          <p:spPr bwMode="auto">
            <a:xfrm>
              <a:off x="9528" y="4317"/>
              <a:ext cx="2432" cy="3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71323" tIns="35662" rIns="71323" bIns="35662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CN" sz="1000" dirty="0">
                  <a:solidFill>
                    <a:srgbClr val="000000"/>
                  </a:solidFill>
                </a:rPr>
                <a:t>k RIPE London</a:t>
              </a:r>
              <a:endParaRPr lang="en-US" altLang="zh-CN" sz="2400" dirty="0">
                <a:latin typeface="Times New Roman" panose="02020603050405020304" pitchFamily="18" charset="0"/>
              </a:endParaRPr>
            </a:p>
          </p:txBody>
        </p:sp>
        <p:sp>
          <p:nvSpPr>
            <p:cNvPr id="41" name="Freeform 15"/>
            <p:cNvSpPr/>
            <p:nvPr/>
          </p:nvSpPr>
          <p:spPr bwMode="auto">
            <a:xfrm>
              <a:off x="8619" y="4523"/>
              <a:ext cx="982" cy="1542"/>
            </a:xfrm>
            <a:custGeom>
              <a:avLst/>
              <a:gdLst>
                <a:gd name="T0" fmla="*/ 2228 w 922"/>
                <a:gd name="T1" fmla="*/ 0 h 1448"/>
                <a:gd name="T2" fmla="*/ 0 w 922"/>
                <a:gd name="T3" fmla="*/ 3495 h 1448"/>
                <a:gd name="T4" fmla="*/ 0 60000 65536"/>
                <a:gd name="T5" fmla="*/ 0 60000 65536"/>
                <a:gd name="T6" fmla="*/ 0 w 922"/>
                <a:gd name="T7" fmla="*/ 0 h 1448"/>
                <a:gd name="T8" fmla="*/ 922 w 922"/>
                <a:gd name="T9" fmla="*/ 1448 h 1448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922" h="1448">
                  <a:moveTo>
                    <a:pt x="922" y="0"/>
                  </a:moveTo>
                  <a:lnTo>
                    <a:pt x="0" y="1448"/>
                  </a:lnTo>
                </a:path>
              </a:pathLst>
            </a:custGeom>
            <a:noFill/>
            <a:ln w="19050">
              <a:solidFill>
                <a:srgbClr val="00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" name="Text Box 16"/>
            <p:cNvSpPr txBox="1">
              <a:spLocks noChangeArrowheads="1"/>
            </p:cNvSpPr>
            <p:nvPr/>
          </p:nvSpPr>
          <p:spPr bwMode="auto">
            <a:xfrm>
              <a:off x="11166" y="5161"/>
              <a:ext cx="1991" cy="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71323" tIns="35662" rIns="71323" bIns="35662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CN" sz="1000" dirty="0">
                  <a:solidFill>
                    <a:srgbClr val="000000"/>
                  </a:solidFill>
                </a:rPr>
                <a:t>m WIDE Tokyo</a:t>
              </a:r>
              <a:endParaRPr lang="en-US" altLang="zh-CN" sz="2400" dirty="0">
                <a:latin typeface="Times New Roman" panose="02020603050405020304" pitchFamily="18" charset="0"/>
              </a:endParaRPr>
            </a:p>
          </p:txBody>
        </p:sp>
        <p:sp>
          <p:nvSpPr>
            <p:cNvPr id="43" name="Freeform 17"/>
            <p:cNvSpPr/>
            <p:nvPr/>
          </p:nvSpPr>
          <p:spPr bwMode="auto">
            <a:xfrm>
              <a:off x="11520" y="5465"/>
              <a:ext cx="525" cy="963"/>
            </a:xfrm>
            <a:custGeom>
              <a:avLst/>
              <a:gdLst>
                <a:gd name="T0" fmla="*/ 7313160 w 252"/>
                <a:gd name="T1" fmla="*/ 0 h 462"/>
                <a:gd name="T2" fmla="*/ 0 w 252"/>
                <a:gd name="T3" fmla="*/ 13499244 h 462"/>
                <a:gd name="T4" fmla="*/ 0 60000 65536"/>
                <a:gd name="T5" fmla="*/ 0 60000 65536"/>
                <a:gd name="T6" fmla="*/ 0 w 252"/>
                <a:gd name="T7" fmla="*/ 0 h 462"/>
                <a:gd name="T8" fmla="*/ 252 w 252"/>
                <a:gd name="T9" fmla="*/ 462 h 462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52" h="462">
                  <a:moveTo>
                    <a:pt x="252" y="0"/>
                  </a:moveTo>
                  <a:lnTo>
                    <a:pt x="0" y="462"/>
                  </a:lnTo>
                </a:path>
              </a:pathLst>
            </a:custGeom>
            <a:noFill/>
            <a:ln w="19050">
              <a:solidFill>
                <a:srgbClr val="00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" name="Text Box 18"/>
            <p:cNvSpPr txBox="1">
              <a:spLocks noChangeArrowheads="1"/>
            </p:cNvSpPr>
            <p:nvPr/>
          </p:nvSpPr>
          <p:spPr bwMode="auto">
            <a:xfrm>
              <a:off x="6148" y="4113"/>
              <a:ext cx="3611" cy="1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71323" tIns="35662" rIns="71323" bIns="35662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CN" sz="1000" dirty="0">
                  <a:solidFill>
                    <a:srgbClr val="000000"/>
                  </a:solidFill>
                </a:rPr>
                <a:t>a NSI Herndon, VA</a:t>
              </a:r>
            </a:p>
            <a:p>
              <a:r>
                <a:rPr lang="en-US" altLang="zh-CN" sz="1000" dirty="0">
                  <a:solidFill>
                    <a:srgbClr val="000000"/>
                  </a:solidFill>
                </a:rPr>
                <a:t>c </a:t>
              </a:r>
              <a:r>
                <a:rPr lang="en-US" altLang="zh-CN" sz="1000" dirty="0" err="1">
                  <a:solidFill>
                    <a:srgbClr val="000000"/>
                  </a:solidFill>
                </a:rPr>
                <a:t>PSInet</a:t>
              </a:r>
              <a:r>
                <a:rPr lang="en-US" altLang="zh-CN" sz="1000" dirty="0">
                  <a:solidFill>
                    <a:srgbClr val="000000"/>
                  </a:solidFill>
                </a:rPr>
                <a:t> Herndon, VA</a:t>
              </a:r>
            </a:p>
            <a:p>
              <a:r>
                <a:rPr lang="en-US" altLang="zh-CN" sz="1000" dirty="0">
                  <a:solidFill>
                    <a:srgbClr val="000000"/>
                  </a:solidFill>
                </a:rPr>
                <a:t>d U Maryland College Park, MD</a:t>
              </a:r>
            </a:p>
            <a:p>
              <a:r>
                <a:rPr lang="en-US" altLang="zh-CN" sz="1000" dirty="0">
                  <a:solidFill>
                    <a:srgbClr val="000000"/>
                  </a:solidFill>
                </a:rPr>
                <a:t>g DISA Vienna, VA</a:t>
              </a:r>
            </a:p>
            <a:p>
              <a:r>
                <a:rPr lang="en-US" altLang="zh-CN" sz="1000" dirty="0">
                  <a:solidFill>
                    <a:srgbClr val="000000"/>
                  </a:solidFill>
                </a:rPr>
                <a:t>h ARL Aberdeen, MD</a:t>
              </a:r>
            </a:p>
            <a:p>
              <a:r>
                <a:rPr lang="en-US" altLang="zh-CN" sz="900" dirty="0">
                  <a:solidFill>
                    <a:srgbClr val="000000"/>
                  </a:solidFill>
                </a:rPr>
                <a:t>j  NSI (TBD) Herndon, VA</a:t>
              </a:r>
            </a:p>
            <a:p>
              <a:pPr algn="ctr"/>
              <a:endParaRPr lang="en-US" altLang="zh-CN" sz="2400" dirty="0">
                <a:latin typeface="Times New Roman" panose="02020603050405020304" pitchFamily="18" charset="0"/>
              </a:endParaRPr>
            </a:p>
          </p:txBody>
        </p:sp>
      </p:grpSp>
      <p:sp>
        <p:nvSpPr>
          <p:cNvPr id="15" name="矩形 14"/>
          <p:cNvSpPr/>
          <p:nvPr/>
        </p:nvSpPr>
        <p:spPr>
          <a:xfrm>
            <a:off x="2425533" y="437648"/>
            <a:ext cx="153632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Arial" panose="020B0604020202020204" pitchFamily="34" charset="0"/>
              </a:rPr>
              <a:t>13</a:t>
            </a:r>
            <a:r>
              <a:rPr lang="zh-CN" altLang="en-US" sz="3200" b="1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Arial" panose="020B0604020202020204" pitchFamily="34" charset="0"/>
              </a:rPr>
              <a:t>个</a:t>
            </a:r>
            <a:endParaRPr lang="zh-CN" altLang="en-US" sz="32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3.33333E-6 L -0.01563 -0.16759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81" y="-8380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6" dur="2000" fill="hold"/>
                                        <p:tgtEl>
                                          <p:spTgt spid="6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500"/>
                            </p:stCondLst>
                            <p:childTnLst>
                              <p:par>
                                <p:cTn id="4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/>
          <p:cNvGrpSpPr/>
          <p:nvPr/>
        </p:nvGrpSpPr>
        <p:grpSpPr>
          <a:xfrm>
            <a:off x="820738" y="774088"/>
            <a:ext cx="4379913" cy="526730"/>
            <a:chOff x="722008" y="1303131"/>
            <a:chExt cx="4182069" cy="502938"/>
          </a:xfrm>
        </p:grpSpPr>
        <p:grpSp>
          <p:nvGrpSpPr>
            <p:cNvPr id="24" name="组合 23"/>
            <p:cNvGrpSpPr/>
            <p:nvPr/>
          </p:nvGrpSpPr>
          <p:grpSpPr>
            <a:xfrm>
              <a:off x="722008" y="1303131"/>
              <a:ext cx="546594" cy="475865"/>
              <a:chOff x="708742" y="1296102"/>
              <a:chExt cx="454744" cy="283828"/>
            </a:xfrm>
          </p:grpSpPr>
          <p:sp>
            <p:nvSpPr>
              <p:cNvPr id="28" name="平行四边形 27"/>
              <p:cNvSpPr/>
              <p:nvPr/>
            </p:nvSpPr>
            <p:spPr>
              <a:xfrm>
                <a:off x="708742" y="1296103"/>
                <a:ext cx="351872" cy="283827"/>
              </a:xfrm>
              <a:prstGeom prst="parallelogram">
                <a:avLst>
                  <a:gd name="adj" fmla="val 80822"/>
                </a:avLst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985"/>
              </a:p>
            </p:txBody>
          </p:sp>
          <p:sp>
            <p:nvSpPr>
              <p:cNvPr id="29" name="平行四边形 28"/>
              <p:cNvSpPr/>
              <p:nvPr/>
            </p:nvSpPr>
            <p:spPr>
              <a:xfrm>
                <a:off x="811614" y="1296102"/>
                <a:ext cx="351872" cy="283827"/>
              </a:xfrm>
              <a:prstGeom prst="parallelogram">
                <a:avLst>
                  <a:gd name="adj" fmla="val 80822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985"/>
              </a:p>
            </p:txBody>
          </p:sp>
        </p:grpSp>
        <p:sp>
          <p:nvSpPr>
            <p:cNvPr id="25" name="流程图: 手动输入 6"/>
            <p:cNvSpPr/>
            <p:nvPr/>
          </p:nvSpPr>
          <p:spPr>
            <a:xfrm rot="5400000" flipV="1">
              <a:off x="2708406" y="-413271"/>
              <a:ext cx="475861" cy="3915480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-1" fmla="*/ 0 w 10000"/>
                <a:gd name="connsiteY0-2" fmla="*/ 1050 h 10000"/>
                <a:gd name="connsiteX1-3" fmla="*/ 10000 w 10000"/>
                <a:gd name="connsiteY1-4" fmla="*/ 0 h 10000"/>
                <a:gd name="connsiteX2-5" fmla="*/ 10000 w 10000"/>
                <a:gd name="connsiteY2-6" fmla="*/ 10000 h 10000"/>
                <a:gd name="connsiteX3-7" fmla="*/ 0 w 10000"/>
                <a:gd name="connsiteY3-8" fmla="*/ 10000 h 10000"/>
                <a:gd name="connsiteX4-9" fmla="*/ 0 w 10000"/>
                <a:gd name="connsiteY4-10" fmla="*/ 1050 h 10000"/>
                <a:gd name="connsiteX0-11" fmla="*/ 0 w 10000"/>
                <a:gd name="connsiteY0-12" fmla="*/ 988 h 9938"/>
                <a:gd name="connsiteX1-13" fmla="*/ 9911 w 10000"/>
                <a:gd name="connsiteY1-14" fmla="*/ 0 h 9938"/>
                <a:gd name="connsiteX2-15" fmla="*/ 10000 w 10000"/>
                <a:gd name="connsiteY2-16" fmla="*/ 9938 h 9938"/>
                <a:gd name="connsiteX3-17" fmla="*/ 0 w 10000"/>
                <a:gd name="connsiteY3-18" fmla="*/ 9938 h 9938"/>
                <a:gd name="connsiteX4-19" fmla="*/ 0 w 10000"/>
                <a:gd name="connsiteY4-20" fmla="*/ 988 h 9938"/>
                <a:gd name="connsiteX0-21" fmla="*/ 0 w 10000"/>
                <a:gd name="connsiteY0-22" fmla="*/ 1853 h 10000"/>
                <a:gd name="connsiteX1-23" fmla="*/ 9911 w 10000"/>
                <a:gd name="connsiteY1-24" fmla="*/ 0 h 10000"/>
                <a:gd name="connsiteX2-25" fmla="*/ 10000 w 10000"/>
                <a:gd name="connsiteY2-26" fmla="*/ 10000 h 10000"/>
                <a:gd name="connsiteX3-27" fmla="*/ 0 w 10000"/>
                <a:gd name="connsiteY3-28" fmla="*/ 10000 h 10000"/>
                <a:gd name="connsiteX4-29" fmla="*/ 0 w 10000"/>
                <a:gd name="connsiteY4-30" fmla="*/ 1853 h 10000"/>
                <a:gd name="connsiteX0-31" fmla="*/ 0 w 10000"/>
                <a:gd name="connsiteY0-32" fmla="*/ 1796 h 10000"/>
                <a:gd name="connsiteX1-33" fmla="*/ 9911 w 10000"/>
                <a:gd name="connsiteY1-34" fmla="*/ 0 h 10000"/>
                <a:gd name="connsiteX2-35" fmla="*/ 10000 w 10000"/>
                <a:gd name="connsiteY2-36" fmla="*/ 10000 h 10000"/>
                <a:gd name="connsiteX3-37" fmla="*/ 0 w 10000"/>
                <a:gd name="connsiteY3-38" fmla="*/ 10000 h 10000"/>
                <a:gd name="connsiteX4-39" fmla="*/ 0 w 10000"/>
                <a:gd name="connsiteY4-40" fmla="*/ 1796 h 10000"/>
                <a:gd name="connsiteX0-41" fmla="*/ 106 w 10000"/>
                <a:gd name="connsiteY0-42" fmla="*/ 804 h 10000"/>
                <a:gd name="connsiteX1-43" fmla="*/ 9911 w 10000"/>
                <a:gd name="connsiteY1-44" fmla="*/ 0 h 10000"/>
                <a:gd name="connsiteX2-45" fmla="*/ 10000 w 10000"/>
                <a:gd name="connsiteY2-46" fmla="*/ 10000 h 10000"/>
                <a:gd name="connsiteX3-47" fmla="*/ 0 w 10000"/>
                <a:gd name="connsiteY3-48" fmla="*/ 10000 h 10000"/>
                <a:gd name="connsiteX4-49" fmla="*/ 106 w 10000"/>
                <a:gd name="connsiteY4-50" fmla="*/ 804 h 10000"/>
                <a:gd name="connsiteX0-51" fmla="*/ 106 w 10000"/>
                <a:gd name="connsiteY0-52" fmla="*/ 793 h 10000"/>
                <a:gd name="connsiteX1-53" fmla="*/ 9911 w 10000"/>
                <a:gd name="connsiteY1-54" fmla="*/ 0 h 10000"/>
                <a:gd name="connsiteX2-55" fmla="*/ 10000 w 10000"/>
                <a:gd name="connsiteY2-56" fmla="*/ 10000 h 10000"/>
                <a:gd name="connsiteX3-57" fmla="*/ 0 w 10000"/>
                <a:gd name="connsiteY3-58" fmla="*/ 10000 h 10000"/>
                <a:gd name="connsiteX4-59" fmla="*/ 106 w 10000"/>
                <a:gd name="connsiteY4-60" fmla="*/ 793 h 10000"/>
                <a:gd name="connsiteX0-61" fmla="*/ 106 w 10000"/>
                <a:gd name="connsiteY0-62" fmla="*/ 758 h 10000"/>
                <a:gd name="connsiteX1-63" fmla="*/ 9911 w 10000"/>
                <a:gd name="connsiteY1-64" fmla="*/ 0 h 10000"/>
                <a:gd name="connsiteX2-65" fmla="*/ 10000 w 10000"/>
                <a:gd name="connsiteY2-66" fmla="*/ 10000 h 10000"/>
                <a:gd name="connsiteX3-67" fmla="*/ 0 w 10000"/>
                <a:gd name="connsiteY3-68" fmla="*/ 10000 h 10000"/>
                <a:gd name="connsiteX4-69" fmla="*/ 106 w 10000"/>
                <a:gd name="connsiteY4-70" fmla="*/ 758 h 10000"/>
                <a:gd name="connsiteX0-71" fmla="*/ 50 w 10000"/>
                <a:gd name="connsiteY0-72" fmla="*/ 854 h 10000"/>
                <a:gd name="connsiteX1-73" fmla="*/ 9911 w 10000"/>
                <a:gd name="connsiteY1-74" fmla="*/ 0 h 10000"/>
                <a:gd name="connsiteX2-75" fmla="*/ 10000 w 10000"/>
                <a:gd name="connsiteY2-76" fmla="*/ 10000 h 10000"/>
                <a:gd name="connsiteX3-77" fmla="*/ 0 w 10000"/>
                <a:gd name="connsiteY3-78" fmla="*/ 10000 h 10000"/>
                <a:gd name="connsiteX4-79" fmla="*/ 50 w 10000"/>
                <a:gd name="connsiteY4-80" fmla="*/ 854 h 100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0000" h="10000">
                  <a:moveTo>
                    <a:pt x="50" y="854"/>
                  </a:moveTo>
                  <a:lnTo>
                    <a:pt x="9911" y="0"/>
                  </a:lnTo>
                  <a:cubicBezTo>
                    <a:pt x="9941" y="3334"/>
                    <a:pt x="9970" y="6666"/>
                    <a:pt x="10000" y="10000"/>
                  </a:cubicBezTo>
                  <a:lnTo>
                    <a:pt x="0" y="10000"/>
                  </a:lnTo>
                  <a:cubicBezTo>
                    <a:pt x="35" y="6935"/>
                    <a:pt x="15" y="3919"/>
                    <a:pt x="50" y="854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55">
                <a:latin typeface="+mn-ea"/>
                <a:cs typeface="Arial" panose="020B0604020202020204" pitchFamily="34" charset="0"/>
              </a:endParaRPr>
            </a:p>
          </p:txBody>
        </p:sp>
        <p:sp>
          <p:nvSpPr>
            <p:cNvPr id="26" name="Text Box 79"/>
            <p:cNvSpPr txBox="1">
              <a:spLocks noChangeArrowheads="1"/>
            </p:cNvSpPr>
            <p:nvPr/>
          </p:nvSpPr>
          <p:spPr bwMode="auto">
            <a:xfrm>
              <a:off x="1351236" y="1335869"/>
              <a:ext cx="3305983" cy="470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kumimoji="1" lang="zh-CN" altLang="en-US" sz="2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顶级域</a:t>
              </a:r>
              <a:r>
                <a:rPr kumimoji="1" lang="en-US" altLang="zh-CN" sz="2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DNS</a:t>
              </a:r>
              <a:r>
                <a:rPr kumimoji="1" lang="zh-CN" altLang="en-US" sz="2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服务器</a:t>
              </a: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1452290" y="1587357"/>
            <a:ext cx="7967481" cy="1678359"/>
            <a:chOff x="703264" y="1946586"/>
            <a:chExt cx="10972799" cy="2295185"/>
          </a:xfrm>
        </p:grpSpPr>
        <p:sp>
          <p:nvSpPr>
            <p:cNvPr id="31" name="任意多边形: 形状 128"/>
            <p:cNvSpPr/>
            <p:nvPr/>
          </p:nvSpPr>
          <p:spPr>
            <a:xfrm>
              <a:off x="703264" y="1946586"/>
              <a:ext cx="10972799" cy="2295185"/>
            </a:xfrm>
            <a:custGeom>
              <a:avLst/>
              <a:gdLst>
                <a:gd name="connsiteX0" fmla="*/ 0 w 10804124"/>
                <a:gd name="connsiteY0" fmla="*/ 79899 h 3861786"/>
                <a:gd name="connsiteX1" fmla="*/ 372862 w 10804124"/>
                <a:gd name="connsiteY1" fmla="*/ 3861786 h 3861786"/>
                <a:gd name="connsiteX2" fmla="*/ 10804124 w 10804124"/>
                <a:gd name="connsiteY2" fmla="*/ 3240349 h 3861786"/>
                <a:gd name="connsiteX3" fmla="*/ 10475650 w 10804124"/>
                <a:gd name="connsiteY3" fmla="*/ 0 h 3861786"/>
                <a:gd name="connsiteX4" fmla="*/ 0 w 10804124"/>
                <a:gd name="connsiteY4" fmla="*/ 79899 h 3861786"/>
                <a:gd name="connsiteX0-1" fmla="*/ 0 w 10804124"/>
                <a:gd name="connsiteY0-2" fmla="*/ 346229 h 4128116"/>
                <a:gd name="connsiteX1-3" fmla="*/ 372862 w 10804124"/>
                <a:gd name="connsiteY1-4" fmla="*/ 4128116 h 4128116"/>
                <a:gd name="connsiteX2-5" fmla="*/ 10804124 w 10804124"/>
                <a:gd name="connsiteY2-6" fmla="*/ 3506679 h 4128116"/>
                <a:gd name="connsiteX3-7" fmla="*/ 10182687 w 10804124"/>
                <a:gd name="connsiteY3-8" fmla="*/ 0 h 4128116"/>
                <a:gd name="connsiteX4-9" fmla="*/ 0 w 10804124"/>
                <a:gd name="connsiteY4-10" fmla="*/ 346229 h 4128116"/>
                <a:gd name="connsiteX0-11" fmla="*/ 0 w 10804124"/>
                <a:gd name="connsiteY0-12" fmla="*/ 363984 h 4145871"/>
                <a:gd name="connsiteX1-13" fmla="*/ 372862 w 10804124"/>
                <a:gd name="connsiteY1-14" fmla="*/ 4145871 h 4145871"/>
                <a:gd name="connsiteX2-15" fmla="*/ 10804124 w 10804124"/>
                <a:gd name="connsiteY2-16" fmla="*/ 3524434 h 4145871"/>
                <a:gd name="connsiteX3-17" fmla="*/ 10191565 w 10804124"/>
                <a:gd name="connsiteY3-18" fmla="*/ 0 h 4145871"/>
                <a:gd name="connsiteX4-19" fmla="*/ 0 w 10804124"/>
                <a:gd name="connsiteY4-20" fmla="*/ 363984 h 4145871"/>
                <a:gd name="connsiteX0-21" fmla="*/ 0 w 10928411"/>
                <a:gd name="connsiteY0-22" fmla="*/ 363984 h 4145871"/>
                <a:gd name="connsiteX1-23" fmla="*/ 372862 w 10928411"/>
                <a:gd name="connsiteY1-24" fmla="*/ 4145871 h 4145871"/>
                <a:gd name="connsiteX2-25" fmla="*/ 10928411 w 10928411"/>
                <a:gd name="connsiteY2-26" fmla="*/ 3701987 h 4145871"/>
                <a:gd name="connsiteX3-27" fmla="*/ 10191565 w 10928411"/>
                <a:gd name="connsiteY3-28" fmla="*/ 0 h 4145871"/>
                <a:gd name="connsiteX4-29" fmla="*/ 0 w 10928411"/>
                <a:gd name="connsiteY4-30" fmla="*/ 363984 h 4145871"/>
                <a:gd name="connsiteX0-31" fmla="*/ 0 w 10963921"/>
                <a:gd name="connsiteY0-32" fmla="*/ 363984 h 4145871"/>
                <a:gd name="connsiteX1-33" fmla="*/ 372862 w 10963921"/>
                <a:gd name="connsiteY1-34" fmla="*/ 4145871 h 4145871"/>
                <a:gd name="connsiteX2-35" fmla="*/ 10963921 w 10963921"/>
                <a:gd name="connsiteY2-36" fmla="*/ 3710864 h 4145871"/>
                <a:gd name="connsiteX3-37" fmla="*/ 10191565 w 10963921"/>
                <a:gd name="connsiteY3-38" fmla="*/ 0 h 4145871"/>
                <a:gd name="connsiteX4-39" fmla="*/ 0 w 10963921"/>
                <a:gd name="connsiteY4-40" fmla="*/ 363984 h 4145871"/>
                <a:gd name="connsiteX0-41" fmla="*/ 0 w 10963921"/>
                <a:gd name="connsiteY0-42" fmla="*/ 363984 h 4199137"/>
                <a:gd name="connsiteX1-43" fmla="*/ 408372 w 10963921"/>
                <a:gd name="connsiteY1-44" fmla="*/ 4199137 h 4199137"/>
                <a:gd name="connsiteX2-45" fmla="*/ 10963921 w 10963921"/>
                <a:gd name="connsiteY2-46" fmla="*/ 3710864 h 4199137"/>
                <a:gd name="connsiteX3-47" fmla="*/ 10191565 w 10963921"/>
                <a:gd name="connsiteY3-48" fmla="*/ 0 h 4199137"/>
                <a:gd name="connsiteX4-49" fmla="*/ 0 w 10963921"/>
                <a:gd name="connsiteY4-50" fmla="*/ 363984 h 4199137"/>
                <a:gd name="connsiteX0-51" fmla="*/ 0 w 11026065"/>
                <a:gd name="connsiteY0-52" fmla="*/ 488271 h 4199137"/>
                <a:gd name="connsiteX1-53" fmla="*/ 470516 w 11026065"/>
                <a:gd name="connsiteY1-54" fmla="*/ 4199137 h 4199137"/>
                <a:gd name="connsiteX2-55" fmla="*/ 11026065 w 11026065"/>
                <a:gd name="connsiteY2-56" fmla="*/ 3710864 h 4199137"/>
                <a:gd name="connsiteX3-57" fmla="*/ 10253709 w 11026065"/>
                <a:gd name="connsiteY3-58" fmla="*/ 0 h 4199137"/>
                <a:gd name="connsiteX4-59" fmla="*/ 0 w 11026065"/>
                <a:gd name="connsiteY4-60" fmla="*/ 488271 h 4199137"/>
                <a:gd name="connsiteX0-61" fmla="*/ 0 w 10972799"/>
                <a:gd name="connsiteY0-62" fmla="*/ 488271 h 4199137"/>
                <a:gd name="connsiteX1-63" fmla="*/ 417250 w 10972799"/>
                <a:gd name="connsiteY1-64" fmla="*/ 4199137 h 4199137"/>
                <a:gd name="connsiteX2-65" fmla="*/ 10972799 w 10972799"/>
                <a:gd name="connsiteY2-66" fmla="*/ 3710864 h 4199137"/>
                <a:gd name="connsiteX3-67" fmla="*/ 10200443 w 10972799"/>
                <a:gd name="connsiteY3-68" fmla="*/ 0 h 4199137"/>
                <a:gd name="connsiteX4-69" fmla="*/ 0 w 10972799"/>
                <a:gd name="connsiteY4-70" fmla="*/ 488271 h 4199137"/>
                <a:gd name="connsiteX0-71" fmla="*/ 0 w 10972799"/>
                <a:gd name="connsiteY0-72" fmla="*/ 440646 h 4151512"/>
                <a:gd name="connsiteX1-73" fmla="*/ 417250 w 10972799"/>
                <a:gd name="connsiteY1-74" fmla="*/ 4151512 h 4151512"/>
                <a:gd name="connsiteX2-75" fmla="*/ 10972799 w 10972799"/>
                <a:gd name="connsiteY2-76" fmla="*/ 3663239 h 4151512"/>
                <a:gd name="connsiteX3-77" fmla="*/ 10505243 w 10972799"/>
                <a:gd name="connsiteY3-78" fmla="*/ 0 h 4151512"/>
                <a:gd name="connsiteX4-79" fmla="*/ 0 w 10972799"/>
                <a:gd name="connsiteY4-80" fmla="*/ 440646 h 4151512"/>
                <a:gd name="connsiteX0-81" fmla="*/ 0 w 10972799"/>
                <a:gd name="connsiteY0-82" fmla="*/ 450171 h 4161037"/>
                <a:gd name="connsiteX1-83" fmla="*/ 417250 w 10972799"/>
                <a:gd name="connsiteY1-84" fmla="*/ 4161037 h 4161037"/>
                <a:gd name="connsiteX2-85" fmla="*/ 10972799 w 10972799"/>
                <a:gd name="connsiteY2-86" fmla="*/ 3672764 h 4161037"/>
                <a:gd name="connsiteX3-87" fmla="*/ 10524293 w 10972799"/>
                <a:gd name="connsiteY3-88" fmla="*/ 0 h 4161037"/>
                <a:gd name="connsiteX4-89" fmla="*/ 0 w 10972799"/>
                <a:gd name="connsiteY4-90" fmla="*/ 450171 h 416103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0972799" h="4161037">
                  <a:moveTo>
                    <a:pt x="0" y="450171"/>
                  </a:moveTo>
                  <a:lnTo>
                    <a:pt x="417250" y="4161037"/>
                  </a:lnTo>
                  <a:lnTo>
                    <a:pt x="10972799" y="3672764"/>
                  </a:lnTo>
                  <a:lnTo>
                    <a:pt x="10524293" y="0"/>
                  </a:lnTo>
                  <a:lnTo>
                    <a:pt x="0" y="450171"/>
                  </a:lnTo>
                  <a:close/>
                </a:path>
              </a:pathLst>
            </a:custGeom>
            <a:solidFill>
              <a:srgbClr val="009F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grpSp>
          <p:nvGrpSpPr>
            <p:cNvPr id="32" name="组合 31"/>
            <p:cNvGrpSpPr/>
            <p:nvPr/>
          </p:nvGrpSpPr>
          <p:grpSpPr>
            <a:xfrm>
              <a:off x="899795" y="2065012"/>
              <a:ext cx="10582183" cy="2117215"/>
              <a:chOff x="1050713" y="2449540"/>
              <a:chExt cx="10582183" cy="2117215"/>
            </a:xfrm>
            <a:effectLst>
              <a:outerShdw blurRad="63500" sx="101000" sy="101000" algn="ctr" rotWithShape="0">
                <a:prstClr val="black">
                  <a:alpha val="38000"/>
                </a:prstClr>
              </a:outerShdw>
            </a:effectLst>
          </p:grpSpPr>
          <p:sp>
            <p:nvSpPr>
              <p:cNvPr id="34" name="任意多边形: 形状 130"/>
              <p:cNvSpPr/>
              <p:nvPr/>
            </p:nvSpPr>
            <p:spPr>
              <a:xfrm>
                <a:off x="1050713" y="2449540"/>
                <a:ext cx="10582183" cy="2117215"/>
              </a:xfrm>
              <a:custGeom>
                <a:avLst/>
                <a:gdLst>
                  <a:gd name="connsiteX0" fmla="*/ 0 w 10582183"/>
                  <a:gd name="connsiteY0" fmla="*/ 17756 h 3799643"/>
                  <a:gd name="connsiteX1" fmla="*/ 44389 w 10582183"/>
                  <a:gd name="connsiteY1" fmla="*/ 3799643 h 3799643"/>
                  <a:gd name="connsiteX2" fmla="*/ 10582183 w 10582183"/>
                  <a:gd name="connsiteY2" fmla="*/ 3701989 h 3799643"/>
                  <a:gd name="connsiteX3" fmla="*/ 10582183 w 10582183"/>
                  <a:gd name="connsiteY3" fmla="*/ 390618 h 3799643"/>
                  <a:gd name="connsiteX4" fmla="*/ 9792070 w 10582183"/>
                  <a:gd name="connsiteY4" fmla="*/ 390618 h 3799643"/>
                  <a:gd name="connsiteX5" fmla="*/ 9792070 w 10582183"/>
                  <a:gd name="connsiteY5" fmla="*/ 0 h 3799643"/>
                  <a:gd name="connsiteX6" fmla="*/ 0 w 10582183"/>
                  <a:gd name="connsiteY6" fmla="*/ 17756 h 37996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582183" h="3799643">
                    <a:moveTo>
                      <a:pt x="0" y="17756"/>
                    </a:moveTo>
                    <a:lnTo>
                      <a:pt x="44389" y="3799643"/>
                    </a:lnTo>
                    <a:lnTo>
                      <a:pt x="10582183" y="3701989"/>
                    </a:lnTo>
                    <a:lnTo>
                      <a:pt x="10582183" y="390618"/>
                    </a:lnTo>
                    <a:lnTo>
                      <a:pt x="9792070" y="390618"/>
                    </a:lnTo>
                    <a:lnTo>
                      <a:pt x="9792070" y="0"/>
                    </a:lnTo>
                    <a:lnTo>
                      <a:pt x="0" y="1775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 dirty="0"/>
              </a:p>
            </p:txBody>
          </p:sp>
          <p:sp>
            <p:nvSpPr>
              <p:cNvPr id="35" name="任意多边形: 形状 131"/>
              <p:cNvSpPr/>
              <p:nvPr/>
            </p:nvSpPr>
            <p:spPr>
              <a:xfrm>
                <a:off x="10823806" y="2509081"/>
                <a:ext cx="809090" cy="417251"/>
              </a:xfrm>
              <a:custGeom>
                <a:avLst/>
                <a:gdLst>
                  <a:gd name="connsiteX0" fmla="*/ 17755 w 852256"/>
                  <a:gd name="connsiteY0" fmla="*/ 0 h 435006"/>
                  <a:gd name="connsiteX1" fmla="*/ 852256 w 852256"/>
                  <a:gd name="connsiteY1" fmla="*/ 435006 h 435006"/>
                  <a:gd name="connsiteX2" fmla="*/ 0 w 852256"/>
                  <a:gd name="connsiteY2" fmla="*/ 417251 h 435006"/>
                  <a:gd name="connsiteX3" fmla="*/ 17755 w 852256"/>
                  <a:gd name="connsiteY3" fmla="*/ 0 h 435006"/>
                  <a:gd name="connsiteX0-1" fmla="*/ 17755 w 852256"/>
                  <a:gd name="connsiteY0-2" fmla="*/ 0 h 417251"/>
                  <a:gd name="connsiteX1-3" fmla="*/ 852256 w 852256"/>
                  <a:gd name="connsiteY1-4" fmla="*/ 403715 h 417251"/>
                  <a:gd name="connsiteX2-5" fmla="*/ 0 w 852256"/>
                  <a:gd name="connsiteY2-6" fmla="*/ 417251 h 417251"/>
                  <a:gd name="connsiteX3-7" fmla="*/ 17755 w 852256"/>
                  <a:gd name="connsiteY3-8" fmla="*/ 0 h 417251"/>
                  <a:gd name="connsiteX0-9" fmla="*/ 17755 w 852256"/>
                  <a:gd name="connsiteY0-10" fmla="*/ 0 h 417251"/>
                  <a:gd name="connsiteX1-11" fmla="*/ 852256 w 852256"/>
                  <a:gd name="connsiteY1-12" fmla="*/ 393285 h 417251"/>
                  <a:gd name="connsiteX2-13" fmla="*/ 0 w 852256"/>
                  <a:gd name="connsiteY2-14" fmla="*/ 417251 h 417251"/>
                  <a:gd name="connsiteX3-15" fmla="*/ 17755 w 852256"/>
                  <a:gd name="connsiteY3-16" fmla="*/ 0 h 417251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852256" h="417251">
                    <a:moveTo>
                      <a:pt x="17755" y="0"/>
                    </a:moveTo>
                    <a:lnTo>
                      <a:pt x="852256" y="393285"/>
                    </a:lnTo>
                    <a:lnTo>
                      <a:pt x="0" y="417251"/>
                    </a:lnTo>
                    <a:lnTo>
                      <a:pt x="17755" y="0"/>
                    </a:lnTo>
                    <a:close/>
                  </a:path>
                </a:pathLst>
              </a:custGeom>
              <a:solidFill>
                <a:srgbClr val="DADAD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/>
              </a:p>
            </p:txBody>
          </p:sp>
        </p:grpSp>
      </p:grpSp>
      <p:sp>
        <p:nvSpPr>
          <p:cNvPr id="5" name="矩形 4"/>
          <p:cNvSpPr/>
          <p:nvPr/>
        </p:nvSpPr>
        <p:spPr>
          <a:xfrm>
            <a:off x="2129376" y="1870053"/>
            <a:ext cx="6978339" cy="11380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负责顶级域名和所有国家的顶级域名解析工作</a:t>
            </a:r>
            <a:r>
              <a:rPr lang="zh-CN" altLang="en-US" sz="2400" dirty="0" smtClean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，</a:t>
            </a:r>
            <a:endParaRPr lang="en-US" altLang="zh-CN" sz="2400" dirty="0" smtClean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例如</a:t>
            </a:r>
            <a:r>
              <a:rPr lang="zh-CN" altLang="en-US" sz="24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：</a:t>
            </a:r>
            <a:r>
              <a:rPr lang="en-US" altLang="zh-CN" sz="24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com, org, net, </a:t>
            </a:r>
            <a:r>
              <a:rPr lang="en-US" altLang="zh-CN" sz="2400" dirty="0" err="1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gov</a:t>
            </a:r>
            <a:r>
              <a:rPr lang="en-US" altLang="zh-CN" sz="24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, </a:t>
            </a:r>
            <a:r>
              <a:rPr lang="en-US" altLang="zh-CN" sz="2400" dirty="0" err="1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uk</a:t>
            </a:r>
            <a:r>
              <a:rPr lang="en-US" altLang="zh-CN" sz="24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, </a:t>
            </a:r>
            <a:r>
              <a:rPr lang="en-US" altLang="zh-CN" sz="2400" dirty="0" err="1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cn</a:t>
            </a:r>
            <a:r>
              <a:rPr lang="en-US" altLang="zh-CN" sz="24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, </a:t>
            </a:r>
            <a:r>
              <a:rPr lang="en-US" altLang="zh-CN" sz="2400" dirty="0" err="1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jp</a:t>
            </a:r>
            <a:r>
              <a:rPr lang="zh-CN" altLang="en-US" sz="24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等</a:t>
            </a:r>
          </a:p>
        </p:txBody>
      </p:sp>
      <p:grpSp>
        <p:nvGrpSpPr>
          <p:cNvPr id="36" name="组合 35"/>
          <p:cNvGrpSpPr/>
          <p:nvPr/>
        </p:nvGrpSpPr>
        <p:grpSpPr>
          <a:xfrm>
            <a:off x="1099938" y="3577044"/>
            <a:ext cx="6411204" cy="498598"/>
            <a:chOff x="1403750" y="3593123"/>
            <a:chExt cx="6411204" cy="498598"/>
          </a:xfrm>
        </p:grpSpPr>
        <p:grpSp>
          <p:nvGrpSpPr>
            <p:cNvPr id="37" name="组合 36"/>
            <p:cNvGrpSpPr/>
            <p:nvPr/>
          </p:nvGrpSpPr>
          <p:grpSpPr>
            <a:xfrm>
              <a:off x="1403750" y="3593123"/>
              <a:ext cx="490436" cy="476221"/>
              <a:chOff x="1403750" y="3593123"/>
              <a:chExt cx="808892" cy="785446"/>
            </a:xfrm>
          </p:grpSpPr>
          <p:sp>
            <p:nvSpPr>
              <p:cNvPr id="40" name="对话气泡: 椭圆形 4"/>
              <p:cNvSpPr/>
              <p:nvPr/>
            </p:nvSpPr>
            <p:spPr>
              <a:xfrm>
                <a:off x="1403750" y="3593123"/>
                <a:ext cx="808892" cy="785446"/>
              </a:xfrm>
              <a:prstGeom prst="wedgeEllipseCallout">
                <a:avLst>
                  <a:gd name="adj1" fmla="val 66124"/>
                  <a:gd name="adj2" fmla="val 2799"/>
                </a:avLst>
              </a:prstGeom>
              <a:solidFill>
                <a:srgbClr val="009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1" name="round-web-cam_17861"/>
              <p:cNvSpPr>
                <a:spLocks noChangeAspect="1"/>
              </p:cNvSpPr>
              <p:nvPr/>
            </p:nvSpPr>
            <p:spPr bwMode="auto">
              <a:xfrm>
                <a:off x="1567764" y="3705353"/>
                <a:ext cx="480863" cy="560986"/>
              </a:xfrm>
              <a:custGeom>
                <a:avLst/>
                <a:gdLst>
                  <a:gd name="connsiteX0" fmla="*/ 382866 w 517527"/>
                  <a:gd name="connsiteY0" fmla="*/ 485037 h 603758"/>
                  <a:gd name="connsiteX1" fmla="*/ 258763 w 517527"/>
                  <a:gd name="connsiteY1" fmla="*/ 516800 h 603758"/>
                  <a:gd name="connsiteX2" fmla="*/ 136617 w 517527"/>
                  <a:gd name="connsiteY2" fmla="*/ 486079 h 603758"/>
                  <a:gd name="connsiteX3" fmla="*/ 81214 w 517527"/>
                  <a:gd name="connsiteY3" fmla="*/ 525522 h 603758"/>
                  <a:gd name="connsiteX4" fmla="*/ 261371 w 517527"/>
                  <a:gd name="connsiteY4" fmla="*/ 581888 h 603758"/>
                  <a:gd name="connsiteX5" fmla="*/ 441658 w 517527"/>
                  <a:gd name="connsiteY5" fmla="*/ 525522 h 603758"/>
                  <a:gd name="connsiteX6" fmla="*/ 382866 w 517527"/>
                  <a:gd name="connsiteY6" fmla="*/ 485037 h 603758"/>
                  <a:gd name="connsiteX7" fmla="*/ 258870 w 517527"/>
                  <a:gd name="connsiteY7" fmla="*/ 184740 h 603758"/>
                  <a:gd name="connsiteX8" fmla="*/ 332717 w 517527"/>
                  <a:gd name="connsiteY8" fmla="*/ 258481 h 603758"/>
                  <a:gd name="connsiteX9" fmla="*/ 258870 w 517527"/>
                  <a:gd name="connsiteY9" fmla="*/ 332222 h 603758"/>
                  <a:gd name="connsiteX10" fmla="*/ 185023 w 517527"/>
                  <a:gd name="connsiteY10" fmla="*/ 258481 h 603758"/>
                  <a:gd name="connsiteX11" fmla="*/ 258870 w 517527"/>
                  <a:gd name="connsiteY11" fmla="*/ 184740 h 603758"/>
                  <a:gd name="connsiteX12" fmla="*/ 258763 w 517527"/>
                  <a:gd name="connsiteY12" fmla="*/ 147620 h 603758"/>
                  <a:gd name="connsiteX13" fmla="*/ 147697 w 517527"/>
                  <a:gd name="connsiteY13" fmla="*/ 258400 h 603758"/>
                  <a:gd name="connsiteX14" fmla="*/ 258763 w 517527"/>
                  <a:gd name="connsiteY14" fmla="*/ 369310 h 603758"/>
                  <a:gd name="connsiteX15" fmla="*/ 369830 w 517527"/>
                  <a:gd name="connsiteY15" fmla="*/ 258400 h 603758"/>
                  <a:gd name="connsiteX16" fmla="*/ 258763 w 517527"/>
                  <a:gd name="connsiteY16" fmla="*/ 147620 h 603758"/>
                  <a:gd name="connsiteX17" fmla="*/ 258112 w 517527"/>
                  <a:gd name="connsiteY17" fmla="*/ 80189 h 603758"/>
                  <a:gd name="connsiteX18" fmla="*/ 236342 w 517527"/>
                  <a:gd name="connsiteY18" fmla="*/ 102058 h 603758"/>
                  <a:gd name="connsiteX19" fmla="*/ 258112 w 517527"/>
                  <a:gd name="connsiteY19" fmla="*/ 123798 h 603758"/>
                  <a:gd name="connsiteX20" fmla="*/ 280012 w 517527"/>
                  <a:gd name="connsiteY20" fmla="*/ 102058 h 603758"/>
                  <a:gd name="connsiteX21" fmla="*/ 258112 w 517527"/>
                  <a:gd name="connsiteY21" fmla="*/ 80189 h 603758"/>
                  <a:gd name="connsiteX22" fmla="*/ 258763 w 517527"/>
                  <a:gd name="connsiteY22" fmla="*/ 0 h 603758"/>
                  <a:gd name="connsiteX23" fmla="*/ 517527 w 517527"/>
                  <a:gd name="connsiteY23" fmla="*/ 258400 h 603758"/>
                  <a:gd name="connsiteX24" fmla="*/ 406852 w 517527"/>
                  <a:gd name="connsiteY24" fmla="*/ 470197 h 603758"/>
                  <a:gd name="connsiteX25" fmla="*/ 463428 w 517527"/>
                  <a:gd name="connsiteY25" fmla="*/ 525522 h 603758"/>
                  <a:gd name="connsiteX26" fmla="*/ 261371 w 517527"/>
                  <a:gd name="connsiteY26" fmla="*/ 603758 h 603758"/>
                  <a:gd name="connsiteX27" fmla="*/ 59314 w 517527"/>
                  <a:gd name="connsiteY27" fmla="*/ 525522 h 603758"/>
                  <a:gd name="connsiteX28" fmla="*/ 112631 w 517527"/>
                  <a:gd name="connsiteY28" fmla="*/ 471499 h 603758"/>
                  <a:gd name="connsiteX29" fmla="*/ 0 w 517527"/>
                  <a:gd name="connsiteY29" fmla="*/ 258400 h 603758"/>
                  <a:gd name="connsiteX30" fmla="*/ 258763 w 517527"/>
                  <a:gd name="connsiteY30" fmla="*/ 0 h 603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517527" h="603758">
                    <a:moveTo>
                      <a:pt x="382866" y="485037"/>
                    </a:moveTo>
                    <a:cubicBezTo>
                      <a:pt x="345974" y="505345"/>
                      <a:pt x="303737" y="516800"/>
                      <a:pt x="258763" y="516800"/>
                    </a:cubicBezTo>
                    <a:cubicBezTo>
                      <a:pt x="214572" y="516800"/>
                      <a:pt x="172987" y="505735"/>
                      <a:pt x="136617" y="486079"/>
                    </a:cubicBezTo>
                    <a:cubicBezTo>
                      <a:pt x="102463" y="497013"/>
                      <a:pt x="81214" y="511984"/>
                      <a:pt x="81214" y="525522"/>
                    </a:cubicBezTo>
                    <a:cubicBezTo>
                      <a:pt x="81214" y="549084"/>
                      <a:pt x="149783" y="581888"/>
                      <a:pt x="261371" y="581888"/>
                    </a:cubicBezTo>
                    <a:cubicBezTo>
                      <a:pt x="373089" y="581888"/>
                      <a:pt x="441658" y="549084"/>
                      <a:pt x="441658" y="525522"/>
                    </a:cubicBezTo>
                    <a:cubicBezTo>
                      <a:pt x="441658" y="511593"/>
                      <a:pt x="418584" y="495972"/>
                      <a:pt x="382866" y="485037"/>
                    </a:cubicBezTo>
                    <a:close/>
                    <a:moveTo>
                      <a:pt x="258870" y="184740"/>
                    </a:moveTo>
                    <a:cubicBezTo>
                      <a:pt x="299655" y="184740"/>
                      <a:pt x="332717" y="217755"/>
                      <a:pt x="332717" y="258481"/>
                    </a:cubicBezTo>
                    <a:cubicBezTo>
                      <a:pt x="332717" y="299207"/>
                      <a:pt x="299655" y="332222"/>
                      <a:pt x="258870" y="332222"/>
                    </a:cubicBezTo>
                    <a:cubicBezTo>
                      <a:pt x="218085" y="332222"/>
                      <a:pt x="185023" y="299207"/>
                      <a:pt x="185023" y="258481"/>
                    </a:cubicBezTo>
                    <a:cubicBezTo>
                      <a:pt x="185023" y="217755"/>
                      <a:pt x="218085" y="184740"/>
                      <a:pt x="258870" y="184740"/>
                    </a:cubicBezTo>
                    <a:close/>
                    <a:moveTo>
                      <a:pt x="258763" y="147620"/>
                    </a:moveTo>
                    <a:cubicBezTo>
                      <a:pt x="197495" y="147620"/>
                      <a:pt x="147697" y="197347"/>
                      <a:pt x="147697" y="258400"/>
                    </a:cubicBezTo>
                    <a:cubicBezTo>
                      <a:pt x="147697" y="319583"/>
                      <a:pt x="197495" y="369310"/>
                      <a:pt x="258763" y="369310"/>
                    </a:cubicBezTo>
                    <a:cubicBezTo>
                      <a:pt x="320032" y="369310"/>
                      <a:pt x="369830" y="319453"/>
                      <a:pt x="369830" y="258400"/>
                    </a:cubicBezTo>
                    <a:cubicBezTo>
                      <a:pt x="369830" y="197347"/>
                      <a:pt x="320032" y="147620"/>
                      <a:pt x="258763" y="147620"/>
                    </a:cubicBezTo>
                    <a:close/>
                    <a:moveTo>
                      <a:pt x="258112" y="80189"/>
                    </a:moveTo>
                    <a:cubicBezTo>
                      <a:pt x="246119" y="80189"/>
                      <a:pt x="236342" y="89952"/>
                      <a:pt x="236342" y="102058"/>
                    </a:cubicBezTo>
                    <a:cubicBezTo>
                      <a:pt x="236342" y="114034"/>
                      <a:pt x="246119" y="123798"/>
                      <a:pt x="258112" y="123798"/>
                    </a:cubicBezTo>
                    <a:cubicBezTo>
                      <a:pt x="270235" y="123798"/>
                      <a:pt x="280012" y="114034"/>
                      <a:pt x="280012" y="102058"/>
                    </a:cubicBezTo>
                    <a:cubicBezTo>
                      <a:pt x="280012" y="89952"/>
                      <a:pt x="270235" y="80189"/>
                      <a:pt x="258112" y="80189"/>
                    </a:cubicBezTo>
                    <a:close/>
                    <a:moveTo>
                      <a:pt x="258763" y="0"/>
                    </a:moveTo>
                    <a:cubicBezTo>
                      <a:pt x="401507" y="0"/>
                      <a:pt x="517527" y="115857"/>
                      <a:pt x="517527" y="258400"/>
                    </a:cubicBezTo>
                    <a:cubicBezTo>
                      <a:pt x="517527" y="346009"/>
                      <a:pt x="473726" y="423464"/>
                      <a:pt x="406852" y="470197"/>
                    </a:cubicBezTo>
                    <a:cubicBezTo>
                      <a:pt x="443483" y="484386"/>
                      <a:pt x="463428" y="503652"/>
                      <a:pt x="463428" y="525522"/>
                    </a:cubicBezTo>
                    <a:cubicBezTo>
                      <a:pt x="463428" y="576291"/>
                      <a:pt x="359401" y="603758"/>
                      <a:pt x="261371" y="603758"/>
                    </a:cubicBezTo>
                    <a:cubicBezTo>
                      <a:pt x="163471" y="603758"/>
                      <a:pt x="59314" y="576291"/>
                      <a:pt x="59314" y="525522"/>
                    </a:cubicBezTo>
                    <a:cubicBezTo>
                      <a:pt x="59314" y="504434"/>
                      <a:pt x="78085" y="485688"/>
                      <a:pt x="112631" y="471499"/>
                    </a:cubicBezTo>
                    <a:cubicBezTo>
                      <a:pt x="44713" y="424896"/>
                      <a:pt x="0" y="346790"/>
                      <a:pt x="0" y="258400"/>
                    </a:cubicBezTo>
                    <a:cubicBezTo>
                      <a:pt x="0" y="115857"/>
                      <a:pt x="116020" y="0"/>
                      <a:pt x="25876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</p:sp>
        </p:grpSp>
        <p:sp>
          <p:nvSpPr>
            <p:cNvPr id="39" name="Text Box 79"/>
            <p:cNvSpPr txBox="1">
              <a:spLocks noChangeArrowheads="1"/>
            </p:cNvSpPr>
            <p:nvPr/>
          </p:nvSpPr>
          <p:spPr bwMode="auto">
            <a:xfrm>
              <a:off x="1985931" y="3593123"/>
              <a:ext cx="5829023" cy="4985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10000"/>
                </a:lnSpc>
              </a:pPr>
              <a:r>
                <a:rPr kumimoji="1"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VeriSign</a:t>
              </a:r>
              <a:r>
                <a:rPr kumimoji="1"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负责维护</a:t>
              </a:r>
              <a:r>
                <a:rPr kumimoji="1"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com</a:t>
              </a:r>
              <a:r>
                <a:rPr kumimoji="1"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顶级域</a:t>
              </a:r>
              <a:r>
                <a:rPr kumimoji="1"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DNS</a:t>
              </a:r>
              <a:r>
                <a:rPr kumimoji="1"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服务器</a:t>
              </a:r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1099938" y="4390749"/>
            <a:ext cx="6940750" cy="498598"/>
            <a:chOff x="1403750" y="3593123"/>
            <a:chExt cx="6940750" cy="498598"/>
          </a:xfrm>
        </p:grpSpPr>
        <p:grpSp>
          <p:nvGrpSpPr>
            <p:cNvPr id="43" name="组合 42"/>
            <p:cNvGrpSpPr/>
            <p:nvPr/>
          </p:nvGrpSpPr>
          <p:grpSpPr>
            <a:xfrm>
              <a:off x="1403750" y="3593123"/>
              <a:ext cx="490436" cy="476221"/>
              <a:chOff x="1403750" y="3593123"/>
              <a:chExt cx="808892" cy="785446"/>
            </a:xfrm>
          </p:grpSpPr>
          <p:sp>
            <p:nvSpPr>
              <p:cNvPr id="45" name="对话气泡: 椭圆形 4"/>
              <p:cNvSpPr/>
              <p:nvPr/>
            </p:nvSpPr>
            <p:spPr>
              <a:xfrm>
                <a:off x="1403750" y="3593123"/>
                <a:ext cx="808892" cy="785446"/>
              </a:xfrm>
              <a:prstGeom prst="wedgeEllipseCallout">
                <a:avLst>
                  <a:gd name="adj1" fmla="val 66124"/>
                  <a:gd name="adj2" fmla="val 2799"/>
                </a:avLst>
              </a:prstGeom>
              <a:solidFill>
                <a:srgbClr val="009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6" name="round-web-cam_17861"/>
              <p:cNvSpPr>
                <a:spLocks noChangeAspect="1"/>
              </p:cNvSpPr>
              <p:nvPr/>
            </p:nvSpPr>
            <p:spPr bwMode="auto">
              <a:xfrm>
                <a:off x="1567764" y="3705353"/>
                <a:ext cx="480863" cy="560986"/>
              </a:xfrm>
              <a:custGeom>
                <a:avLst/>
                <a:gdLst>
                  <a:gd name="connsiteX0" fmla="*/ 382866 w 517527"/>
                  <a:gd name="connsiteY0" fmla="*/ 485037 h 603758"/>
                  <a:gd name="connsiteX1" fmla="*/ 258763 w 517527"/>
                  <a:gd name="connsiteY1" fmla="*/ 516800 h 603758"/>
                  <a:gd name="connsiteX2" fmla="*/ 136617 w 517527"/>
                  <a:gd name="connsiteY2" fmla="*/ 486079 h 603758"/>
                  <a:gd name="connsiteX3" fmla="*/ 81214 w 517527"/>
                  <a:gd name="connsiteY3" fmla="*/ 525522 h 603758"/>
                  <a:gd name="connsiteX4" fmla="*/ 261371 w 517527"/>
                  <a:gd name="connsiteY4" fmla="*/ 581888 h 603758"/>
                  <a:gd name="connsiteX5" fmla="*/ 441658 w 517527"/>
                  <a:gd name="connsiteY5" fmla="*/ 525522 h 603758"/>
                  <a:gd name="connsiteX6" fmla="*/ 382866 w 517527"/>
                  <a:gd name="connsiteY6" fmla="*/ 485037 h 603758"/>
                  <a:gd name="connsiteX7" fmla="*/ 258870 w 517527"/>
                  <a:gd name="connsiteY7" fmla="*/ 184740 h 603758"/>
                  <a:gd name="connsiteX8" fmla="*/ 332717 w 517527"/>
                  <a:gd name="connsiteY8" fmla="*/ 258481 h 603758"/>
                  <a:gd name="connsiteX9" fmla="*/ 258870 w 517527"/>
                  <a:gd name="connsiteY9" fmla="*/ 332222 h 603758"/>
                  <a:gd name="connsiteX10" fmla="*/ 185023 w 517527"/>
                  <a:gd name="connsiteY10" fmla="*/ 258481 h 603758"/>
                  <a:gd name="connsiteX11" fmla="*/ 258870 w 517527"/>
                  <a:gd name="connsiteY11" fmla="*/ 184740 h 603758"/>
                  <a:gd name="connsiteX12" fmla="*/ 258763 w 517527"/>
                  <a:gd name="connsiteY12" fmla="*/ 147620 h 603758"/>
                  <a:gd name="connsiteX13" fmla="*/ 147697 w 517527"/>
                  <a:gd name="connsiteY13" fmla="*/ 258400 h 603758"/>
                  <a:gd name="connsiteX14" fmla="*/ 258763 w 517527"/>
                  <a:gd name="connsiteY14" fmla="*/ 369310 h 603758"/>
                  <a:gd name="connsiteX15" fmla="*/ 369830 w 517527"/>
                  <a:gd name="connsiteY15" fmla="*/ 258400 h 603758"/>
                  <a:gd name="connsiteX16" fmla="*/ 258763 w 517527"/>
                  <a:gd name="connsiteY16" fmla="*/ 147620 h 603758"/>
                  <a:gd name="connsiteX17" fmla="*/ 258112 w 517527"/>
                  <a:gd name="connsiteY17" fmla="*/ 80189 h 603758"/>
                  <a:gd name="connsiteX18" fmla="*/ 236342 w 517527"/>
                  <a:gd name="connsiteY18" fmla="*/ 102058 h 603758"/>
                  <a:gd name="connsiteX19" fmla="*/ 258112 w 517527"/>
                  <a:gd name="connsiteY19" fmla="*/ 123798 h 603758"/>
                  <a:gd name="connsiteX20" fmla="*/ 280012 w 517527"/>
                  <a:gd name="connsiteY20" fmla="*/ 102058 h 603758"/>
                  <a:gd name="connsiteX21" fmla="*/ 258112 w 517527"/>
                  <a:gd name="connsiteY21" fmla="*/ 80189 h 603758"/>
                  <a:gd name="connsiteX22" fmla="*/ 258763 w 517527"/>
                  <a:gd name="connsiteY22" fmla="*/ 0 h 603758"/>
                  <a:gd name="connsiteX23" fmla="*/ 517527 w 517527"/>
                  <a:gd name="connsiteY23" fmla="*/ 258400 h 603758"/>
                  <a:gd name="connsiteX24" fmla="*/ 406852 w 517527"/>
                  <a:gd name="connsiteY24" fmla="*/ 470197 h 603758"/>
                  <a:gd name="connsiteX25" fmla="*/ 463428 w 517527"/>
                  <a:gd name="connsiteY25" fmla="*/ 525522 h 603758"/>
                  <a:gd name="connsiteX26" fmla="*/ 261371 w 517527"/>
                  <a:gd name="connsiteY26" fmla="*/ 603758 h 603758"/>
                  <a:gd name="connsiteX27" fmla="*/ 59314 w 517527"/>
                  <a:gd name="connsiteY27" fmla="*/ 525522 h 603758"/>
                  <a:gd name="connsiteX28" fmla="*/ 112631 w 517527"/>
                  <a:gd name="connsiteY28" fmla="*/ 471499 h 603758"/>
                  <a:gd name="connsiteX29" fmla="*/ 0 w 517527"/>
                  <a:gd name="connsiteY29" fmla="*/ 258400 h 603758"/>
                  <a:gd name="connsiteX30" fmla="*/ 258763 w 517527"/>
                  <a:gd name="connsiteY30" fmla="*/ 0 h 603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517527" h="603758">
                    <a:moveTo>
                      <a:pt x="382866" y="485037"/>
                    </a:moveTo>
                    <a:cubicBezTo>
                      <a:pt x="345974" y="505345"/>
                      <a:pt x="303737" y="516800"/>
                      <a:pt x="258763" y="516800"/>
                    </a:cubicBezTo>
                    <a:cubicBezTo>
                      <a:pt x="214572" y="516800"/>
                      <a:pt x="172987" y="505735"/>
                      <a:pt x="136617" y="486079"/>
                    </a:cubicBezTo>
                    <a:cubicBezTo>
                      <a:pt x="102463" y="497013"/>
                      <a:pt x="81214" y="511984"/>
                      <a:pt x="81214" y="525522"/>
                    </a:cubicBezTo>
                    <a:cubicBezTo>
                      <a:pt x="81214" y="549084"/>
                      <a:pt x="149783" y="581888"/>
                      <a:pt x="261371" y="581888"/>
                    </a:cubicBezTo>
                    <a:cubicBezTo>
                      <a:pt x="373089" y="581888"/>
                      <a:pt x="441658" y="549084"/>
                      <a:pt x="441658" y="525522"/>
                    </a:cubicBezTo>
                    <a:cubicBezTo>
                      <a:pt x="441658" y="511593"/>
                      <a:pt x="418584" y="495972"/>
                      <a:pt x="382866" y="485037"/>
                    </a:cubicBezTo>
                    <a:close/>
                    <a:moveTo>
                      <a:pt x="258870" y="184740"/>
                    </a:moveTo>
                    <a:cubicBezTo>
                      <a:pt x="299655" y="184740"/>
                      <a:pt x="332717" y="217755"/>
                      <a:pt x="332717" y="258481"/>
                    </a:cubicBezTo>
                    <a:cubicBezTo>
                      <a:pt x="332717" y="299207"/>
                      <a:pt x="299655" y="332222"/>
                      <a:pt x="258870" y="332222"/>
                    </a:cubicBezTo>
                    <a:cubicBezTo>
                      <a:pt x="218085" y="332222"/>
                      <a:pt x="185023" y="299207"/>
                      <a:pt x="185023" y="258481"/>
                    </a:cubicBezTo>
                    <a:cubicBezTo>
                      <a:pt x="185023" y="217755"/>
                      <a:pt x="218085" y="184740"/>
                      <a:pt x="258870" y="184740"/>
                    </a:cubicBezTo>
                    <a:close/>
                    <a:moveTo>
                      <a:pt x="258763" y="147620"/>
                    </a:moveTo>
                    <a:cubicBezTo>
                      <a:pt x="197495" y="147620"/>
                      <a:pt x="147697" y="197347"/>
                      <a:pt x="147697" y="258400"/>
                    </a:cubicBezTo>
                    <a:cubicBezTo>
                      <a:pt x="147697" y="319583"/>
                      <a:pt x="197495" y="369310"/>
                      <a:pt x="258763" y="369310"/>
                    </a:cubicBezTo>
                    <a:cubicBezTo>
                      <a:pt x="320032" y="369310"/>
                      <a:pt x="369830" y="319453"/>
                      <a:pt x="369830" y="258400"/>
                    </a:cubicBezTo>
                    <a:cubicBezTo>
                      <a:pt x="369830" y="197347"/>
                      <a:pt x="320032" y="147620"/>
                      <a:pt x="258763" y="147620"/>
                    </a:cubicBezTo>
                    <a:close/>
                    <a:moveTo>
                      <a:pt x="258112" y="80189"/>
                    </a:moveTo>
                    <a:cubicBezTo>
                      <a:pt x="246119" y="80189"/>
                      <a:pt x="236342" y="89952"/>
                      <a:pt x="236342" y="102058"/>
                    </a:cubicBezTo>
                    <a:cubicBezTo>
                      <a:pt x="236342" y="114034"/>
                      <a:pt x="246119" y="123798"/>
                      <a:pt x="258112" y="123798"/>
                    </a:cubicBezTo>
                    <a:cubicBezTo>
                      <a:pt x="270235" y="123798"/>
                      <a:pt x="280012" y="114034"/>
                      <a:pt x="280012" y="102058"/>
                    </a:cubicBezTo>
                    <a:cubicBezTo>
                      <a:pt x="280012" y="89952"/>
                      <a:pt x="270235" y="80189"/>
                      <a:pt x="258112" y="80189"/>
                    </a:cubicBezTo>
                    <a:close/>
                    <a:moveTo>
                      <a:pt x="258763" y="0"/>
                    </a:moveTo>
                    <a:cubicBezTo>
                      <a:pt x="401507" y="0"/>
                      <a:pt x="517527" y="115857"/>
                      <a:pt x="517527" y="258400"/>
                    </a:cubicBezTo>
                    <a:cubicBezTo>
                      <a:pt x="517527" y="346009"/>
                      <a:pt x="473726" y="423464"/>
                      <a:pt x="406852" y="470197"/>
                    </a:cubicBezTo>
                    <a:cubicBezTo>
                      <a:pt x="443483" y="484386"/>
                      <a:pt x="463428" y="503652"/>
                      <a:pt x="463428" y="525522"/>
                    </a:cubicBezTo>
                    <a:cubicBezTo>
                      <a:pt x="463428" y="576291"/>
                      <a:pt x="359401" y="603758"/>
                      <a:pt x="261371" y="603758"/>
                    </a:cubicBezTo>
                    <a:cubicBezTo>
                      <a:pt x="163471" y="603758"/>
                      <a:pt x="59314" y="576291"/>
                      <a:pt x="59314" y="525522"/>
                    </a:cubicBezTo>
                    <a:cubicBezTo>
                      <a:pt x="59314" y="504434"/>
                      <a:pt x="78085" y="485688"/>
                      <a:pt x="112631" y="471499"/>
                    </a:cubicBezTo>
                    <a:cubicBezTo>
                      <a:pt x="44713" y="424896"/>
                      <a:pt x="0" y="346790"/>
                      <a:pt x="0" y="258400"/>
                    </a:cubicBezTo>
                    <a:cubicBezTo>
                      <a:pt x="0" y="115857"/>
                      <a:pt x="116020" y="0"/>
                      <a:pt x="25876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</p:sp>
        </p:grpSp>
        <p:sp>
          <p:nvSpPr>
            <p:cNvPr id="44" name="Text Box 79"/>
            <p:cNvSpPr txBox="1">
              <a:spLocks noChangeArrowheads="1"/>
            </p:cNvSpPr>
            <p:nvPr/>
          </p:nvSpPr>
          <p:spPr bwMode="auto">
            <a:xfrm>
              <a:off x="1985931" y="3593123"/>
              <a:ext cx="6358569" cy="4985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10000"/>
                </a:lnSpc>
              </a:pPr>
              <a:r>
                <a:rPr kumimoji="1"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EDUCAUSE</a:t>
              </a:r>
              <a:r>
                <a:rPr kumimoji="1"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负责维护</a:t>
              </a:r>
              <a:r>
                <a:rPr kumimoji="1" lang="en-US" altLang="zh-CN" sz="24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edu</a:t>
              </a:r>
              <a:r>
                <a:rPr kumimoji="1"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顶级域</a:t>
              </a:r>
              <a:r>
                <a:rPr kumimoji="1"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DNS</a:t>
              </a:r>
              <a:r>
                <a:rPr kumimoji="1"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服务器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/>
          <p:cNvGrpSpPr/>
          <p:nvPr/>
        </p:nvGrpSpPr>
        <p:grpSpPr>
          <a:xfrm>
            <a:off x="820738" y="774088"/>
            <a:ext cx="4379913" cy="526730"/>
            <a:chOff x="722008" y="1303131"/>
            <a:chExt cx="4182069" cy="502938"/>
          </a:xfrm>
        </p:grpSpPr>
        <p:grpSp>
          <p:nvGrpSpPr>
            <p:cNvPr id="24" name="组合 23"/>
            <p:cNvGrpSpPr/>
            <p:nvPr/>
          </p:nvGrpSpPr>
          <p:grpSpPr>
            <a:xfrm>
              <a:off x="722008" y="1303131"/>
              <a:ext cx="546594" cy="475865"/>
              <a:chOff x="708742" y="1296102"/>
              <a:chExt cx="454744" cy="283828"/>
            </a:xfrm>
          </p:grpSpPr>
          <p:sp>
            <p:nvSpPr>
              <p:cNvPr id="28" name="平行四边形 27"/>
              <p:cNvSpPr/>
              <p:nvPr/>
            </p:nvSpPr>
            <p:spPr>
              <a:xfrm>
                <a:off x="708742" y="1296103"/>
                <a:ext cx="351872" cy="283827"/>
              </a:xfrm>
              <a:prstGeom prst="parallelogram">
                <a:avLst>
                  <a:gd name="adj" fmla="val 80822"/>
                </a:avLst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985"/>
              </a:p>
            </p:txBody>
          </p:sp>
          <p:sp>
            <p:nvSpPr>
              <p:cNvPr id="29" name="平行四边形 28"/>
              <p:cNvSpPr/>
              <p:nvPr/>
            </p:nvSpPr>
            <p:spPr>
              <a:xfrm>
                <a:off x="811614" y="1296102"/>
                <a:ext cx="351872" cy="283827"/>
              </a:xfrm>
              <a:prstGeom prst="parallelogram">
                <a:avLst>
                  <a:gd name="adj" fmla="val 80822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985"/>
              </a:p>
            </p:txBody>
          </p:sp>
        </p:grpSp>
        <p:sp>
          <p:nvSpPr>
            <p:cNvPr id="25" name="流程图: 手动输入 6"/>
            <p:cNvSpPr/>
            <p:nvPr/>
          </p:nvSpPr>
          <p:spPr>
            <a:xfrm rot="5400000" flipV="1">
              <a:off x="2708406" y="-413271"/>
              <a:ext cx="475861" cy="3915480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-1" fmla="*/ 0 w 10000"/>
                <a:gd name="connsiteY0-2" fmla="*/ 1050 h 10000"/>
                <a:gd name="connsiteX1-3" fmla="*/ 10000 w 10000"/>
                <a:gd name="connsiteY1-4" fmla="*/ 0 h 10000"/>
                <a:gd name="connsiteX2-5" fmla="*/ 10000 w 10000"/>
                <a:gd name="connsiteY2-6" fmla="*/ 10000 h 10000"/>
                <a:gd name="connsiteX3-7" fmla="*/ 0 w 10000"/>
                <a:gd name="connsiteY3-8" fmla="*/ 10000 h 10000"/>
                <a:gd name="connsiteX4-9" fmla="*/ 0 w 10000"/>
                <a:gd name="connsiteY4-10" fmla="*/ 1050 h 10000"/>
                <a:gd name="connsiteX0-11" fmla="*/ 0 w 10000"/>
                <a:gd name="connsiteY0-12" fmla="*/ 988 h 9938"/>
                <a:gd name="connsiteX1-13" fmla="*/ 9911 w 10000"/>
                <a:gd name="connsiteY1-14" fmla="*/ 0 h 9938"/>
                <a:gd name="connsiteX2-15" fmla="*/ 10000 w 10000"/>
                <a:gd name="connsiteY2-16" fmla="*/ 9938 h 9938"/>
                <a:gd name="connsiteX3-17" fmla="*/ 0 w 10000"/>
                <a:gd name="connsiteY3-18" fmla="*/ 9938 h 9938"/>
                <a:gd name="connsiteX4-19" fmla="*/ 0 w 10000"/>
                <a:gd name="connsiteY4-20" fmla="*/ 988 h 9938"/>
                <a:gd name="connsiteX0-21" fmla="*/ 0 w 10000"/>
                <a:gd name="connsiteY0-22" fmla="*/ 1853 h 10000"/>
                <a:gd name="connsiteX1-23" fmla="*/ 9911 w 10000"/>
                <a:gd name="connsiteY1-24" fmla="*/ 0 h 10000"/>
                <a:gd name="connsiteX2-25" fmla="*/ 10000 w 10000"/>
                <a:gd name="connsiteY2-26" fmla="*/ 10000 h 10000"/>
                <a:gd name="connsiteX3-27" fmla="*/ 0 w 10000"/>
                <a:gd name="connsiteY3-28" fmla="*/ 10000 h 10000"/>
                <a:gd name="connsiteX4-29" fmla="*/ 0 w 10000"/>
                <a:gd name="connsiteY4-30" fmla="*/ 1853 h 10000"/>
                <a:gd name="connsiteX0-31" fmla="*/ 0 w 10000"/>
                <a:gd name="connsiteY0-32" fmla="*/ 1796 h 10000"/>
                <a:gd name="connsiteX1-33" fmla="*/ 9911 w 10000"/>
                <a:gd name="connsiteY1-34" fmla="*/ 0 h 10000"/>
                <a:gd name="connsiteX2-35" fmla="*/ 10000 w 10000"/>
                <a:gd name="connsiteY2-36" fmla="*/ 10000 h 10000"/>
                <a:gd name="connsiteX3-37" fmla="*/ 0 w 10000"/>
                <a:gd name="connsiteY3-38" fmla="*/ 10000 h 10000"/>
                <a:gd name="connsiteX4-39" fmla="*/ 0 w 10000"/>
                <a:gd name="connsiteY4-40" fmla="*/ 1796 h 10000"/>
                <a:gd name="connsiteX0-41" fmla="*/ 106 w 10000"/>
                <a:gd name="connsiteY0-42" fmla="*/ 804 h 10000"/>
                <a:gd name="connsiteX1-43" fmla="*/ 9911 w 10000"/>
                <a:gd name="connsiteY1-44" fmla="*/ 0 h 10000"/>
                <a:gd name="connsiteX2-45" fmla="*/ 10000 w 10000"/>
                <a:gd name="connsiteY2-46" fmla="*/ 10000 h 10000"/>
                <a:gd name="connsiteX3-47" fmla="*/ 0 w 10000"/>
                <a:gd name="connsiteY3-48" fmla="*/ 10000 h 10000"/>
                <a:gd name="connsiteX4-49" fmla="*/ 106 w 10000"/>
                <a:gd name="connsiteY4-50" fmla="*/ 804 h 10000"/>
                <a:gd name="connsiteX0-51" fmla="*/ 106 w 10000"/>
                <a:gd name="connsiteY0-52" fmla="*/ 793 h 10000"/>
                <a:gd name="connsiteX1-53" fmla="*/ 9911 w 10000"/>
                <a:gd name="connsiteY1-54" fmla="*/ 0 h 10000"/>
                <a:gd name="connsiteX2-55" fmla="*/ 10000 w 10000"/>
                <a:gd name="connsiteY2-56" fmla="*/ 10000 h 10000"/>
                <a:gd name="connsiteX3-57" fmla="*/ 0 w 10000"/>
                <a:gd name="connsiteY3-58" fmla="*/ 10000 h 10000"/>
                <a:gd name="connsiteX4-59" fmla="*/ 106 w 10000"/>
                <a:gd name="connsiteY4-60" fmla="*/ 793 h 10000"/>
                <a:gd name="connsiteX0-61" fmla="*/ 106 w 10000"/>
                <a:gd name="connsiteY0-62" fmla="*/ 758 h 10000"/>
                <a:gd name="connsiteX1-63" fmla="*/ 9911 w 10000"/>
                <a:gd name="connsiteY1-64" fmla="*/ 0 h 10000"/>
                <a:gd name="connsiteX2-65" fmla="*/ 10000 w 10000"/>
                <a:gd name="connsiteY2-66" fmla="*/ 10000 h 10000"/>
                <a:gd name="connsiteX3-67" fmla="*/ 0 w 10000"/>
                <a:gd name="connsiteY3-68" fmla="*/ 10000 h 10000"/>
                <a:gd name="connsiteX4-69" fmla="*/ 106 w 10000"/>
                <a:gd name="connsiteY4-70" fmla="*/ 758 h 10000"/>
                <a:gd name="connsiteX0-71" fmla="*/ 50 w 10000"/>
                <a:gd name="connsiteY0-72" fmla="*/ 854 h 10000"/>
                <a:gd name="connsiteX1-73" fmla="*/ 9911 w 10000"/>
                <a:gd name="connsiteY1-74" fmla="*/ 0 h 10000"/>
                <a:gd name="connsiteX2-75" fmla="*/ 10000 w 10000"/>
                <a:gd name="connsiteY2-76" fmla="*/ 10000 h 10000"/>
                <a:gd name="connsiteX3-77" fmla="*/ 0 w 10000"/>
                <a:gd name="connsiteY3-78" fmla="*/ 10000 h 10000"/>
                <a:gd name="connsiteX4-79" fmla="*/ 50 w 10000"/>
                <a:gd name="connsiteY4-80" fmla="*/ 854 h 100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0000" h="10000">
                  <a:moveTo>
                    <a:pt x="50" y="854"/>
                  </a:moveTo>
                  <a:lnTo>
                    <a:pt x="9911" y="0"/>
                  </a:lnTo>
                  <a:cubicBezTo>
                    <a:pt x="9941" y="3334"/>
                    <a:pt x="9970" y="6666"/>
                    <a:pt x="10000" y="10000"/>
                  </a:cubicBezTo>
                  <a:lnTo>
                    <a:pt x="0" y="10000"/>
                  </a:lnTo>
                  <a:cubicBezTo>
                    <a:pt x="35" y="6935"/>
                    <a:pt x="15" y="3919"/>
                    <a:pt x="50" y="854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55">
                <a:latin typeface="+mn-ea"/>
                <a:cs typeface="Arial" panose="020B0604020202020204" pitchFamily="34" charset="0"/>
              </a:endParaRPr>
            </a:p>
          </p:txBody>
        </p:sp>
        <p:sp>
          <p:nvSpPr>
            <p:cNvPr id="26" name="Text Box 79"/>
            <p:cNvSpPr txBox="1">
              <a:spLocks noChangeArrowheads="1"/>
            </p:cNvSpPr>
            <p:nvPr/>
          </p:nvSpPr>
          <p:spPr bwMode="auto">
            <a:xfrm>
              <a:off x="1351236" y="1335869"/>
              <a:ext cx="3305983" cy="470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kumimoji="1" lang="zh-CN" altLang="en-US" sz="2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权威</a:t>
              </a:r>
              <a:r>
                <a:rPr kumimoji="1" lang="en-US" altLang="zh-CN" sz="2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DNS</a:t>
              </a:r>
              <a:r>
                <a:rPr kumimoji="1" lang="zh-CN" altLang="en-US" sz="2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服务器</a:t>
              </a: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1570196" y="1827026"/>
            <a:ext cx="8517233" cy="1921641"/>
            <a:chOff x="703264" y="1946586"/>
            <a:chExt cx="10972799" cy="2627877"/>
          </a:xfrm>
        </p:grpSpPr>
        <p:sp>
          <p:nvSpPr>
            <p:cNvPr id="31" name="任意多边形: 形状 128"/>
            <p:cNvSpPr/>
            <p:nvPr/>
          </p:nvSpPr>
          <p:spPr>
            <a:xfrm>
              <a:off x="703264" y="1946586"/>
              <a:ext cx="10972799" cy="2627877"/>
            </a:xfrm>
            <a:custGeom>
              <a:avLst/>
              <a:gdLst>
                <a:gd name="connsiteX0" fmla="*/ 0 w 10804124"/>
                <a:gd name="connsiteY0" fmla="*/ 79899 h 3861786"/>
                <a:gd name="connsiteX1" fmla="*/ 372862 w 10804124"/>
                <a:gd name="connsiteY1" fmla="*/ 3861786 h 3861786"/>
                <a:gd name="connsiteX2" fmla="*/ 10804124 w 10804124"/>
                <a:gd name="connsiteY2" fmla="*/ 3240349 h 3861786"/>
                <a:gd name="connsiteX3" fmla="*/ 10475650 w 10804124"/>
                <a:gd name="connsiteY3" fmla="*/ 0 h 3861786"/>
                <a:gd name="connsiteX4" fmla="*/ 0 w 10804124"/>
                <a:gd name="connsiteY4" fmla="*/ 79899 h 3861786"/>
                <a:gd name="connsiteX0-1" fmla="*/ 0 w 10804124"/>
                <a:gd name="connsiteY0-2" fmla="*/ 346229 h 4128116"/>
                <a:gd name="connsiteX1-3" fmla="*/ 372862 w 10804124"/>
                <a:gd name="connsiteY1-4" fmla="*/ 4128116 h 4128116"/>
                <a:gd name="connsiteX2-5" fmla="*/ 10804124 w 10804124"/>
                <a:gd name="connsiteY2-6" fmla="*/ 3506679 h 4128116"/>
                <a:gd name="connsiteX3-7" fmla="*/ 10182687 w 10804124"/>
                <a:gd name="connsiteY3-8" fmla="*/ 0 h 4128116"/>
                <a:gd name="connsiteX4-9" fmla="*/ 0 w 10804124"/>
                <a:gd name="connsiteY4-10" fmla="*/ 346229 h 4128116"/>
                <a:gd name="connsiteX0-11" fmla="*/ 0 w 10804124"/>
                <a:gd name="connsiteY0-12" fmla="*/ 363984 h 4145871"/>
                <a:gd name="connsiteX1-13" fmla="*/ 372862 w 10804124"/>
                <a:gd name="connsiteY1-14" fmla="*/ 4145871 h 4145871"/>
                <a:gd name="connsiteX2-15" fmla="*/ 10804124 w 10804124"/>
                <a:gd name="connsiteY2-16" fmla="*/ 3524434 h 4145871"/>
                <a:gd name="connsiteX3-17" fmla="*/ 10191565 w 10804124"/>
                <a:gd name="connsiteY3-18" fmla="*/ 0 h 4145871"/>
                <a:gd name="connsiteX4-19" fmla="*/ 0 w 10804124"/>
                <a:gd name="connsiteY4-20" fmla="*/ 363984 h 4145871"/>
                <a:gd name="connsiteX0-21" fmla="*/ 0 w 10928411"/>
                <a:gd name="connsiteY0-22" fmla="*/ 363984 h 4145871"/>
                <a:gd name="connsiteX1-23" fmla="*/ 372862 w 10928411"/>
                <a:gd name="connsiteY1-24" fmla="*/ 4145871 h 4145871"/>
                <a:gd name="connsiteX2-25" fmla="*/ 10928411 w 10928411"/>
                <a:gd name="connsiteY2-26" fmla="*/ 3701987 h 4145871"/>
                <a:gd name="connsiteX3-27" fmla="*/ 10191565 w 10928411"/>
                <a:gd name="connsiteY3-28" fmla="*/ 0 h 4145871"/>
                <a:gd name="connsiteX4-29" fmla="*/ 0 w 10928411"/>
                <a:gd name="connsiteY4-30" fmla="*/ 363984 h 4145871"/>
                <a:gd name="connsiteX0-31" fmla="*/ 0 w 10963921"/>
                <a:gd name="connsiteY0-32" fmla="*/ 363984 h 4145871"/>
                <a:gd name="connsiteX1-33" fmla="*/ 372862 w 10963921"/>
                <a:gd name="connsiteY1-34" fmla="*/ 4145871 h 4145871"/>
                <a:gd name="connsiteX2-35" fmla="*/ 10963921 w 10963921"/>
                <a:gd name="connsiteY2-36" fmla="*/ 3710864 h 4145871"/>
                <a:gd name="connsiteX3-37" fmla="*/ 10191565 w 10963921"/>
                <a:gd name="connsiteY3-38" fmla="*/ 0 h 4145871"/>
                <a:gd name="connsiteX4-39" fmla="*/ 0 w 10963921"/>
                <a:gd name="connsiteY4-40" fmla="*/ 363984 h 4145871"/>
                <a:gd name="connsiteX0-41" fmla="*/ 0 w 10963921"/>
                <a:gd name="connsiteY0-42" fmla="*/ 363984 h 4199137"/>
                <a:gd name="connsiteX1-43" fmla="*/ 408372 w 10963921"/>
                <a:gd name="connsiteY1-44" fmla="*/ 4199137 h 4199137"/>
                <a:gd name="connsiteX2-45" fmla="*/ 10963921 w 10963921"/>
                <a:gd name="connsiteY2-46" fmla="*/ 3710864 h 4199137"/>
                <a:gd name="connsiteX3-47" fmla="*/ 10191565 w 10963921"/>
                <a:gd name="connsiteY3-48" fmla="*/ 0 h 4199137"/>
                <a:gd name="connsiteX4-49" fmla="*/ 0 w 10963921"/>
                <a:gd name="connsiteY4-50" fmla="*/ 363984 h 4199137"/>
                <a:gd name="connsiteX0-51" fmla="*/ 0 w 11026065"/>
                <a:gd name="connsiteY0-52" fmla="*/ 488271 h 4199137"/>
                <a:gd name="connsiteX1-53" fmla="*/ 470516 w 11026065"/>
                <a:gd name="connsiteY1-54" fmla="*/ 4199137 h 4199137"/>
                <a:gd name="connsiteX2-55" fmla="*/ 11026065 w 11026065"/>
                <a:gd name="connsiteY2-56" fmla="*/ 3710864 h 4199137"/>
                <a:gd name="connsiteX3-57" fmla="*/ 10253709 w 11026065"/>
                <a:gd name="connsiteY3-58" fmla="*/ 0 h 4199137"/>
                <a:gd name="connsiteX4-59" fmla="*/ 0 w 11026065"/>
                <a:gd name="connsiteY4-60" fmla="*/ 488271 h 4199137"/>
                <a:gd name="connsiteX0-61" fmla="*/ 0 w 10972799"/>
                <a:gd name="connsiteY0-62" fmla="*/ 488271 h 4199137"/>
                <a:gd name="connsiteX1-63" fmla="*/ 417250 w 10972799"/>
                <a:gd name="connsiteY1-64" fmla="*/ 4199137 h 4199137"/>
                <a:gd name="connsiteX2-65" fmla="*/ 10972799 w 10972799"/>
                <a:gd name="connsiteY2-66" fmla="*/ 3710864 h 4199137"/>
                <a:gd name="connsiteX3-67" fmla="*/ 10200443 w 10972799"/>
                <a:gd name="connsiteY3-68" fmla="*/ 0 h 4199137"/>
                <a:gd name="connsiteX4-69" fmla="*/ 0 w 10972799"/>
                <a:gd name="connsiteY4-70" fmla="*/ 488271 h 4199137"/>
                <a:gd name="connsiteX0-71" fmla="*/ 0 w 10972799"/>
                <a:gd name="connsiteY0-72" fmla="*/ 440646 h 4151512"/>
                <a:gd name="connsiteX1-73" fmla="*/ 417250 w 10972799"/>
                <a:gd name="connsiteY1-74" fmla="*/ 4151512 h 4151512"/>
                <a:gd name="connsiteX2-75" fmla="*/ 10972799 w 10972799"/>
                <a:gd name="connsiteY2-76" fmla="*/ 3663239 h 4151512"/>
                <a:gd name="connsiteX3-77" fmla="*/ 10505243 w 10972799"/>
                <a:gd name="connsiteY3-78" fmla="*/ 0 h 4151512"/>
                <a:gd name="connsiteX4-79" fmla="*/ 0 w 10972799"/>
                <a:gd name="connsiteY4-80" fmla="*/ 440646 h 4151512"/>
                <a:gd name="connsiteX0-81" fmla="*/ 0 w 10972799"/>
                <a:gd name="connsiteY0-82" fmla="*/ 450171 h 4161037"/>
                <a:gd name="connsiteX1-83" fmla="*/ 417250 w 10972799"/>
                <a:gd name="connsiteY1-84" fmla="*/ 4161037 h 4161037"/>
                <a:gd name="connsiteX2-85" fmla="*/ 10972799 w 10972799"/>
                <a:gd name="connsiteY2-86" fmla="*/ 3672764 h 4161037"/>
                <a:gd name="connsiteX3-87" fmla="*/ 10524293 w 10972799"/>
                <a:gd name="connsiteY3-88" fmla="*/ 0 h 4161037"/>
                <a:gd name="connsiteX4-89" fmla="*/ 0 w 10972799"/>
                <a:gd name="connsiteY4-90" fmla="*/ 450171 h 416103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0972799" h="4161037">
                  <a:moveTo>
                    <a:pt x="0" y="450171"/>
                  </a:moveTo>
                  <a:lnTo>
                    <a:pt x="417250" y="4161037"/>
                  </a:lnTo>
                  <a:lnTo>
                    <a:pt x="10972799" y="3672764"/>
                  </a:lnTo>
                  <a:lnTo>
                    <a:pt x="10524293" y="0"/>
                  </a:lnTo>
                  <a:lnTo>
                    <a:pt x="0" y="450171"/>
                  </a:lnTo>
                  <a:close/>
                </a:path>
              </a:pathLst>
            </a:custGeom>
            <a:solidFill>
              <a:srgbClr val="009F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grpSp>
          <p:nvGrpSpPr>
            <p:cNvPr id="32" name="组合 31"/>
            <p:cNvGrpSpPr/>
            <p:nvPr/>
          </p:nvGrpSpPr>
          <p:grpSpPr>
            <a:xfrm>
              <a:off x="899795" y="2065012"/>
              <a:ext cx="10582183" cy="2384288"/>
              <a:chOff x="1050713" y="2449540"/>
              <a:chExt cx="10582183" cy="2384288"/>
            </a:xfrm>
            <a:effectLst>
              <a:outerShdw blurRad="63500" sx="101000" sy="101000" algn="ctr" rotWithShape="0">
                <a:prstClr val="black">
                  <a:alpha val="38000"/>
                </a:prstClr>
              </a:outerShdw>
            </a:effectLst>
          </p:grpSpPr>
          <p:sp>
            <p:nvSpPr>
              <p:cNvPr id="34" name="任意多边形: 形状 130"/>
              <p:cNvSpPr/>
              <p:nvPr/>
            </p:nvSpPr>
            <p:spPr>
              <a:xfrm>
                <a:off x="1050713" y="2449540"/>
                <a:ext cx="10582183" cy="2384288"/>
              </a:xfrm>
              <a:custGeom>
                <a:avLst/>
                <a:gdLst>
                  <a:gd name="connsiteX0" fmla="*/ 0 w 10582183"/>
                  <a:gd name="connsiteY0" fmla="*/ 17756 h 3799643"/>
                  <a:gd name="connsiteX1" fmla="*/ 44389 w 10582183"/>
                  <a:gd name="connsiteY1" fmla="*/ 3799643 h 3799643"/>
                  <a:gd name="connsiteX2" fmla="*/ 10582183 w 10582183"/>
                  <a:gd name="connsiteY2" fmla="*/ 3701989 h 3799643"/>
                  <a:gd name="connsiteX3" fmla="*/ 10582183 w 10582183"/>
                  <a:gd name="connsiteY3" fmla="*/ 390618 h 3799643"/>
                  <a:gd name="connsiteX4" fmla="*/ 9792070 w 10582183"/>
                  <a:gd name="connsiteY4" fmla="*/ 390618 h 3799643"/>
                  <a:gd name="connsiteX5" fmla="*/ 9792070 w 10582183"/>
                  <a:gd name="connsiteY5" fmla="*/ 0 h 3799643"/>
                  <a:gd name="connsiteX6" fmla="*/ 0 w 10582183"/>
                  <a:gd name="connsiteY6" fmla="*/ 17756 h 37996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582183" h="3799643">
                    <a:moveTo>
                      <a:pt x="0" y="17756"/>
                    </a:moveTo>
                    <a:lnTo>
                      <a:pt x="44389" y="3799643"/>
                    </a:lnTo>
                    <a:lnTo>
                      <a:pt x="10582183" y="3701989"/>
                    </a:lnTo>
                    <a:lnTo>
                      <a:pt x="10582183" y="390618"/>
                    </a:lnTo>
                    <a:lnTo>
                      <a:pt x="9792070" y="390618"/>
                    </a:lnTo>
                    <a:lnTo>
                      <a:pt x="9792070" y="0"/>
                    </a:lnTo>
                    <a:lnTo>
                      <a:pt x="0" y="1775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 dirty="0"/>
              </a:p>
            </p:txBody>
          </p:sp>
          <p:sp>
            <p:nvSpPr>
              <p:cNvPr id="35" name="任意多边形: 形状 131"/>
              <p:cNvSpPr/>
              <p:nvPr/>
            </p:nvSpPr>
            <p:spPr>
              <a:xfrm>
                <a:off x="10823806" y="2509081"/>
                <a:ext cx="809090" cy="417251"/>
              </a:xfrm>
              <a:custGeom>
                <a:avLst/>
                <a:gdLst>
                  <a:gd name="connsiteX0" fmla="*/ 17755 w 852256"/>
                  <a:gd name="connsiteY0" fmla="*/ 0 h 435006"/>
                  <a:gd name="connsiteX1" fmla="*/ 852256 w 852256"/>
                  <a:gd name="connsiteY1" fmla="*/ 435006 h 435006"/>
                  <a:gd name="connsiteX2" fmla="*/ 0 w 852256"/>
                  <a:gd name="connsiteY2" fmla="*/ 417251 h 435006"/>
                  <a:gd name="connsiteX3" fmla="*/ 17755 w 852256"/>
                  <a:gd name="connsiteY3" fmla="*/ 0 h 435006"/>
                  <a:gd name="connsiteX0-1" fmla="*/ 17755 w 852256"/>
                  <a:gd name="connsiteY0-2" fmla="*/ 0 h 417251"/>
                  <a:gd name="connsiteX1-3" fmla="*/ 852256 w 852256"/>
                  <a:gd name="connsiteY1-4" fmla="*/ 403715 h 417251"/>
                  <a:gd name="connsiteX2-5" fmla="*/ 0 w 852256"/>
                  <a:gd name="connsiteY2-6" fmla="*/ 417251 h 417251"/>
                  <a:gd name="connsiteX3-7" fmla="*/ 17755 w 852256"/>
                  <a:gd name="connsiteY3-8" fmla="*/ 0 h 417251"/>
                  <a:gd name="connsiteX0-9" fmla="*/ 17755 w 852256"/>
                  <a:gd name="connsiteY0-10" fmla="*/ 0 h 417251"/>
                  <a:gd name="connsiteX1-11" fmla="*/ 852256 w 852256"/>
                  <a:gd name="connsiteY1-12" fmla="*/ 393285 h 417251"/>
                  <a:gd name="connsiteX2-13" fmla="*/ 0 w 852256"/>
                  <a:gd name="connsiteY2-14" fmla="*/ 417251 h 417251"/>
                  <a:gd name="connsiteX3-15" fmla="*/ 17755 w 852256"/>
                  <a:gd name="connsiteY3-16" fmla="*/ 0 h 417251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852256" h="417251">
                    <a:moveTo>
                      <a:pt x="17755" y="0"/>
                    </a:moveTo>
                    <a:lnTo>
                      <a:pt x="852256" y="393285"/>
                    </a:lnTo>
                    <a:lnTo>
                      <a:pt x="0" y="417251"/>
                    </a:lnTo>
                    <a:lnTo>
                      <a:pt x="17755" y="0"/>
                    </a:lnTo>
                    <a:close/>
                  </a:path>
                </a:pathLst>
              </a:custGeom>
              <a:solidFill>
                <a:srgbClr val="DADAD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/>
              </a:p>
            </p:txBody>
          </p:sp>
        </p:grpSp>
      </p:grpSp>
      <p:sp>
        <p:nvSpPr>
          <p:cNvPr id="5" name="矩形 4"/>
          <p:cNvSpPr/>
          <p:nvPr/>
        </p:nvSpPr>
        <p:spPr>
          <a:xfrm>
            <a:off x="2108719" y="2177106"/>
            <a:ext cx="7440186" cy="11380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属于某个组织的</a:t>
            </a:r>
            <a:r>
              <a:rPr lang="en-US" altLang="zh-CN" sz="24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DNS</a:t>
            </a:r>
            <a:r>
              <a:rPr lang="zh-CN" altLang="en-US" sz="24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服务器</a:t>
            </a:r>
            <a:r>
              <a:rPr lang="en-US" altLang="zh-CN" sz="24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, </a:t>
            </a:r>
            <a:r>
              <a:rPr lang="zh-CN" altLang="en-US" sz="24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为组织的服务器提供一个权威的域名到</a:t>
            </a:r>
            <a:r>
              <a:rPr lang="en-US" altLang="zh-CN" sz="24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IP</a:t>
            </a:r>
            <a:r>
              <a:rPr lang="zh-CN" altLang="en-US" sz="24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地址的映射服务 </a:t>
            </a:r>
            <a:r>
              <a:rPr lang="en-US" altLang="zh-CN" sz="24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(</a:t>
            </a:r>
            <a:r>
              <a:rPr lang="zh-CN" altLang="en-US" sz="24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例如：</a:t>
            </a:r>
            <a:r>
              <a:rPr lang="en-US" altLang="zh-CN" sz="24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Web </a:t>
            </a:r>
            <a:r>
              <a:rPr lang="zh-CN" altLang="en-US" sz="24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和 </a:t>
            </a:r>
            <a:r>
              <a:rPr lang="en-US" altLang="zh-CN" sz="24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mail)</a:t>
            </a:r>
          </a:p>
        </p:txBody>
      </p:sp>
      <p:grpSp>
        <p:nvGrpSpPr>
          <p:cNvPr id="36" name="组合 35"/>
          <p:cNvGrpSpPr/>
          <p:nvPr/>
        </p:nvGrpSpPr>
        <p:grpSpPr>
          <a:xfrm>
            <a:off x="1042214" y="4274876"/>
            <a:ext cx="8558986" cy="498598"/>
            <a:chOff x="1403750" y="3593123"/>
            <a:chExt cx="8558986" cy="498598"/>
          </a:xfrm>
        </p:grpSpPr>
        <p:grpSp>
          <p:nvGrpSpPr>
            <p:cNvPr id="37" name="组合 36"/>
            <p:cNvGrpSpPr/>
            <p:nvPr/>
          </p:nvGrpSpPr>
          <p:grpSpPr>
            <a:xfrm>
              <a:off x="1403750" y="3593123"/>
              <a:ext cx="490436" cy="476221"/>
              <a:chOff x="1403750" y="3593123"/>
              <a:chExt cx="808892" cy="785446"/>
            </a:xfrm>
          </p:grpSpPr>
          <p:sp>
            <p:nvSpPr>
              <p:cNvPr id="40" name="对话气泡: 椭圆形 4"/>
              <p:cNvSpPr/>
              <p:nvPr/>
            </p:nvSpPr>
            <p:spPr>
              <a:xfrm>
                <a:off x="1403750" y="3593123"/>
                <a:ext cx="808892" cy="785446"/>
              </a:xfrm>
              <a:prstGeom prst="wedgeEllipseCallout">
                <a:avLst>
                  <a:gd name="adj1" fmla="val 66124"/>
                  <a:gd name="adj2" fmla="val 2799"/>
                </a:avLst>
              </a:prstGeom>
              <a:solidFill>
                <a:srgbClr val="009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1" name="round-web-cam_17861"/>
              <p:cNvSpPr>
                <a:spLocks noChangeAspect="1"/>
              </p:cNvSpPr>
              <p:nvPr/>
            </p:nvSpPr>
            <p:spPr bwMode="auto">
              <a:xfrm>
                <a:off x="1567764" y="3705353"/>
                <a:ext cx="480863" cy="560986"/>
              </a:xfrm>
              <a:custGeom>
                <a:avLst/>
                <a:gdLst>
                  <a:gd name="connsiteX0" fmla="*/ 382866 w 517527"/>
                  <a:gd name="connsiteY0" fmla="*/ 485037 h 603758"/>
                  <a:gd name="connsiteX1" fmla="*/ 258763 w 517527"/>
                  <a:gd name="connsiteY1" fmla="*/ 516800 h 603758"/>
                  <a:gd name="connsiteX2" fmla="*/ 136617 w 517527"/>
                  <a:gd name="connsiteY2" fmla="*/ 486079 h 603758"/>
                  <a:gd name="connsiteX3" fmla="*/ 81214 w 517527"/>
                  <a:gd name="connsiteY3" fmla="*/ 525522 h 603758"/>
                  <a:gd name="connsiteX4" fmla="*/ 261371 w 517527"/>
                  <a:gd name="connsiteY4" fmla="*/ 581888 h 603758"/>
                  <a:gd name="connsiteX5" fmla="*/ 441658 w 517527"/>
                  <a:gd name="connsiteY5" fmla="*/ 525522 h 603758"/>
                  <a:gd name="connsiteX6" fmla="*/ 382866 w 517527"/>
                  <a:gd name="connsiteY6" fmla="*/ 485037 h 603758"/>
                  <a:gd name="connsiteX7" fmla="*/ 258870 w 517527"/>
                  <a:gd name="connsiteY7" fmla="*/ 184740 h 603758"/>
                  <a:gd name="connsiteX8" fmla="*/ 332717 w 517527"/>
                  <a:gd name="connsiteY8" fmla="*/ 258481 h 603758"/>
                  <a:gd name="connsiteX9" fmla="*/ 258870 w 517527"/>
                  <a:gd name="connsiteY9" fmla="*/ 332222 h 603758"/>
                  <a:gd name="connsiteX10" fmla="*/ 185023 w 517527"/>
                  <a:gd name="connsiteY10" fmla="*/ 258481 h 603758"/>
                  <a:gd name="connsiteX11" fmla="*/ 258870 w 517527"/>
                  <a:gd name="connsiteY11" fmla="*/ 184740 h 603758"/>
                  <a:gd name="connsiteX12" fmla="*/ 258763 w 517527"/>
                  <a:gd name="connsiteY12" fmla="*/ 147620 h 603758"/>
                  <a:gd name="connsiteX13" fmla="*/ 147697 w 517527"/>
                  <a:gd name="connsiteY13" fmla="*/ 258400 h 603758"/>
                  <a:gd name="connsiteX14" fmla="*/ 258763 w 517527"/>
                  <a:gd name="connsiteY14" fmla="*/ 369310 h 603758"/>
                  <a:gd name="connsiteX15" fmla="*/ 369830 w 517527"/>
                  <a:gd name="connsiteY15" fmla="*/ 258400 h 603758"/>
                  <a:gd name="connsiteX16" fmla="*/ 258763 w 517527"/>
                  <a:gd name="connsiteY16" fmla="*/ 147620 h 603758"/>
                  <a:gd name="connsiteX17" fmla="*/ 258112 w 517527"/>
                  <a:gd name="connsiteY17" fmla="*/ 80189 h 603758"/>
                  <a:gd name="connsiteX18" fmla="*/ 236342 w 517527"/>
                  <a:gd name="connsiteY18" fmla="*/ 102058 h 603758"/>
                  <a:gd name="connsiteX19" fmla="*/ 258112 w 517527"/>
                  <a:gd name="connsiteY19" fmla="*/ 123798 h 603758"/>
                  <a:gd name="connsiteX20" fmla="*/ 280012 w 517527"/>
                  <a:gd name="connsiteY20" fmla="*/ 102058 h 603758"/>
                  <a:gd name="connsiteX21" fmla="*/ 258112 w 517527"/>
                  <a:gd name="connsiteY21" fmla="*/ 80189 h 603758"/>
                  <a:gd name="connsiteX22" fmla="*/ 258763 w 517527"/>
                  <a:gd name="connsiteY22" fmla="*/ 0 h 603758"/>
                  <a:gd name="connsiteX23" fmla="*/ 517527 w 517527"/>
                  <a:gd name="connsiteY23" fmla="*/ 258400 h 603758"/>
                  <a:gd name="connsiteX24" fmla="*/ 406852 w 517527"/>
                  <a:gd name="connsiteY24" fmla="*/ 470197 h 603758"/>
                  <a:gd name="connsiteX25" fmla="*/ 463428 w 517527"/>
                  <a:gd name="connsiteY25" fmla="*/ 525522 h 603758"/>
                  <a:gd name="connsiteX26" fmla="*/ 261371 w 517527"/>
                  <a:gd name="connsiteY26" fmla="*/ 603758 h 603758"/>
                  <a:gd name="connsiteX27" fmla="*/ 59314 w 517527"/>
                  <a:gd name="connsiteY27" fmla="*/ 525522 h 603758"/>
                  <a:gd name="connsiteX28" fmla="*/ 112631 w 517527"/>
                  <a:gd name="connsiteY28" fmla="*/ 471499 h 603758"/>
                  <a:gd name="connsiteX29" fmla="*/ 0 w 517527"/>
                  <a:gd name="connsiteY29" fmla="*/ 258400 h 603758"/>
                  <a:gd name="connsiteX30" fmla="*/ 258763 w 517527"/>
                  <a:gd name="connsiteY30" fmla="*/ 0 h 603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517527" h="603758">
                    <a:moveTo>
                      <a:pt x="382866" y="485037"/>
                    </a:moveTo>
                    <a:cubicBezTo>
                      <a:pt x="345974" y="505345"/>
                      <a:pt x="303737" y="516800"/>
                      <a:pt x="258763" y="516800"/>
                    </a:cubicBezTo>
                    <a:cubicBezTo>
                      <a:pt x="214572" y="516800"/>
                      <a:pt x="172987" y="505735"/>
                      <a:pt x="136617" y="486079"/>
                    </a:cubicBezTo>
                    <a:cubicBezTo>
                      <a:pt x="102463" y="497013"/>
                      <a:pt x="81214" y="511984"/>
                      <a:pt x="81214" y="525522"/>
                    </a:cubicBezTo>
                    <a:cubicBezTo>
                      <a:pt x="81214" y="549084"/>
                      <a:pt x="149783" y="581888"/>
                      <a:pt x="261371" y="581888"/>
                    </a:cubicBezTo>
                    <a:cubicBezTo>
                      <a:pt x="373089" y="581888"/>
                      <a:pt x="441658" y="549084"/>
                      <a:pt x="441658" y="525522"/>
                    </a:cubicBezTo>
                    <a:cubicBezTo>
                      <a:pt x="441658" y="511593"/>
                      <a:pt x="418584" y="495972"/>
                      <a:pt x="382866" y="485037"/>
                    </a:cubicBezTo>
                    <a:close/>
                    <a:moveTo>
                      <a:pt x="258870" y="184740"/>
                    </a:moveTo>
                    <a:cubicBezTo>
                      <a:pt x="299655" y="184740"/>
                      <a:pt x="332717" y="217755"/>
                      <a:pt x="332717" y="258481"/>
                    </a:cubicBezTo>
                    <a:cubicBezTo>
                      <a:pt x="332717" y="299207"/>
                      <a:pt x="299655" y="332222"/>
                      <a:pt x="258870" y="332222"/>
                    </a:cubicBezTo>
                    <a:cubicBezTo>
                      <a:pt x="218085" y="332222"/>
                      <a:pt x="185023" y="299207"/>
                      <a:pt x="185023" y="258481"/>
                    </a:cubicBezTo>
                    <a:cubicBezTo>
                      <a:pt x="185023" y="217755"/>
                      <a:pt x="218085" y="184740"/>
                      <a:pt x="258870" y="184740"/>
                    </a:cubicBezTo>
                    <a:close/>
                    <a:moveTo>
                      <a:pt x="258763" y="147620"/>
                    </a:moveTo>
                    <a:cubicBezTo>
                      <a:pt x="197495" y="147620"/>
                      <a:pt x="147697" y="197347"/>
                      <a:pt x="147697" y="258400"/>
                    </a:cubicBezTo>
                    <a:cubicBezTo>
                      <a:pt x="147697" y="319583"/>
                      <a:pt x="197495" y="369310"/>
                      <a:pt x="258763" y="369310"/>
                    </a:cubicBezTo>
                    <a:cubicBezTo>
                      <a:pt x="320032" y="369310"/>
                      <a:pt x="369830" y="319453"/>
                      <a:pt x="369830" y="258400"/>
                    </a:cubicBezTo>
                    <a:cubicBezTo>
                      <a:pt x="369830" y="197347"/>
                      <a:pt x="320032" y="147620"/>
                      <a:pt x="258763" y="147620"/>
                    </a:cubicBezTo>
                    <a:close/>
                    <a:moveTo>
                      <a:pt x="258112" y="80189"/>
                    </a:moveTo>
                    <a:cubicBezTo>
                      <a:pt x="246119" y="80189"/>
                      <a:pt x="236342" y="89952"/>
                      <a:pt x="236342" y="102058"/>
                    </a:cubicBezTo>
                    <a:cubicBezTo>
                      <a:pt x="236342" y="114034"/>
                      <a:pt x="246119" y="123798"/>
                      <a:pt x="258112" y="123798"/>
                    </a:cubicBezTo>
                    <a:cubicBezTo>
                      <a:pt x="270235" y="123798"/>
                      <a:pt x="280012" y="114034"/>
                      <a:pt x="280012" y="102058"/>
                    </a:cubicBezTo>
                    <a:cubicBezTo>
                      <a:pt x="280012" y="89952"/>
                      <a:pt x="270235" y="80189"/>
                      <a:pt x="258112" y="80189"/>
                    </a:cubicBezTo>
                    <a:close/>
                    <a:moveTo>
                      <a:pt x="258763" y="0"/>
                    </a:moveTo>
                    <a:cubicBezTo>
                      <a:pt x="401507" y="0"/>
                      <a:pt x="517527" y="115857"/>
                      <a:pt x="517527" y="258400"/>
                    </a:cubicBezTo>
                    <a:cubicBezTo>
                      <a:pt x="517527" y="346009"/>
                      <a:pt x="473726" y="423464"/>
                      <a:pt x="406852" y="470197"/>
                    </a:cubicBezTo>
                    <a:cubicBezTo>
                      <a:pt x="443483" y="484386"/>
                      <a:pt x="463428" y="503652"/>
                      <a:pt x="463428" y="525522"/>
                    </a:cubicBezTo>
                    <a:cubicBezTo>
                      <a:pt x="463428" y="576291"/>
                      <a:pt x="359401" y="603758"/>
                      <a:pt x="261371" y="603758"/>
                    </a:cubicBezTo>
                    <a:cubicBezTo>
                      <a:pt x="163471" y="603758"/>
                      <a:pt x="59314" y="576291"/>
                      <a:pt x="59314" y="525522"/>
                    </a:cubicBezTo>
                    <a:cubicBezTo>
                      <a:pt x="59314" y="504434"/>
                      <a:pt x="78085" y="485688"/>
                      <a:pt x="112631" y="471499"/>
                    </a:cubicBezTo>
                    <a:cubicBezTo>
                      <a:pt x="44713" y="424896"/>
                      <a:pt x="0" y="346790"/>
                      <a:pt x="0" y="258400"/>
                    </a:cubicBezTo>
                    <a:cubicBezTo>
                      <a:pt x="0" y="115857"/>
                      <a:pt x="116020" y="0"/>
                      <a:pt x="25876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</p:sp>
        </p:grpSp>
        <p:sp>
          <p:nvSpPr>
            <p:cNvPr id="39" name="Text Box 79"/>
            <p:cNvSpPr txBox="1">
              <a:spLocks noChangeArrowheads="1"/>
            </p:cNvSpPr>
            <p:nvPr/>
          </p:nvSpPr>
          <p:spPr bwMode="auto">
            <a:xfrm>
              <a:off x="1985931" y="3593123"/>
              <a:ext cx="7976805" cy="4985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10000"/>
                </a:lnSpc>
              </a:pPr>
              <a:r>
                <a:rPr kumimoji="1"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这些</a:t>
              </a:r>
              <a:r>
                <a:rPr kumimoji="1"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DNS</a:t>
              </a:r>
              <a:r>
                <a:rPr kumimoji="1"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服务器</a:t>
              </a:r>
              <a:r>
                <a:rPr kumimoji="1" lang="zh-CN" altLang="en-US" sz="2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一般</a:t>
              </a:r>
              <a:r>
                <a:rPr kumimoji="1"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由</a:t>
              </a:r>
              <a:r>
                <a:rPr kumimoji="1" lang="zh-CN" altLang="en-US" sz="2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所属</a:t>
              </a:r>
              <a:r>
                <a:rPr kumimoji="1"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组织或者服务提供商负责维护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629529" y="315996"/>
            <a:ext cx="5384409" cy="1005602"/>
            <a:chOff x="658104" y="373146"/>
            <a:chExt cx="5384409" cy="1005602"/>
          </a:xfrm>
        </p:grpSpPr>
        <p:grpSp>
          <p:nvGrpSpPr>
            <p:cNvPr id="8" name="组合 7"/>
            <p:cNvGrpSpPr/>
            <p:nvPr/>
          </p:nvGrpSpPr>
          <p:grpSpPr>
            <a:xfrm>
              <a:off x="1080814" y="763297"/>
              <a:ext cx="4961699" cy="615451"/>
              <a:chOff x="1839058" y="1058437"/>
              <a:chExt cx="4961699" cy="615451"/>
            </a:xfrm>
          </p:grpSpPr>
          <p:sp>
            <p:nvSpPr>
              <p:cNvPr id="12" name="矩形: 圆角 11"/>
              <p:cNvSpPr/>
              <p:nvPr/>
            </p:nvSpPr>
            <p:spPr>
              <a:xfrm>
                <a:off x="1839058" y="1058437"/>
                <a:ext cx="4961699" cy="584775"/>
              </a:xfrm>
              <a:prstGeom prst="roundRect">
                <a:avLst>
                  <a:gd name="adj" fmla="val 50000"/>
                </a:avLst>
              </a:prstGeom>
              <a:solidFill>
                <a:srgbClr val="009FF6"/>
              </a:solidFill>
              <a:ln>
                <a:solidFill>
                  <a:schemeClr val="bg1"/>
                </a:solidFill>
              </a:ln>
              <a:effectLst>
                <a:outerShdw blurRad="63500" sx="101000" sy="101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solidFill>
                    <a:srgbClr val="00A3F8"/>
                  </a:solidFill>
                </a:endParaRPr>
              </a:p>
            </p:txBody>
          </p:sp>
          <p:sp>
            <p:nvSpPr>
              <p:cNvPr id="13" name="文本框 12"/>
              <p:cNvSpPr txBox="1"/>
              <p:nvPr/>
            </p:nvSpPr>
            <p:spPr>
              <a:xfrm>
                <a:off x="2875428" y="1089113"/>
                <a:ext cx="3696729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32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本地</a:t>
                </a:r>
                <a:r>
                  <a:rPr lang="en-US" altLang="zh-CN" sz="32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DNS</a:t>
                </a:r>
                <a:r>
                  <a:rPr lang="zh-CN" altLang="en-US" sz="32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服务器</a:t>
                </a:r>
              </a:p>
            </p:txBody>
          </p:sp>
        </p:grpSp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3">
              <a:lum contrast="20000"/>
            </a:blip>
            <a:stretch>
              <a:fillRect/>
            </a:stretch>
          </p:blipFill>
          <p:spPr>
            <a:xfrm>
              <a:off x="658104" y="373146"/>
              <a:ext cx="1178667" cy="987480"/>
            </a:xfrm>
            <a:prstGeom prst="rect">
              <a:avLst/>
            </a:prstGeom>
          </p:spPr>
        </p:pic>
      </p:grpSp>
      <p:grpSp>
        <p:nvGrpSpPr>
          <p:cNvPr id="67" name="组合 66"/>
          <p:cNvGrpSpPr/>
          <p:nvPr/>
        </p:nvGrpSpPr>
        <p:grpSpPr>
          <a:xfrm>
            <a:off x="1052239" y="5431199"/>
            <a:ext cx="10107851" cy="498598"/>
            <a:chOff x="1403750" y="3593123"/>
            <a:chExt cx="10107851" cy="498598"/>
          </a:xfrm>
        </p:grpSpPr>
        <p:grpSp>
          <p:nvGrpSpPr>
            <p:cNvPr id="68" name="组合 67"/>
            <p:cNvGrpSpPr/>
            <p:nvPr/>
          </p:nvGrpSpPr>
          <p:grpSpPr>
            <a:xfrm>
              <a:off x="1403750" y="3593123"/>
              <a:ext cx="490436" cy="476221"/>
              <a:chOff x="1403750" y="3593123"/>
              <a:chExt cx="808892" cy="785446"/>
            </a:xfrm>
          </p:grpSpPr>
          <p:sp>
            <p:nvSpPr>
              <p:cNvPr id="70" name="对话气泡: 椭圆形 4"/>
              <p:cNvSpPr/>
              <p:nvPr/>
            </p:nvSpPr>
            <p:spPr>
              <a:xfrm>
                <a:off x="1403750" y="3593123"/>
                <a:ext cx="808892" cy="785446"/>
              </a:xfrm>
              <a:prstGeom prst="wedgeEllipseCallout">
                <a:avLst>
                  <a:gd name="adj1" fmla="val 66124"/>
                  <a:gd name="adj2" fmla="val 2799"/>
                </a:avLst>
              </a:prstGeom>
              <a:solidFill>
                <a:srgbClr val="009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1" name="round-web-cam_17861"/>
              <p:cNvSpPr>
                <a:spLocks noChangeAspect="1"/>
              </p:cNvSpPr>
              <p:nvPr/>
            </p:nvSpPr>
            <p:spPr bwMode="auto">
              <a:xfrm>
                <a:off x="1567764" y="3705353"/>
                <a:ext cx="480863" cy="560986"/>
              </a:xfrm>
              <a:custGeom>
                <a:avLst/>
                <a:gdLst>
                  <a:gd name="connsiteX0" fmla="*/ 382866 w 517527"/>
                  <a:gd name="connsiteY0" fmla="*/ 485037 h 603758"/>
                  <a:gd name="connsiteX1" fmla="*/ 258763 w 517527"/>
                  <a:gd name="connsiteY1" fmla="*/ 516800 h 603758"/>
                  <a:gd name="connsiteX2" fmla="*/ 136617 w 517527"/>
                  <a:gd name="connsiteY2" fmla="*/ 486079 h 603758"/>
                  <a:gd name="connsiteX3" fmla="*/ 81214 w 517527"/>
                  <a:gd name="connsiteY3" fmla="*/ 525522 h 603758"/>
                  <a:gd name="connsiteX4" fmla="*/ 261371 w 517527"/>
                  <a:gd name="connsiteY4" fmla="*/ 581888 h 603758"/>
                  <a:gd name="connsiteX5" fmla="*/ 441658 w 517527"/>
                  <a:gd name="connsiteY5" fmla="*/ 525522 h 603758"/>
                  <a:gd name="connsiteX6" fmla="*/ 382866 w 517527"/>
                  <a:gd name="connsiteY6" fmla="*/ 485037 h 603758"/>
                  <a:gd name="connsiteX7" fmla="*/ 258870 w 517527"/>
                  <a:gd name="connsiteY7" fmla="*/ 184740 h 603758"/>
                  <a:gd name="connsiteX8" fmla="*/ 332717 w 517527"/>
                  <a:gd name="connsiteY8" fmla="*/ 258481 h 603758"/>
                  <a:gd name="connsiteX9" fmla="*/ 258870 w 517527"/>
                  <a:gd name="connsiteY9" fmla="*/ 332222 h 603758"/>
                  <a:gd name="connsiteX10" fmla="*/ 185023 w 517527"/>
                  <a:gd name="connsiteY10" fmla="*/ 258481 h 603758"/>
                  <a:gd name="connsiteX11" fmla="*/ 258870 w 517527"/>
                  <a:gd name="connsiteY11" fmla="*/ 184740 h 603758"/>
                  <a:gd name="connsiteX12" fmla="*/ 258763 w 517527"/>
                  <a:gd name="connsiteY12" fmla="*/ 147620 h 603758"/>
                  <a:gd name="connsiteX13" fmla="*/ 147697 w 517527"/>
                  <a:gd name="connsiteY13" fmla="*/ 258400 h 603758"/>
                  <a:gd name="connsiteX14" fmla="*/ 258763 w 517527"/>
                  <a:gd name="connsiteY14" fmla="*/ 369310 h 603758"/>
                  <a:gd name="connsiteX15" fmla="*/ 369830 w 517527"/>
                  <a:gd name="connsiteY15" fmla="*/ 258400 h 603758"/>
                  <a:gd name="connsiteX16" fmla="*/ 258763 w 517527"/>
                  <a:gd name="connsiteY16" fmla="*/ 147620 h 603758"/>
                  <a:gd name="connsiteX17" fmla="*/ 258112 w 517527"/>
                  <a:gd name="connsiteY17" fmla="*/ 80189 h 603758"/>
                  <a:gd name="connsiteX18" fmla="*/ 236342 w 517527"/>
                  <a:gd name="connsiteY18" fmla="*/ 102058 h 603758"/>
                  <a:gd name="connsiteX19" fmla="*/ 258112 w 517527"/>
                  <a:gd name="connsiteY19" fmla="*/ 123798 h 603758"/>
                  <a:gd name="connsiteX20" fmla="*/ 280012 w 517527"/>
                  <a:gd name="connsiteY20" fmla="*/ 102058 h 603758"/>
                  <a:gd name="connsiteX21" fmla="*/ 258112 w 517527"/>
                  <a:gd name="connsiteY21" fmla="*/ 80189 h 603758"/>
                  <a:gd name="connsiteX22" fmla="*/ 258763 w 517527"/>
                  <a:gd name="connsiteY22" fmla="*/ 0 h 603758"/>
                  <a:gd name="connsiteX23" fmla="*/ 517527 w 517527"/>
                  <a:gd name="connsiteY23" fmla="*/ 258400 h 603758"/>
                  <a:gd name="connsiteX24" fmla="*/ 406852 w 517527"/>
                  <a:gd name="connsiteY24" fmla="*/ 470197 h 603758"/>
                  <a:gd name="connsiteX25" fmla="*/ 463428 w 517527"/>
                  <a:gd name="connsiteY25" fmla="*/ 525522 h 603758"/>
                  <a:gd name="connsiteX26" fmla="*/ 261371 w 517527"/>
                  <a:gd name="connsiteY26" fmla="*/ 603758 h 603758"/>
                  <a:gd name="connsiteX27" fmla="*/ 59314 w 517527"/>
                  <a:gd name="connsiteY27" fmla="*/ 525522 h 603758"/>
                  <a:gd name="connsiteX28" fmla="*/ 112631 w 517527"/>
                  <a:gd name="connsiteY28" fmla="*/ 471499 h 603758"/>
                  <a:gd name="connsiteX29" fmla="*/ 0 w 517527"/>
                  <a:gd name="connsiteY29" fmla="*/ 258400 h 603758"/>
                  <a:gd name="connsiteX30" fmla="*/ 258763 w 517527"/>
                  <a:gd name="connsiteY30" fmla="*/ 0 h 603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517527" h="603758">
                    <a:moveTo>
                      <a:pt x="382866" y="485037"/>
                    </a:moveTo>
                    <a:cubicBezTo>
                      <a:pt x="345974" y="505345"/>
                      <a:pt x="303737" y="516800"/>
                      <a:pt x="258763" y="516800"/>
                    </a:cubicBezTo>
                    <a:cubicBezTo>
                      <a:pt x="214572" y="516800"/>
                      <a:pt x="172987" y="505735"/>
                      <a:pt x="136617" y="486079"/>
                    </a:cubicBezTo>
                    <a:cubicBezTo>
                      <a:pt x="102463" y="497013"/>
                      <a:pt x="81214" y="511984"/>
                      <a:pt x="81214" y="525522"/>
                    </a:cubicBezTo>
                    <a:cubicBezTo>
                      <a:pt x="81214" y="549084"/>
                      <a:pt x="149783" y="581888"/>
                      <a:pt x="261371" y="581888"/>
                    </a:cubicBezTo>
                    <a:cubicBezTo>
                      <a:pt x="373089" y="581888"/>
                      <a:pt x="441658" y="549084"/>
                      <a:pt x="441658" y="525522"/>
                    </a:cubicBezTo>
                    <a:cubicBezTo>
                      <a:pt x="441658" y="511593"/>
                      <a:pt x="418584" y="495972"/>
                      <a:pt x="382866" y="485037"/>
                    </a:cubicBezTo>
                    <a:close/>
                    <a:moveTo>
                      <a:pt x="258870" y="184740"/>
                    </a:moveTo>
                    <a:cubicBezTo>
                      <a:pt x="299655" y="184740"/>
                      <a:pt x="332717" y="217755"/>
                      <a:pt x="332717" y="258481"/>
                    </a:cubicBezTo>
                    <a:cubicBezTo>
                      <a:pt x="332717" y="299207"/>
                      <a:pt x="299655" y="332222"/>
                      <a:pt x="258870" y="332222"/>
                    </a:cubicBezTo>
                    <a:cubicBezTo>
                      <a:pt x="218085" y="332222"/>
                      <a:pt x="185023" y="299207"/>
                      <a:pt x="185023" y="258481"/>
                    </a:cubicBezTo>
                    <a:cubicBezTo>
                      <a:pt x="185023" y="217755"/>
                      <a:pt x="218085" y="184740"/>
                      <a:pt x="258870" y="184740"/>
                    </a:cubicBezTo>
                    <a:close/>
                    <a:moveTo>
                      <a:pt x="258763" y="147620"/>
                    </a:moveTo>
                    <a:cubicBezTo>
                      <a:pt x="197495" y="147620"/>
                      <a:pt x="147697" y="197347"/>
                      <a:pt x="147697" y="258400"/>
                    </a:cubicBezTo>
                    <a:cubicBezTo>
                      <a:pt x="147697" y="319583"/>
                      <a:pt x="197495" y="369310"/>
                      <a:pt x="258763" y="369310"/>
                    </a:cubicBezTo>
                    <a:cubicBezTo>
                      <a:pt x="320032" y="369310"/>
                      <a:pt x="369830" y="319453"/>
                      <a:pt x="369830" y="258400"/>
                    </a:cubicBezTo>
                    <a:cubicBezTo>
                      <a:pt x="369830" y="197347"/>
                      <a:pt x="320032" y="147620"/>
                      <a:pt x="258763" y="147620"/>
                    </a:cubicBezTo>
                    <a:close/>
                    <a:moveTo>
                      <a:pt x="258112" y="80189"/>
                    </a:moveTo>
                    <a:cubicBezTo>
                      <a:pt x="246119" y="80189"/>
                      <a:pt x="236342" y="89952"/>
                      <a:pt x="236342" y="102058"/>
                    </a:cubicBezTo>
                    <a:cubicBezTo>
                      <a:pt x="236342" y="114034"/>
                      <a:pt x="246119" y="123798"/>
                      <a:pt x="258112" y="123798"/>
                    </a:cubicBezTo>
                    <a:cubicBezTo>
                      <a:pt x="270235" y="123798"/>
                      <a:pt x="280012" y="114034"/>
                      <a:pt x="280012" y="102058"/>
                    </a:cubicBezTo>
                    <a:cubicBezTo>
                      <a:pt x="280012" y="89952"/>
                      <a:pt x="270235" y="80189"/>
                      <a:pt x="258112" y="80189"/>
                    </a:cubicBezTo>
                    <a:close/>
                    <a:moveTo>
                      <a:pt x="258763" y="0"/>
                    </a:moveTo>
                    <a:cubicBezTo>
                      <a:pt x="401507" y="0"/>
                      <a:pt x="517527" y="115857"/>
                      <a:pt x="517527" y="258400"/>
                    </a:cubicBezTo>
                    <a:cubicBezTo>
                      <a:pt x="517527" y="346009"/>
                      <a:pt x="473726" y="423464"/>
                      <a:pt x="406852" y="470197"/>
                    </a:cubicBezTo>
                    <a:cubicBezTo>
                      <a:pt x="443483" y="484386"/>
                      <a:pt x="463428" y="503652"/>
                      <a:pt x="463428" y="525522"/>
                    </a:cubicBezTo>
                    <a:cubicBezTo>
                      <a:pt x="463428" y="576291"/>
                      <a:pt x="359401" y="603758"/>
                      <a:pt x="261371" y="603758"/>
                    </a:cubicBezTo>
                    <a:cubicBezTo>
                      <a:pt x="163471" y="603758"/>
                      <a:pt x="59314" y="576291"/>
                      <a:pt x="59314" y="525522"/>
                    </a:cubicBezTo>
                    <a:cubicBezTo>
                      <a:pt x="59314" y="504434"/>
                      <a:pt x="78085" y="485688"/>
                      <a:pt x="112631" y="471499"/>
                    </a:cubicBezTo>
                    <a:cubicBezTo>
                      <a:pt x="44713" y="424896"/>
                      <a:pt x="0" y="346790"/>
                      <a:pt x="0" y="258400"/>
                    </a:cubicBezTo>
                    <a:cubicBezTo>
                      <a:pt x="0" y="115857"/>
                      <a:pt x="116020" y="0"/>
                      <a:pt x="25876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</p:sp>
        </p:grpSp>
        <p:sp>
          <p:nvSpPr>
            <p:cNvPr id="69" name="Text Box 79"/>
            <p:cNvSpPr txBox="1">
              <a:spLocks noChangeArrowheads="1"/>
            </p:cNvSpPr>
            <p:nvPr/>
          </p:nvSpPr>
          <p:spPr bwMode="auto">
            <a:xfrm>
              <a:off x="1985930" y="3593123"/>
              <a:ext cx="9525671" cy="4985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10000"/>
                </a:lnSpc>
              </a:pPr>
              <a:r>
                <a:rPr kumimoji="1"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严格的讲，本地</a:t>
              </a:r>
              <a:r>
                <a:rPr kumimoji="1"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DNS</a:t>
              </a:r>
              <a:r>
                <a:rPr kumimoji="1"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服务器其并不属于</a:t>
              </a:r>
              <a:r>
                <a:rPr kumimoji="1"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DNS</a:t>
              </a:r>
              <a:r>
                <a:rPr kumimoji="1"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层次结构中的一层</a:t>
              </a:r>
            </a:p>
          </p:txBody>
        </p:sp>
      </p:grpSp>
      <p:grpSp>
        <p:nvGrpSpPr>
          <p:cNvPr id="72" name="组合 71"/>
          <p:cNvGrpSpPr/>
          <p:nvPr/>
        </p:nvGrpSpPr>
        <p:grpSpPr>
          <a:xfrm>
            <a:off x="1053634" y="1561322"/>
            <a:ext cx="9607109" cy="498598"/>
            <a:chOff x="1403750" y="3593123"/>
            <a:chExt cx="9607109" cy="498598"/>
          </a:xfrm>
        </p:grpSpPr>
        <p:grpSp>
          <p:nvGrpSpPr>
            <p:cNvPr id="73" name="组合 72"/>
            <p:cNvGrpSpPr/>
            <p:nvPr/>
          </p:nvGrpSpPr>
          <p:grpSpPr>
            <a:xfrm>
              <a:off x="1403750" y="3593123"/>
              <a:ext cx="490436" cy="476221"/>
              <a:chOff x="1403750" y="3593123"/>
              <a:chExt cx="808892" cy="785446"/>
            </a:xfrm>
          </p:grpSpPr>
          <p:sp>
            <p:nvSpPr>
              <p:cNvPr id="75" name="对话气泡: 椭圆形 4"/>
              <p:cNvSpPr/>
              <p:nvPr/>
            </p:nvSpPr>
            <p:spPr>
              <a:xfrm>
                <a:off x="1403750" y="3593123"/>
                <a:ext cx="808892" cy="785446"/>
              </a:xfrm>
              <a:prstGeom prst="wedgeEllipseCallout">
                <a:avLst>
                  <a:gd name="adj1" fmla="val 66124"/>
                  <a:gd name="adj2" fmla="val 2799"/>
                </a:avLst>
              </a:prstGeom>
              <a:solidFill>
                <a:srgbClr val="009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6" name="round-web-cam_17861"/>
              <p:cNvSpPr>
                <a:spLocks noChangeAspect="1"/>
              </p:cNvSpPr>
              <p:nvPr/>
            </p:nvSpPr>
            <p:spPr bwMode="auto">
              <a:xfrm>
                <a:off x="1567764" y="3705353"/>
                <a:ext cx="480863" cy="560986"/>
              </a:xfrm>
              <a:custGeom>
                <a:avLst/>
                <a:gdLst>
                  <a:gd name="connsiteX0" fmla="*/ 382866 w 517527"/>
                  <a:gd name="connsiteY0" fmla="*/ 485037 h 603758"/>
                  <a:gd name="connsiteX1" fmla="*/ 258763 w 517527"/>
                  <a:gd name="connsiteY1" fmla="*/ 516800 h 603758"/>
                  <a:gd name="connsiteX2" fmla="*/ 136617 w 517527"/>
                  <a:gd name="connsiteY2" fmla="*/ 486079 h 603758"/>
                  <a:gd name="connsiteX3" fmla="*/ 81214 w 517527"/>
                  <a:gd name="connsiteY3" fmla="*/ 525522 h 603758"/>
                  <a:gd name="connsiteX4" fmla="*/ 261371 w 517527"/>
                  <a:gd name="connsiteY4" fmla="*/ 581888 h 603758"/>
                  <a:gd name="connsiteX5" fmla="*/ 441658 w 517527"/>
                  <a:gd name="connsiteY5" fmla="*/ 525522 h 603758"/>
                  <a:gd name="connsiteX6" fmla="*/ 382866 w 517527"/>
                  <a:gd name="connsiteY6" fmla="*/ 485037 h 603758"/>
                  <a:gd name="connsiteX7" fmla="*/ 258870 w 517527"/>
                  <a:gd name="connsiteY7" fmla="*/ 184740 h 603758"/>
                  <a:gd name="connsiteX8" fmla="*/ 332717 w 517527"/>
                  <a:gd name="connsiteY8" fmla="*/ 258481 h 603758"/>
                  <a:gd name="connsiteX9" fmla="*/ 258870 w 517527"/>
                  <a:gd name="connsiteY9" fmla="*/ 332222 h 603758"/>
                  <a:gd name="connsiteX10" fmla="*/ 185023 w 517527"/>
                  <a:gd name="connsiteY10" fmla="*/ 258481 h 603758"/>
                  <a:gd name="connsiteX11" fmla="*/ 258870 w 517527"/>
                  <a:gd name="connsiteY11" fmla="*/ 184740 h 603758"/>
                  <a:gd name="connsiteX12" fmla="*/ 258763 w 517527"/>
                  <a:gd name="connsiteY12" fmla="*/ 147620 h 603758"/>
                  <a:gd name="connsiteX13" fmla="*/ 147697 w 517527"/>
                  <a:gd name="connsiteY13" fmla="*/ 258400 h 603758"/>
                  <a:gd name="connsiteX14" fmla="*/ 258763 w 517527"/>
                  <a:gd name="connsiteY14" fmla="*/ 369310 h 603758"/>
                  <a:gd name="connsiteX15" fmla="*/ 369830 w 517527"/>
                  <a:gd name="connsiteY15" fmla="*/ 258400 h 603758"/>
                  <a:gd name="connsiteX16" fmla="*/ 258763 w 517527"/>
                  <a:gd name="connsiteY16" fmla="*/ 147620 h 603758"/>
                  <a:gd name="connsiteX17" fmla="*/ 258112 w 517527"/>
                  <a:gd name="connsiteY17" fmla="*/ 80189 h 603758"/>
                  <a:gd name="connsiteX18" fmla="*/ 236342 w 517527"/>
                  <a:gd name="connsiteY18" fmla="*/ 102058 h 603758"/>
                  <a:gd name="connsiteX19" fmla="*/ 258112 w 517527"/>
                  <a:gd name="connsiteY19" fmla="*/ 123798 h 603758"/>
                  <a:gd name="connsiteX20" fmla="*/ 280012 w 517527"/>
                  <a:gd name="connsiteY20" fmla="*/ 102058 h 603758"/>
                  <a:gd name="connsiteX21" fmla="*/ 258112 w 517527"/>
                  <a:gd name="connsiteY21" fmla="*/ 80189 h 603758"/>
                  <a:gd name="connsiteX22" fmla="*/ 258763 w 517527"/>
                  <a:gd name="connsiteY22" fmla="*/ 0 h 603758"/>
                  <a:gd name="connsiteX23" fmla="*/ 517527 w 517527"/>
                  <a:gd name="connsiteY23" fmla="*/ 258400 h 603758"/>
                  <a:gd name="connsiteX24" fmla="*/ 406852 w 517527"/>
                  <a:gd name="connsiteY24" fmla="*/ 470197 h 603758"/>
                  <a:gd name="connsiteX25" fmla="*/ 463428 w 517527"/>
                  <a:gd name="connsiteY25" fmla="*/ 525522 h 603758"/>
                  <a:gd name="connsiteX26" fmla="*/ 261371 w 517527"/>
                  <a:gd name="connsiteY26" fmla="*/ 603758 h 603758"/>
                  <a:gd name="connsiteX27" fmla="*/ 59314 w 517527"/>
                  <a:gd name="connsiteY27" fmla="*/ 525522 h 603758"/>
                  <a:gd name="connsiteX28" fmla="*/ 112631 w 517527"/>
                  <a:gd name="connsiteY28" fmla="*/ 471499 h 603758"/>
                  <a:gd name="connsiteX29" fmla="*/ 0 w 517527"/>
                  <a:gd name="connsiteY29" fmla="*/ 258400 h 603758"/>
                  <a:gd name="connsiteX30" fmla="*/ 258763 w 517527"/>
                  <a:gd name="connsiteY30" fmla="*/ 0 h 603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517527" h="603758">
                    <a:moveTo>
                      <a:pt x="382866" y="485037"/>
                    </a:moveTo>
                    <a:cubicBezTo>
                      <a:pt x="345974" y="505345"/>
                      <a:pt x="303737" y="516800"/>
                      <a:pt x="258763" y="516800"/>
                    </a:cubicBezTo>
                    <a:cubicBezTo>
                      <a:pt x="214572" y="516800"/>
                      <a:pt x="172987" y="505735"/>
                      <a:pt x="136617" y="486079"/>
                    </a:cubicBezTo>
                    <a:cubicBezTo>
                      <a:pt x="102463" y="497013"/>
                      <a:pt x="81214" y="511984"/>
                      <a:pt x="81214" y="525522"/>
                    </a:cubicBezTo>
                    <a:cubicBezTo>
                      <a:pt x="81214" y="549084"/>
                      <a:pt x="149783" y="581888"/>
                      <a:pt x="261371" y="581888"/>
                    </a:cubicBezTo>
                    <a:cubicBezTo>
                      <a:pt x="373089" y="581888"/>
                      <a:pt x="441658" y="549084"/>
                      <a:pt x="441658" y="525522"/>
                    </a:cubicBezTo>
                    <a:cubicBezTo>
                      <a:pt x="441658" y="511593"/>
                      <a:pt x="418584" y="495972"/>
                      <a:pt x="382866" y="485037"/>
                    </a:cubicBezTo>
                    <a:close/>
                    <a:moveTo>
                      <a:pt x="258870" y="184740"/>
                    </a:moveTo>
                    <a:cubicBezTo>
                      <a:pt x="299655" y="184740"/>
                      <a:pt x="332717" y="217755"/>
                      <a:pt x="332717" y="258481"/>
                    </a:cubicBezTo>
                    <a:cubicBezTo>
                      <a:pt x="332717" y="299207"/>
                      <a:pt x="299655" y="332222"/>
                      <a:pt x="258870" y="332222"/>
                    </a:cubicBezTo>
                    <a:cubicBezTo>
                      <a:pt x="218085" y="332222"/>
                      <a:pt x="185023" y="299207"/>
                      <a:pt x="185023" y="258481"/>
                    </a:cubicBezTo>
                    <a:cubicBezTo>
                      <a:pt x="185023" y="217755"/>
                      <a:pt x="218085" y="184740"/>
                      <a:pt x="258870" y="184740"/>
                    </a:cubicBezTo>
                    <a:close/>
                    <a:moveTo>
                      <a:pt x="258763" y="147620"/>
                    </a:moveTo>
                    <a:cubicBezTo>
                      <a:pt x="197495" y="147620"/>
                      <a:pt x="147697" y="197347"/>
                      <a:pt x="147697" y="258400"/>
                    </a:cubicBezTo>
                    <a:cubicBezTo>
                      <a:pt x="147697" y="319583"/>
                      <a:pt x="197495" y="369310"/>
                      <a:pt x="258763" y="369310"/>
                    </a:cubicBezTo>
                    <a:cubicBezTo>
                      <a:pt x="320032" y="369310"/>
                      <a:pt x="369830" y="319453"/>
                      <a:pt x="369830" y="258400"/>
                    </a:cubicBezTo>
                    <a:cubicBezTo>
                      <a:pt x="369830" y="197347"/>
                      <a:pt x="320032" y="147620"/>
                      <a:pt x="258763" y="147620"/>
                    </a:cubicBezTo>
                    <a:close/>
                    <a:moveTo>
                      <a:pt x="258112" y="80189"/>
                    </a:moveTo>
                    <a:cubicBezTo>
                      <a:pt x="246119" y="80189"/>
                      <a:pt x="236342" y="89952"/>
                      <a:pt x="236342" y="102058"/>
                    </a:cubicBezTo>
                    <a:cubicBezTo>
                      <a:pt x="236342" y="114034"/>
                      <a:pt x="246119" y="123798"/>
                      <a:pt x="258112" y="123798"/>
                    </a:cubicBezTo>
                    <a:cubicBezTo>
                      <a:pt x="270235" y="123798"/>
                      <a:pt x="280012" y="114034"/>
                      <a:pt x="280012" y="102058"/>
                    </a:cubicBezTo>
                    <a:cubicBezTo>
                      <a:pt x="280012" y="89952"/>
                      <a:pt x="270235" y="80189"/>
                      <a:pt x="258112" y="80189"/>
                    </a:cubicBezTo>
                    <a:close/>
                    <a:moveTo>
                      <a:pt x="258763" y="0"/>
                    </a:moveTo>
                    <a:cubicBezTo>
                      <a:pt x="401507" y="0"/>
                      <a:pt x="517527" y="115857"/>
                      <a:pt x="517527" y="258400"/>
                    </a:cubicBezTo>
                    <a:cubicBezTo>
                      <a:pt x="517527" y="346009"/>
                      <a:pt x="473726" y="423464"/>
                      <a:pt x="406852" y="470197"/>
                    </a:cubicBezTo>
                    <a:cubicBezTo>
                      <a:pt x="443483" y="484386"/>
                      <a:pt x="463428" y="503652"/>
                      <a:pt x="463428" y="525522"/>
                    </a:cubicBezTo>
                    <a:cubicBezTo>
                      <a:pt x="463428" y="576291"/>
                      <a:pt x="359401" y="603758"/>
                      <a:pt x="261371" y="603758"/>
                    </a:cubicBezTo>
                    <a:cubicBezTo>
                      <a:pt x="163471" y="603758"/>
                      <a:pt x="59314" y="576291"/>
                      <a:pt x="59314" y="525522"/>
                    </a:cubicBezTo>
                    <a:cubicBezTo>
                      <a:pt x="59314" y="504434"/>
                      <a:pt x="78085" y="485688"/>
                      <a:pt x="112631" y="471499"/>
                    </a:cubicBezTo>
                    <a:cubicBezTo>
                      <a:pt x="44713" y="424896"/>
                      <a:pt x="0" y="346790"/>
                      <a:pt x="0" y="258400"/>
                    </a:cubicBezTo>
                    <a:cubicBezTo>
                      <a:pt x="0" y="115857"/>
                      <a:pt x="116020" y="0"/>
                      <a:pt x="25876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</p:sp>
        </p:grpSp>
        <p:sp>
          <p:nvSpPr>
            <p:cNvPr id="74" name="Text Box 79"/>
            <p:cNvSpPr txBox="1">
              <a:spLocks noChangeArrowheads="1"/>
            </p:cNvSpPr>
            <p:nvPr/>
          </p:nvSpPr>
          <p:spPr bwMode="auto">
            <a:xfrm>
              <a:off x="1985931" y="3593123"/>
              <a:ext cx="9024928" cy="4985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10000"/>
                </a:lnSpc>
              </a:pPr>
              <a:r>
                <a:rPr kumimoji="1"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每一个网络服务提供商都会提供一个本地</a:t>
              </a:r>
              <a:r>
                <a:rPr kumimoji="1"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DNS</a:t>
              </a:r>
              <a:r>
                <a:rPr kumimoji="1"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服务器</a:t>
              </a:r>
            </a:p>
          </p:txBody>
        </p:sp>
      </p:grpSp>
      <p:grpSp>
        <p:nvGrpSpPr>
          <p:cNvPr id="77" name="组合 76"/>
          <p:cNvGrpSpPr/>
          <p:nvPr/>
        </p:nvGrpSpPr>
        <p:grpSpPr>
          <a:xfrm>
            <a:off x="1053634" y="3183884"/>
            <a:ext cx="10383622" cy="904863"/>
            <a:chOff x="1403750" y="3593123"/>
            <a:chExt cx="10383622" cy="904863"/>
          </a:xfrm>
        </p:grpSpPr>
        <p:grpSp>
          <p:nvGrpSpPr>
            <p:cNvPr id="78" name="组合 77"/>
            <p:cNvGrpSpPr/>
            <p:nvPr/>
          </p:nvGrpSpPr>
          <p:grpSpPr>
            <a:xfrm>
              <a:off x="1403750" y="3593123"/>
              <a:ext cx="490436" cy="476221"/>
              <a:chOff x="1403750" y="3593123"/>
              <a:chExt cx="808892" cy="785446"/>
            </a:xfrm>
          </p:grpSpPr>
          <p:sp>
            <p:nvSpPr>
              <p:cNvPr id="80" name="对话气泡: 椭圆形 4"/>
              <p:cNvSpPr/>
              <p:nvPr/>
            </p:nvSpPr>
            <p:spPr>
              <a:xfrm>
                <a:off x="1403750" y="3593123"/>
                <a:ext cx="808892" cy="785446"/>
              </a:xfrm>
              <a:prstGeom prst="wedgeEllipseCallout">
                <a:avLst>
                  <a:gd name="adj1" fmla="val 66124"/>
                  <a:gd name="adj2" fmla="val 2799"/>
                </a:avLst>
              </a:prstGeom>
              <a:solidFill>
                <a:srgbClr val="009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1" name="round-web-cam_17861"/>
              <p:cNvSpPr>
                <a:spLocks noChangeAspect="1"/>
              </p:cNvSpPr>
              <p:nvPr/>
            </p:nvSpPr>
            <p:spPr bwMode="auto">
              <a:xfrm>
                <a:off x="1567764" y="3705353"/>
                <a:ext cx="480863" cy="560986"/>
              </a:xfrm>
              <a:custGeom>
                <a:avLst/>
                <a:gdLst>
                  <a:gd name="connsiteX0" fmla="*/ 382866 w 517527"/>
                  <a:gd name="connsiteY0" fmla="*/ 485037 h 603758"/>
                  <a:gd name="connsiteX1" fmla="*/ 258763 w 517527"/>
                  <a:gd name="connsiteY1" fmla="*/ 516800 h 603758"/>
                  <a:gd name="connsiteX2" fmla="*/ 136617 w 517527"/>
                  <a:gd name="connsiteY2" fmla="*/ 486079 h 603758"/>
                  <a:gd name="connsiteX3" fmla="*/ 81214 w 517527"/>
                  <a:gd name="connsiteY3" fmla="*/ 525522 h 603758"/>
                  <a:gd name="connsiteX4" fmla="*/ 261371 w 517527"/>
                  <a:gd name="connsiteY4" fmla="*/ 581888 h 603758"/>
                  <a:gd name="connsiteX5" fmla="*/ 441658 w 517527"/>
                  <a:gd name="connsiteY5" fmla="*/ 525522 h 603758"/>
                  <a:gd name="connsiteX6" fmla="*/ 382866 w 517527"/>
                  <a:gd name="connsiteY6" fmla="*/ 485037 h 603758"/>
                  <a:gd name="connsiteX7" fmla="*/ 258870 w 517527"/>
                  <a:gd name="connsiteY7" fmla="*/ 184740 h 603758"/>
                  <a:gd name="connsiteX8" fmla="*/ 332717 w 517527"/>
                  <a:gd name="connsiteY8" fmla="*/ 258481 h 603758"/>
                  <a:gd name="connsiteX9" fmla="*/ 258870 w 517527"/>
                  <a:gd name="connsiteY9" fmla="*/ 332222 h 603758"/>
                  <a:gd name="connsiteX10" fmla="*/ 185023 w 517527"/>
                  <a:gd name="connsiteY10" fmla="*/ 258481 h 603758"/>
                  <a:gd name="connsiteX11" fmla="*/ 258870 w 517527"/>
                  <a:gd name="connsiteY11" fmla="*/ 184740 h 603758"/>
                  <a:gd name="connsiteX12" fmla="*/ 258763 w 517527"/>
                  <a:gd name="connsiteY12" fmla="*/ 147620 h 603758"/>
                  <a:gd name="connsiteX13" fmla="*/ 147697 w 517527"/>
                  <a:gd name="connsiteY13" fmla="*/ 258400 h 603758"/>
                  <a:gd name="connsiteX14" fmla="*/ 258763 w 517527"/>
                  <a:gd name="connsiteY14" fmla="*/ 369310 h 603758"/>
                  <a:gd name="connsiteX15" fmla="*/ 369830 w 517527"/>
                  <a:gd name="connsiteY15" fmla="*/ 258400 h 603758"/>
                  <a:gd name="connsiteX16" fmla="*/ 258763 w 517527"/>
                  <a:gd name="connsiteY16" fmla="*/ 147620 h 603758"/>
                  <a:gd name="connsiteX17" fmla="*/ 258112 w 517527"/>
                  <a:gd name="connsiteY17" fmla="*/ 80189 h 603758"/>
                  <a:gd name="connsiteX18" fmla="*/ 236342 w 517527"/>
                  <a:gd name="connsiteY18" fmla="*/ 102058 h 603758"/>
                  <a:gd name="connsiteX19" fmla="*/ 258112 w 517527"/>
                  <a:gd name="connsiteY19" fmla="*/ 123798 h 603758"/>
                  <a:gd name="connsiteX20" fmla="*/ 280012 w 517527"/>
                  <a:gd name="connsiteY20" fmla="*/ 102058 h 603758"/>
                  <a:gd name="connsiteX21" fmla="*/ 258112 w 517527"/>
                  <a:gd name="connsiteY21" fmla="*/ 80189 h 603758"/>
                  <a:gd name="connsiteX22" fmla="*/ 258763 w 517527"/>
                  <a:gd name="connsiteY22" fmla="*/ 0 h 603758"/>
                  <a:gd name="connsiteX23" fmla="*/ 517527 w 517527"/>
                  <a:gd name="connsiteY23" fmla="*/ 258400 h 603758"/>
                  <a:gd name="connsiteX24" fmla="*/ 406852 w 517527"/>
                  <a:gd name="connsiteY24" fmla="*/ 470197 h 603758"/>
                  <a:gd name="connsiteX25" fmla="*/ 463428 w 517527"/>
                  <a:gd name="connsiteY25" fmla="*/ 525522 h 603758"/>
                  <a:gd name="connsiteX26" fmla="*/ 261371 w 517527"/>
                  <a:gd name="connsiteY26" fmla="*/ 603758 h 603758"/>
                  <a:gd name="connsiteX27" fmla="*/ 59314 w 517527"/>
                  <a:gd name="connsiteY27" fmla="*/ 525522 h 603758"/>
                  <a:gd name="connsiteX28" fmla="*/ 112631 w 517527"/>
                  <a:gd name="connsiteY28" fmla="*/ 471499 h 603758"/>
                  <a:gd name="connsiteX29" fmla="*/ 0 w 517527"/>
                  <a:gd name="connsiteY29" fmla="*/ 258400 h 603758"/>
                  <a:gd name="connsiteX30" fmla="*/ 258763 w 517527"/>
                  <a:gd name="connsiteY30" fmla="*/ 0 h 603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517527" h="603758">
                    <a:moveTo>
                      <a:pt x="382866" y="485037"/>
                    </a:moveTo>
                    <a:cubicBezTo>
                      <a:pt x="345974" y="505345"/>
                      <a:pt x="303737" y="516800"/>
                      <a:pt x="258763" y="516800"/>
                    </a:cubicBezTo>
                    <a:cubicBezTo>
                      <a:pt x="214572" y="516800"/>
                      <a:pt x="172987" y="505735"/>
                      <a:pt x="136617" y="486079"/>
                    </a:cubicBezTo>
                    <a:cubicBezTo>
                      <a:pt x="102463" y="497013"/>
                      <a:pt x="81214" y="511984"/>
                      <a:pt x="81214" y="525522"/>
                    </a:cubicBezTo>
                    <a:cubicBezTo>
                      <a:pt x="81214" y="549084"/>
                      <a:pt x="149783" y="581888"/>
                      <a:pt x="261371" y="581888"/>
                    </a:cubicBezTo>
                    <a:cubicBezTo>
                      <a:pt x="373089" y="581888"/>
                      <a:pt x="441658" y="549084"/>
                      <a:pt x="441658" y="525522"/>
                    </a:cubicBezTo>
                    <a:cubicBezTo>
                      <a:pt x="441658" y="511593"/>
                      <a:pt x="418584" y="495972"/>
                      <a:pt x="382866" y="485037"/>
                    </a:cubicBezTo>
                    <a:close/>
                    <a:moveTo>
                      <a:pt x="258870" y="184740"/>
                    </a:moveTo>
                    <a:cubicBezTo>
                      <a:pt x="299655" y="184740"/>
                      <a:pt x="332717" y="217755"/>
                      <a:pt x="332717" y="258481"/>
                    </a:cubicBezTo>
                    <a:cubicBezTo>
                      <a:pt x="332717" y="299207"/>
                      <a:pt x="299655" y="332222"/>
                      <a:pt x="258870" y="332222"/>
                    </a:cubicBezTo>
                    <a:cubicBezTo>
                      <a:pt x="218085" y="332222"/>
                      <a:pt x="185023" y="299207"/>
                      <a:pt x="185023" y="258481"/>
                    </a:cubicBezTo>
                    <a:cubicBezTo>
                      <a:pt x="185023" y="217755"/>
                      <a:pt x="218085" y="184740"/>
                      <a:pt x="258870" y="184740"/>
                    </a:cubicBezTo>
                    <a:close/>
                    <a:moveTo>
                      <a:pt x="258763" y="147620"/>
                    </a:moveTo>
                    <a:cubicBezTo>
                      <a:pt x="197495" y="147620"/>
                      <a:pt x="147697" y="197347"/>
                      <a:pt x="147697" y="258400"/>
                    </a:cubicBezTo>
                    <a:cubicBezTo>
                      <a:pt x="147697" y="319583"/>
                      <a:pt x="197495" y="369310"/>
                      <a:pt x="258763" y="369310"/>
                    </a:cubicBezTo>
                    <a:cubicBezTo>
                      <a:pt x="320032" y="369310"/>
                      <a:pt x="369830" y="319453"/>
                      <a:pt x="369830" y="258400"/>
                    </a:cubicBezTo>
                    <a:cubicBezTo>
                      <a:pt x="369830" y="197347"/>
                      <a:pt x="320032" y="147620"/>
                      <a:pt x="258763" y="147620"/>
                    </a:cubicBezTo>
                    <a:close/>
                    <a:moveTo>
                      <a:pt x="258112" y="80189"/>
                    </a:moveTo>
                    <a:cubicBezTo>
                      <a:pt x="246119" y="80189"/>
                      <a:pt x="236342" y="89952"/>
                      <a:pt x="236342" y="102058"/>
                    </a:cubicBezTo>
                    <a:cubicBezTo>
                      <a:pt x="236342" y="114034"/>
                      <a:pt x="246119" y="123798"/>
                      <a:pt x="258112" y="123798"/>
                    </a:cubicBezTo>
                    <a:cubicBezTo>
                      <a:pt x="270235" y="123798"/>
                      <a:pt x="280012" y="114034"/>
                      <a:pt x="280012" y="102058"/>
                    </a:cubicBezTo>
                    <a:cubicBezTo>
                      <a:pt x="280012" y="89952"/>
                      <a:pt x="270235" y="80189"/>
                      <a:pt x="258112" y="80189"/>
                    </a:cubicBezTo>
                    <a:close/>
                    <a:moveTo>
                      <a:pt x="258763" y="0"/>
                    </a:moveTo>
                    <a:cubicBezTo>
                      <a:pt x="401507" y="0"/>
                      <a:pt x="517527" y="115857"/>
                      <a:pt x="517527" y="258400"/>
                    </a:cubicBezTo>
                    <a:cubicBezTo>
                      <a:pt x="517527" y="346009"/>
                      <a:pt x="473726" y="423464"/>
                      <a:pt x="406852" y="470197"/>
                    </a:cubicBezTo>
                    <a:cubicBezTo>
                      <a:pt x="443483" y="484386"/>
                      <a:pt x="463428" y="503652"/>
                      <a:pt x="463428" y="525522"/>
                    </a:cubicBezTo>
                    <a:cubicBezTo>
                      <a:pt x="463428" y="576291"/>
                      <a:pt x="359401" y="603758"/>
                      <a:pt x="261371" y="603758"/>
                    </a:cubicBezTo>
                    <a:cubicBezTo>
                      <a:pt x="163471" y="603758"/>
                      <a:pt x="59314" y="576291"/>
                      <a:pt x="59314" y="525522"/>
                    </a:cubicBezTo>
                    <a:cubicBezTo>
                      <a:pt x="59314" y="504434"/>
                      <a:pt x="78085" y="485688"/>
                      <a:pt x="112631" y="471499"/>
                    </a:cubicBezTo>
                    <a:cubicBezTo>
                      <a:pt x="44713" y="424896"/>
                      <a:pt x="0" y="346790"/>
                      <a:pt x="0" y="258400"/>
                    </a:cubicBezTo>
                    <a:cubicBezTo>
                      <a:pt x="0" y="115857"/>
                      <a:pt x="116020" y="0"/>
                      <a:pt x="25876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</p:sp>
        </p:grpSp>
        <p:sp>
          <p:nvSpPr>
            <p:cNvPr id="79" name="Text Box 79"/>
            <p:cNvSpPr txBox="1">
              <a:spLocks noChangeArrowheads="1"/>
            </p:cNvSpPr>
            <p:nvPr/>
          </p:nvSpPr>
          <p:spPr bwMode="auto">
            <a:xfrm>
              <a:off x="1985931" y="3593123"/>
              <a:ext cx="9801441" cy="9048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10000"/>
                </a:lnSpc>
              </a:pPr>
              <a:r>
                <a:rPr kumimoji="1"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当一台主机需要做一个域名查询的时候，查询请求首先被发送到本地域名服务器</a:t>
              </a: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3286342" y="2198798"/>
            <a:ext cx="5455191" cy="639688"/>
            <a:chOff x="4650629" y="2375498"/>
            <a:chExt cx="2230756" cy="866609"/>
          </a:xfrm>
        </p:grpSpPr>
        <p:sp>
          <p:nvSpPr>
            <p:cNvPr id="30" name="矩形: 圆角 41"/>
            <p:cNvSpPr/>
            <p:nvPr/>
          </p:nvSpPr>
          <p:spPr>
            <a:xfrm>
              <a:off x="4650629" y="2375498"/>
              <a:ext cx="2230756" cy="866609"/>
            </a:xfrm>
            <a:prstGeom prst="roundRect">
              <a:avLst>
                <a:gd name="adj" fmla="val 12368"/>
              </a:avLst>
            </a:prstGeom>
            <a:solidFill>
              <a:srgbClr val="FEF6E5"/>
            </a:solidFill>
            <a:ln w="19050">
              <a:solidFill>
                <a:srgbClr val="FDECC7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67497" tIns="33748" rIns="67497" bIns="33748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800"/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4755832" y="2559135"/>
              <a:ext cx="2003311" cy="5420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有时候，我们将其称为</a:t>
              </a:r>
              <a:r>
                <a:rPr lang="zh-CN" altLang="en-US" sz="2000" dirty="0">
                  <a:solidFill>
                    <a:srgbClr val="009FF6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“默认</a:t>
              </a:r>
              <a:r>
                <a:rPr lang="en-US" altLang="zh-CN" sz="2000" dirty="0">
                  <a:solidFill>
                    <a:srgbClr val="009FF6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DNS</a:t>
              </a:r>
              <a:r>
                <a:rPr lang="zh-CN" altLang="en-US" sz="2000" dirty="0">
                  <a:solidFill>
                    <a:srgbClr val="009FF6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服务器”</a:t>
              </a: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3286342" y="4197605"/>
            <a:ext cx="5465239" cy="843436"/>
            <a:chOff x="4650629" y="2375498"/>
            <a:chExt cx="2234865" cy="1142632"/>
          </a:xfrm>
        </p:grpSpPr>
        <p:sp>
          <p:nvSpPr>
            <p:cNvPr id="33" name="矩形: 圆角 41"/>
            <p:cNvSpPr/>
            <p:nvPr/>
          </p:nvSpPr>
          <p:spPr>
            <a:xfrm>
              <a:off x="4650629" y="2375498"/>
              <a:ext cx="2230756" cy="1142632"/>
            </a:xfrm>
            <a:prstGeom prst="roundRect">
              <a:avLst>
                <a:gd name="adj" fmla="val 12368"/>
              </a:avLst>
            </a:prstGeom>
            <a:solidFill>
              <a:srgbClr val="FEF6E5"/>
            </a:solidFill>
            <a:ln w="19050">
              <a:solidFill>
                <a:srgbClr val="FDECC7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67497" tIns="33748" rIns="67497" bIns="33748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800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4688034" y="2539882"/>
              <a:ext cx="2197460" cy="958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本地域名服务器的行为就像一个代理，它会向域名的层次体系中进行进一步的域名查询。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50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629529" y="315996"/>
            <a:ext cx="7571042" cy="1005602"/>
            <a:chOff x="658104" y="373146"/>
            <a:chExt cx="7571042" cy="1005602"/>
          </a:xfrm>
        </p:grpSpPr>
        <p:grpSp>
          <p:nvGrpSpPr>
            <p:cNvPr id="8" name="组合 7"/>
            <p:cNvGrpSpPr/>
            <p:nvPr/>
          </p:nvGrpSpPr>
          <p:grpSpPr>
            <a:xfrm>
              <a:off x="1080814" y="763297"/>
              <a:ext cx="7148332" cy="615451"/>
              <a:chOff x="1839058" y="1058437"/>
              <a:chExt cx="7148332" cy="615451"/>
            </a:xfrm>
          </p:grpSpPr>
          <p:sp>
            <p:nvSpPr>
              <p:cNvPr id="12" name="矩形: 圆角 11"/>
              <p:cNvSpPr/>
              <p:nvPr/>
            </p:nvSpPr>
            <p:spPr>
              <a:xfrm>
                <a:off x="1839058" y="1058437"/>
                <a:ext cx="6460298" cy="584775"/>
              </a:xfrm>
              <a:prstGeom prst="roundRect">
                <a:avLst>
                  <a:gd name="adj" fmla="val 50000"/>
                </a:avLst>
              </a:prstGeom>
              <a:solidFill>
                <a:srgbClr val="009FF6"/>
              </a:solidFill>
              <a:ln>
                <a:solidFill>
                  <a:schemeClr val="bg1"/>
                </a:solidFill>
              </a:ln>
              <a:effectLst>
                <a:outerShdw blurRad="63500" sx="101000" sy="101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solidFill>
                    <a:srgbClr val="00A3F8"/>
                  </a:solidFill>
                </a:endParaRPr>
              </a:p>
            </p:txBody>
          </p:sp>
          <p:sp>
            <p:nvSpPr>
              <p:cNvPr id="13" name="文本框 12"/>
              <p:cNvSpPr txBox="1"/>
              <p:nvPr/>
            </p:nvSpPr>
            <p:spPr>
              <a:xfrm>
                <a:off x="2875428" y="1089113"/>
                <a:ext cx="611196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2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DNS</a:t>
                </a:r>
                <a:r>
                  <a:rPr lang="zh-CN" altLang="en-US" sz="32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解析</a:t>
                </a:r>
                <a:r>
                  <a:rPr lang="zh-CN" altLang="en-US" sz="3200" b="1" dirty="0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过程</a:t>
                </a:r>
                <a:r>
                  <a:rPr lang="en-US" altLang="zh-CN" sz="3200" b="1" dirty="0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——</a:t>
                </a:r>
                <a:r>
                  <a:rPr lang="zh-CN" altLang="en-US" sz="3200" b="1" dirty="0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递归</a:t>
                </a:r>
                <a:r>
                  <a:rPr lang="en-US" altLang="zh-CN" sz="3200" b="1" dirty="0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+</a:t>
                </a:r>
                <a:r>
                  <a:rPr lang="zh-CN" altLang="en-US" sz="3200" b="1" dirty="0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迭代</a:t>
                </a:r>
                <a:endParaRPr lang="zh-CN" altLang="en-US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造字工房朗倩（非商用）细体" pitchFamily="50" charset="-122"/>
                  <a:ea typeface="造字工房朗倩（非商用）细体" pitchFamily="50" charset="-122"/>
                </a:endParaRPr>
              </a:p>
            </p:txBody>
          </p:sp>
        </p:grpSp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3">
              <a:lum contrast="20000"/>
            </a:blip>
            <a:stretch>
              <a:fillRect/>
            </a:stretch>
          </p:blipFill>
          <p:spPr>
            <a:xfrm>
              <a:off x="658104" y="373146"/>
              <a:ext cx="1178667" cy="987480"/>
            </a:xfrm>
            <a:prstGeom prst="rect">
              <a:avLst/>
            </a:prstGeom>
          </p:spPr>
        </p:pic>
      </p:grpSp>
      <p:grpSp>
        <p:nvGrpSpPr>
          <p:cNvPr id="37" name="组合 36"/>
          <p:cNvGrpSpPr/>
          <p:nvPr/>
        </p:nvGrpSpPr>
        <p:grpSpPr>
          <a:xfrm>
            <a:off x="5582539" y="1371871"/>
            <a:ext cx="2385748" cy="780077"/>
            <a:chOff x="1052239" y="2113881"/>
            <a:chExt cx="7540294" cy="2465481"/>
          </a:xfrm>
        </p:grpSpPr>
        <p:pic>
          <p:nvPicPr>
            <p:cNvPr id="38" name="图片 37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396" t="12986" r="12509" b="19929"/>
            <a:stretch>
              <a:fillRect/>
            </a:stretch>
          </p:blipFill>
          <p:spPr>
            <a:xfrm>
              <a:off x="1052239" y="2278638"/>
              <a:ext cx="2278743" cy="2300724"/>
            </a:xfrm>
            <a:prstGeom prst="rect">
              <a:avLst/>
            </a:prstGeom>
          </p:spPr>
        </p:pic>
        <p:sp>
          <p:nvSpPr>
            <p:cNvPr id="39" name="文本框 38"/>
            <p:cNvSpPr txBox="1"/>
            <p:nvPr/>
          </p:nvSpPr>
          <p:spPr>
            <a:xfrm>
              <a:off x="3389589" y="2113881"/>
              <a:ext cx="5202944" cy="11672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根</a:t>
              </a:r>
              <a:r>
                <a:rPr lang="en-US" altLang="zh-CN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DNS</a:t>
              </a:r>
              <a:r>
                <a:rPr lang="zh-CN" altLang="en-US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服务器</a:t>
              </a: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6721371" y="2251376"/>
            <a:ext cx="1758023" cy="1334008"/>
            <a:chOff x="2376105" y="2301848"/>
            <a:chExt cx="5069793" cy="3847016"/>
          </a:xfrm>
        </p:grpSpPr>
        <p:pic>
          <p:nvPicPr>
            <p:cNvPr id="41" name="图片 4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68049" y="2301848"/>
              <a:ext cx="1536326" cy="2176098"/>
            </a:xfrm>
            <a:prstGeom prst="rect">
              <a:avLst/>
            </a:prstGeom>
          </p:spPr>
        </p:pic>
        <p:sp>
          <p:nvSpPr>
            <p:cNvPr id="42" name="文本框 41"/>
            <p:cNvSpPr txBox="1"/>
            <p:nvPr/>
          </p:nvSpPr>
          <p:spPr>
            <a:xfrm>
              <a:off x="2376105" y="4284973"/>
              <a:ext cx="5069793" cy="18638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顶级域</a:t>
              </a:r>
              <a:r>
                <a:rPr lang="zh-CN" altLang="en-US" dirty="0" smtClean="0"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服务器</a:t>
              </a:r>
              <a:endParaRPr lang="en-US" altLang="zh-CN" dirty="0" smtClean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  <a:p>
              <a:r>
                <a:rPr lang="en-US" altLang="zh-CN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d</a:t>
              </a:r>
              <a:r>
                <a:rPr lang="en-US" altLang="zh-CN" dirty="0" smtClean="0"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ns.com</a:t>
              </a:r>
              <a:endPara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6721371" y="3740589"/>
            <a:ext cx="2415050" cy="1452196"/>
            <a:chOff x="4171793" y="2208922"/>
            <a:chExt cx="6123338" cy="3682034"/>
          </a:xfrm>
        </p:grpSpPr>
        <p:pic>
          <p:nvPicPr>
            <p:cNvPr id="44" name="图片 43"/>
            <p:cNvPicPr>
              <a:picLocks noChangeAspect="1"/>
            </p:cNvPicPr>
            <p:nvPr/>
          </p:nvPicPr>
          <p:blipFill>
            <a:blip r:embed="rId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60653" y="2208922"/>
              <a:ext cx="2622063" cy="2372966"/>
            </a:xfrm>
            <a:prstGeom prst="rect">
              <a:avLst/>
            </a:prstGeom>
          </p:spPr>
        </p:pic>
        <p:sp>
          <p:nvSpPr>
            <p:cNvPr id="45" name="文本框 44"/>
            <p:cNvSpPr txBox="1"/>
            <p:nvPr/>
          </p:nvSpPr>
          <p:spPr>
            <a:xfrm>
              <a:off x="4171793" y="4252188"/>
              <a:ext cx="6123338" cy="16387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权威</a:t>
              </a:r>
              <a:r>
                <a:rPr lang="en-US" altLang="zh-CN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DNS</a:t>
              </a:r>
              <a:r>
                <a:rPr lang="zh-CN" altLang="en-US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服务器</a:t>
              </a:r>
              <a:endParaRPr lang="en-US" altLang="zh-CN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  <a:p>
              <a:r>
                <a:rPr lang="en-US" altLang="zh-CN" b="1" dirty="0" smtClean="0">
                  <a:solidFill>
                    <a:srgbClr val="000000"/>
                  </a:solidFill>
                  <a:ea typeface="楷体" panose="02010609060101010101" pitchFamily="49" charset="-122"/>
                  <a:cs typeface="Arial" panose="020B0604020202020204" pitchFamily="34" charset="0"/>
                </a:rPr>
                <a:t>dns.baidu.com</a:t>
              </a:r>
              <a:endParaRPr lang="en-US" altLang="zh-CN" b="1" dirty="0">
                <a:solidFill>
                  <a:srgbClr val="000000"/>
                </a:solidFill>
                <a:ea typeface="楷体" panose="02010609060101010101" pitchFamily="49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3287767" y="2131057"/>
            <a:ext cx="1852184" cy="1681329"/>
            <a:chOff x="859720" y="2809098"/>
            <a:chExt cx="2411222" cy="2188798"/>
          </a:xfrm>
        </p:grpSpPr>
        <p:grpSp>
          <p:nvGrpSpPr>
            <p:cNvPr id="4" name="组合 3"/>
            <p:cNvGrpSpPr/>
            <p:nvPr/>
          </p:nvGrpSpPr>
          <p:grpSpPr>
            <a:xfrm>
              <a:off x="1129396" y="2809098"/>
              <a:ext cx="1357600" cy="986783"/>
              <a:chOff x="2969282" y="2305242"/>
              <a:chExt cx="1357600" cy="986783"/>
            </a:xfrm>
          </p:grpSpPr>
          <p:pic>
            <p:nvPicPr>
              <p:cNvPr id="46" name="图片 45"/>
              <p:cNvPicPr>
                <a:picLocks noChangeAspect="1"/>
              </p:cNvPicPr>
              <p:nvPr/>
            </p:nvPicPr>
            <p:blipFill>
              <a:blip r:embed="rId7">
                <a:lum contrast="20000"/>
              </a:blip>
              <a:stretch>
                <a:fillRect/>
              </a:stretch>
            </p:blipFill>
            <p:spPr>
              <a:xfrm>
                <a:off x="3220103" y="2305242"/>
                <a:ext cx="1106779" cy="869465"/>
              </a:xfrm>
              <a:prstGeom prst="rect">
                <a:avLst/>
              </a:prstGeom>
            </p:spPr>
          </p:pic>
          <p:pic>
            <p:nvPicPr>
              <p:cNvPr id="47" name="图片 46"/>
              <p:cNvPicPr>
                <a:picLocks noChangeAspect="1"/>
              </p:cNvPicPr>
              <p:nvPr/>
            </p:nvPicPr>
            <p:blipFill rotWithShape="1">
              <a:blip r:embed="rId8" cstate="print">
                <a:clrChange>
                  <a:clrFrom>
                    <a:srgbClr val="D0E6E4"/>
                  </a:clrFrom>
                  <a:clrTo>
                    <a:srgbClr val="D0E6E4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116" t="7082" r="5804" b="7252"/>
              <a:stretch>
                <a:fillRect/>
              </a:stretch>
            </p:blipFill>
            <p:spPr>
              <a:xfrm>
                <a:off x="2969282" y="2668924"/>
                <a:ext cx="647926" cy="623101"/>
              </a:xfrm>
              <a:prstGeom prst="rect">
                <a:avLst/>
              </a:prstGeom>
            </p:spPr>
          </p:pic>
        </p:grpSp>
        <p:sp>
          <p:nvSpPr>
            <p:cNvPr id="49" name="文本框 48"/>
            <p:cNvSpPr txBox="1"/>
            <p:nvPr/>
          </p:nvSpPr>
          <p:spPr>
            <a:xfrm>
              <a:off x="859720" y="3795881"/>
              <a:ext cx="2411222" cy="1202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本地</a:t>
              </a:r>
              <a:r>
                <a:rPr lang="en-US" altLang="zh-CN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DNS</a:t>
              </a:r>
              <a:r>
                <a:rPr lang="zh-CN" altLang="en-US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服务器</a:t>
              </a:r>
              <a:endParaRPr lang="en-US" altLang="zh-CN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  <a:p>
              <a:r>
                <a:rPr lang="en-US" altLang="zh-CN" i="1" dirty="0" smtClean="0">
                  <a:solidFill>
                    <a:srgbClr val="000099"/>
                  </a:solidFill>
                  <a:ea typeface="楷体" panose="02010609060101010101" pitchFamily="49" charset="-122"/>
                  <a:cs typeface="Arial" panose="020B0604020202020204" pitchFamily="34" charset="0"/>
                </a:rPr>
                <a:t>dns.poly.edu</a:t>
              </a:r>
              <a:endParaRPr lang="en-US" altLang="zh-CN" i="1" dirty="0">
                <a:solidFill>
                  <a:srgbClr val="000099"/>
                </a:solidFill>
                <a:ea typeface="楷体" panose="02010609060101010101" pitchFamily="49" charset="-122"/>
                <a:cs typeface="Arial" panose="020B0604020202020204" pitchFamily="34" charset="0"/>
              </a:endParaRPr>
            </a:p>
            <a:p>
              <a:endPara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3491040" y="4447338"/>
            <a:ext cx="1284567" cy="1586274"/>
            <a:chOff x="1052239" y="4492121"/>
            <a:chExt cx="1284567" cy="1586274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 rotWithShape="1">
            <a:blip r:embed="rId9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411"/>
            <a:stretch>
              <a:fillRect/>
            </a:stretch>
          </p:blipFill>
          <p:spPr>
            <a:xfrm>
              <a:off x="1187634" y="4492121"/>
              <a:ext cx="1149172" cy="970830"/>
            </a:xfrm>
            <a:prstGeom prst="rect">
              <a:avLst/>
            </a:prstGeom>
          </p:spPr>
        </p:pic>
        <p:sp>
          <p:nvSpPr>
            <p:cNvPr id="51" name="Text Box 5"/>
            <p:cNvSpPr txBox="1">
              <a:spLocks noChangeArrowheads="1"/>
            </p:cNvSpPr>
            <p:nvPr/>
          </p:nvSpPr>
          <p:spPr bwMode="auto">
            <a:xfrm>
              <a:off x="1052239" y="5462445"/>
              <a:ext cx="1250950" cy="6159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zh-CN" altLang="en-US" dirty="0">
                  <a:solidFill>
                    <a:srgbClr val="000000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Arial" panose="020B0604020202020204" pitchFamily="34" charset="0"/>
                </a:rPr>
                <a:t>请求</a:t>
              </a:r>
              <a:r>
                <a:rPr lang="zh-CN" altLang="en-US" dirty="0" smtClean="0">
                  <a:solidFill>
                    <a:srgbClr val="000000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Arial" panose="020B0604020202020204" pitchFamily="34" charset="0"/>
                </a:rPr>
                <a:t>主机</a:t>
              </a:r>
            </a:p>
            <a:p>
              <a:pPr algn="ctr"/>
              <a:r>
                <a:rPr lang="en-US" altLang="zh-CN" sz="1600" i="1" dirty="0" smtClean="0">
                  <a:solidFill>
                    <a:srgbClr val="000099"/>
                  </a:solidFill>
                  <a:ea typeface="楷体" panose="02010609060101010101" pitchFamily="49" charset="-122"/>
                  <a:cs typeface="Arial" panose="020B0604020202020204" pitchFamily="34" charset="0"/>
                </a:rPr>
                <a:t>cis.poly.edu</a:t>
              </a:r>
              <a:endParaRPr lang="en-US" altLang="zh-CN" sz="1600" i="1" dirty="0">
                <a:solidFill>
                  <a:srgbClr val="000099"/>
                </a:solidFill>
                <a:ea typeface="楷体" panose="02010609060101010101" pitchFamily="49" charset="-122"/>
                <a:cs typeface="Arial" panose="020B0604020202020204" pitchFamily="34" charset="0"/>
              </a:endParaRPr>
            </a:p>
          </p:txBody>
        </p:sp>
      </p:grpSp>
      <p:sp>
        <p:nvSpPr>
          <p:cNvPr id="53" name="Line 18"/>
          <p:cNvSpPr>
            <a:spLocks noChangeShapeType="1"/>
          </p:cNvSpPr>
          <p:nvPr/>
        </p:nvSpPr>
        <p:spPr bwMode="auto">
          <a:xfrm flipH="1" flipV="1">
            <a:off x="4080971" y="3517648"/>
            <a:ext cx="0" cy="777793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4" name="Line 19"/>
          <p:cNvSpPr>
            <a:spLocks noChangeShapeType="1"/>
          </p:cNvSpPr>
          <p:nvPr/>
        </p:nvSpPr>
        <p:spPr bwMode="auto">
          <a:xfrm flipV="1">
            <a:off x="4537762" y="1692745"/>
            <a:ext cx="956393" cy="370279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5" name="Line 20"/>
          <p:cNvSpPr>
            <a:spLocks noChangeShapeType="1"/>
          </p:cNvSpPr>
          <p:nvPr/>
        </p:nvSpPr>
        <p:spPr bwMode="auto">
          <a:xfrm>
            <a:off x="4568564" y="2400242"/>
            <a:ext cx="2670160" cy="172954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6" name="Line 21"/>
          <p:cNvSpPr>
            <a:spLocks noChangeShapeType="1"/>
          </p:cNvSpPr>
          <p:nvPr/>
        </p:nvSpPr>
        <p:spPr bwMode="auto">
          <a:xfrm flipH="1" flipV="1">
            <a:off x="4568563" y="2478100"/>
            <a:ext cx="2615554" cy="196506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7" name="Line 22"/>
          <p:cNvSpPr>
            <a:spLocks noChangeShapeType="1"/>
          </p:cNvSpPr>
          <p:nvPr/>
        </p:nvSpPr>
        <p:spPr bwMode="auto">
          <a:xfrm flipH="1">
            <a:off x="4519219" y="1767175"/>
            <a:ext cx="1051596" cy="414910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8" name="Line 23"/>
          <p:cNvSpPr>
            <a:spLocks noChangeShapeType="1"/>
          </p:cNvSpPr>
          <p:nvPr/>
        </p:nvSpPr>
        <p:spPr bwMode="auto">
          <a:xfrm>
            <a:off x="4227011" y="3533442"/>
            <a:ext cx="5700" cy="792269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9" name="Text Box 27"/>
          <p:cNvSpPr txBox="1">
            <a:spLocks noChangeArrowheads="1"/>
          </p:cNvSpPr>
          <p:nvPr/>
        </p:nvSpPr>
        <p:spPr bwMode="auto">
          <a:xfrm>
            <a:off x="3751208" y="3746219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dirty="0">
                <a:solidFill>
                  <a:srgbClr val="CC0000"/>
                </a:solidFill>
                <a:ea typeface="楷体" panose="02010609060101010101" pitchFamily="49" charset="-122"/>
                <a:cs typeface="Arial" panose="020B0604020202020204" pitchFamily="34" charset="0"/>
              </a:rPr>
              <a:t>1</a:t>
            </a:r>
            <a:endParaRPr lang="en-US" altLang="zh-CN" sz="2400" dirty="0">
              <a:solidFill>
                <a:srgbClr val="CC0000"/>
              </a:solidFill>
              <a:ea typeface="楷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60" name="Text Box 28"/>
          <p:cNvSpPr txBox="1">
            <a:spLocks noChangeArrowheads="1"/>
          </p:cNvSpPr>
          <p:nvPr/>
        </p:nvSpPr>
        <p:spPr bwMode="auto">
          <a:xfrm>
            <a:off x="4833623" y="1503960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dirty="0">
                <a:solidFill>
                  <a:srgbClr val="CC0000"/>
                </a:solidFill>
                <a:ea typeface="楷体" panose="02010609060101010101" pitchFamily="49" charset="-122"/>
                <a:cs typeface="Arial" panose="020B0604020202020204" pitchFamily="34" charset="0"/>
              </a:rPr>
              <a:t>2</a:t>
            </a:r>
            <a:endParaRPr lang="en-US" altLang="zh-CN" sz="2400" dirty="0">
              <a:solidFill>
                <a:srgbClr val="CC0000"/>
              </a:solidFill>
              <a:ea typeface="楷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61" name="Text Box 29"/>
          <p:cNvSpPr txBox="1">
            <a:spLocks noChangeArrowheads="1"/>
          </p:cNvSpPr>
          <p:nvPr/>
        </p:nvSpPr>
        <p:spPr bwMode="auto">
          <a:xfrm>
            <a:off x="5021017" y="1873070"/>
            <a:ext cx="31290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dirty="0">
                <a:solidFill>
                  <a:srgbClr val="CC0000"/>
                </a:solidFill>
                <a:ea typeface="楷体" panose="02010609060101010101" pitchFamily="49" charset="-122"/>
                <a:cs typeface="Arial" panose="020B0604020202020204" pitchFamily="34" charset="0"/>
              </a:rPr>
              <a:t>3</a:t>
            </a:r>
            <a:endParaRPr lang="en-US" altLang="zh-CN" sz="2400" dirty="0">
              <a:solidFill>
                <a:srgbClr val="CC0000"/>
              </a:solidFill>
              <a:ea typeface="楷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62" name="Text Box 30"/>
          <p:cNvSpPr txBox="1">
            <a:spLocks noChangeArrowheads="1"/>
          </p:cNvSpPr>
          <p:nvPr/>
        </p:nvSpPr>
        <p:spPr bwMode="auto">
          <a:xfrm>
            <a:off x="5969789" y="2163187"/>
            <a:ext cx="31290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dirty="0" smtClean="0">
                <a:solidFill>
                  <a:srgbClr val="CC0000"/>
                </a:solidFill>
                <a:ea typeface="楷体" panose="02010609060101010101" pitchFamily="49" charset="-122"/>
                <a:cs typeface="Arial" panose="020B0604020202020204" pitchFamily="34" charset="0"/>
              </a:rPr>
              <a:t>4</a:t>
            </a:r>
            <a:endParaRPr lang="en-US" altLang="zh-CN" sz="2400" dirty="0">
              <a:solidFill>
                <a:srgbClr val="CC0000"/>
              </a:solidFill>
              <a:ea typeface="楷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63" name="Text Box 31"/>
          <p:cNvSpPr txBox="1">
            <a:spLocks noChangeArrowheads="1"/>
          </p:cNvSpPr>
          <p:nvPr/>
        </p:nvSpPr>
        <p:spPr bwMode="auto">
          <a:xfrm>
            <a:off x="5970667" y="2597375"/>
            <a:ext cx="31290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dirty="0" smtClean="0">
                <a:solidFill>
                  <a:srgbClr val="CC0000"/>
                </a:solidFill>
                <a:ea typeface="楷体" panose="02010609060101010101" pitchFamily="49" charset="-122"/>
                <a:cs typeface="Arial" panose="020B0604020202020204" pitchFamily="34" charset="0"/>
              </a:rPr>
              <a:t>5</a:t>
            </a:r>
            <a:endParaRPr lang="en-US" altLang="zh-CN" sz="2400" dirty="0">
              <a:solidFill>
                <a:srgbClr val="CC0000"/>
              </a:solidFill>
              <a:ea typeface="楷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66" name="Text Box 62"/>
          <p:cNvSpPr txBox="1">
            <a:spLocks noChangeArrowheads="1"/>
          </p:cNvSpPr>
          <p:nvPr/>
        </p:nvSpPr>
        <p:spPr bwMode="auto">
          <a:xfrm>
            <a:off x="4257414" y="3741934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dirty="0">
                <a:solidFill>
                  <a:srgbClr val="CC0000"/>
                </a:solidFill>
                <a:ea typeface="楷体" panose="02010609060101010101" pitchFamily="49" charset="-122"/>
                <a:cs typeface="Arial" panose="020B0604020202020204" pitchFamily="34" charset="0"/>
              </a:rPr>
              <a:t>8</a:t>
            </a:r>
            <a:endParaRPr lang="en-US" altLang="zh-CN" sz="2400" dirty="0">
              <a:solidFill>
                <a:srgbClr val="CC0000"/>
              </a:solidFill>
              <a:ea typeface="楷体" panose="02010609060101010101" pitchFamily="49" charset="-122"/>
              <a:cs typeface="Arial" panose="020B0604020202020204" pitchFamily="34" charset="0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6989613" y="5243915"/>
            <a:ext cx="2771456" cy="908354"/>
            <a:chOff x="4593022" y="5247142"/>
            <a:chExt cx="2771456" cy="908354"/>
          </a:xfrm>
        </p:grpSpPr>
        <p:pic>
          <p:nvPicPr>
            <p:cNvPr id="48" name="图片 47"/>
            <p:cNvPicPr>
              <a:picLocks noChangeAspect="1"/>
            </p:cNvPicPr>
            <p:nvPr/>
          </p:nvPicPr>
          <p:blipFill rotWithShape="1">
            <a:blip r:embed="rId10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411"/>
            <a:stretch>
              <a:fillRect/>
            </a:stretch>
          </p:blipFill>
          <p:spPr>
            <a:xfrm flipH="1">
              <a:off x="4593022" y="5247142"/>
              <a:ext cx="1042746" cy="878258"/>
            </a:xfrm>
            <a:prstGeom prst="rect">
              <a:avLst/>
            </a:prstGeom>
          </p:spPr>
        </p:pic>
        <p:sp>
          <p:nvSpPr>
            <p:cNvPr id="84" name="Text Box 6"/>
            <p:cNvSpPr txBox="1">
              <a:spLocks noChangeArrowheads="1"/>
            </p:cNvSpPr>
            <p:nvPr/>
          </p:nvSpPr>
          <p:spPr bwMode="auto">
            <a:xfrm>
              <a:off x="5745252" y="5816942"/>
              <a:ext cx="1619226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1600" i="1" dirty="0" smtClean="0">
                  <a:solidFill>
                    <a:srgbClr val="000000"/>
                  </a:solidFill>
                  <a:ea typeface="楷体" panose="02010609060101010101" pitchFamily="49" charset="-122"/>
                  <a:cs typeface="Arial" panose="020B0604020202020204" pitchFamily="34" charset="0"/>
                </a:rPr>
                <a:t>www.baidu.com</a:t>
              </a:r>
              <a:endParaRPr lang="en-US" altLang="zh-CN" sz="1600" i="1" dirty="0">
                <a:solidFill>
                  <a:srgbClr val="000000"/>
                </a:solidFill>
                <a:ea typeface="楷体" panose="02010609060101010101" pitchFamily="49" charset="-122"/>
                <a:cs typeface="Arial" panose="020B0604020202020204" pitchFamily="34" charset="0"/>
              </a:endParaRPr>
            </a:p>
          </p:txBody>
        </p:sp>
      </p:grpSp>
      <p:sp>
        <p:nvSpPr>
          <p:cNvPr id="50" name="Line 18"/>
          <p:cNvSpPr>
            <a:spLocks noChangeShapeType="1"/>
          </p:cNvSpPr>
          <p:nvPr/>
        </p:nvSpPr>
        <p:spPr bwMode="auto">
          <a:xfrm flipH="1" flipV="1">
            <a:off x="4537762" y="2668292"/>
            <a:ext cx="2623223" cy="1265950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2" name="Line 23"/>
          <p:cNvSpPr>
            <a:spLocks noChangeShapeType="1"/>
          </p:cNvSpPr>
          <p:nvPr/>
        </p:nvSpPr>
        <p:spPr bwMode="auto">
          <a:xfrm>
            <a:off x="4592625" y="2573196"/>
            <a:ext cx="2574223" cy="1253212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7" name="Text Box 27"/>
          <p:cNvSpPr txBox="1">
            <a:spLocks noChangeArrowheads="1"/>
          </p:cNvSpPr>
          <p:nvPr/>
        </p:nvSpPr>
        <p:spPr bwMode="auto">
          <a:xfrm>
            <a:off x="6108095" y="3483874"/>
            <a:ext cx="31290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dirty="0" smtClean="0">
                <a:solidFill>
                  <a:srgbClr val="CC0000"/>
                </a:solidFill>
                <a:ea typeface="楷体" panose="02010609060101010101" pitchFamily="49" charset="-122"/>
                <a:cs typeface="Arial" panose="020B0604020202020204" pitchFamily="34" charset="0"/>
              </a:rPr>
              <a:t>7</a:t>
            </a:r>
            <a:endParaRPr lang="en-US" altLang="zh-CN" sz="2400" dirty="0">
              <a:solidFill>
                <a:srgbClr val="CC0000"/>
              </a:solidFill>
              <a:ea typeface="楷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68" name="Text Box 62"/>
          <p:cNvSpPr txBox="1">
            <a:spLocks noChangeArrowheads="1"/>
          </p:cNvSpPr>
          <p:nvPr/>
        </p:nvSpPr>
        <p:spPr bwMode="auto">
          <a:xfrm>
            <a:off x="6281817" y="3143373"/>
            <a:ext cx="31290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dirty="0" smtClean="0">
                <a:solidFill>
                  <a:srgbClr val="CC0000"/>
                </a:solidFill>
                <a:ea typeface="楷体" panose="02010609060101010101" pitchFamily="49" charset="-122"/>
                <a:cs typeface="Arial" panose="020B0604020202020204" pitchFamily="34" charset="0"/>
              </a:rPr>
              <a:t>6</a:t>
            </a:r>
            <a:endParaRPr lang="en-US" altLang="zh-CN" sz="2400" dirty="0">
              <a:solidFill>
                <a:srgbClr val="CC0000"/>
              </a:solidFill>
              <a:ea typeface="楷体" panose="02010609060101010101" pitchFamily="49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0480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00"/>
                            </p:stCondLst>
                            <p:childTnLst>
                              <p:par>
                                <p:cTn id="7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/>
      <p:bldP spid="60" grpId="0"/>
      <p:bldP spid="61" grpId="0"/>
      <p:bldP spid="62" grpId="0"/>
      <p:bldP spid="63" grpId="0"/>
      <p:bldP spid="66" grpId="0"/>
      <p:bldP spid="50" grpId="0" animBg="1"/>
      <p:bldP spid="52" grpId="0" animBg="1"/>
      <p:bldP spid="67" grpId="0"/>
      <p:bldP spid="6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/>
          <p:cNvGrpSpPr/>
          <p:nvPr/>
        </p:nvGrpSpPr>
        <p:grpSpPr>
          <a:xfrm>
            <a:off x="430213" y="0"/>
            <a:ext cx="7459547" cy="1428589"/>
            <a:chOff x="551030" y="-368704"/>
            <a:chExt cx="7459547" cy="1428589"/>
          </a:xfrm>
        </p:grpSpPr>
        <p:grpSp>
          <p:nvGrpSpPr>
            <p:cNvPr id="29" name="组合 28"/>
            <p:cNvGrpSpPr/>
            <p:nvPr/>
          </p:nvGrpSpPr>
          <p:grpSpPr>
            <a:xfrm>
              <a:off x="1201631" y="303925"/>
              <a:ext cx="6808946" cy="687997"/>
              <a:chOff x="1839058" y="967769"/>
              <a:chExt cx="6808946" cy="687997"/>
            </a:xfrm>
          </p:grpSpPr>
          <p:sp>
            <p:nvSpPr>
              <p:cNvPr id="31" name="矩形: 圆角 30"/>
              <p:cNvSpPr/>
              <p:nvPr/>
            </p:nvSpPr>
            <p:spPr>
              <a:xfrm>
                <a:off x="1839058" y="967769"/>
                <a:ext cx="6808946" cy="675443"/>
              </a:xfrm>
              <a:prstGeom prst="roundRect">
                <a:avLst>
                  <a:gd name="adj" fmla="val 50000"/>
                </a:avLst>
              </a:prstGeom>
              <a:solidFill>
                <a:srgbClr val="009FF6"/>
              </a:solidFill>
              <a:ln>
                <a:solidFill>
                  <a:schemeClr val="bg1"/>
                </a:solidFill>
              </a:ln>
              <a:effectLst>
                <a:outerShdw blurRad="63500" sx="101000" sy="101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solidFill>
                    <a:srgbClr val="00A3F8"/>
                  </a:solidFill>
                </a:endParaRPr>
              </a:p>
            </p:txBody>
          </p:sp>
          <p:sp>
            <p:nvSpPr>
              <p:cNvPr id="32" name="文本框 31"/>
              <p:cNvSpPr txBox="1"/>
              <p:nvPr/>
            </p:nvSpPr>
            <p:spPr>
              <a:xfrm>
                <a:off x="2786093" y="1009435"/>
                <a:ext cx="547985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3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什么是网络应用程序</a:t>
                </a:r>
              </a:p>
            </p:txBody>
          </p:sp>
        </p:grpSp>
        <p:pic>
          <p:nvPicPr>
            <p:cNvPr id="30" name="图片 29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111"/>
            <a:stretch>
              <a:fillRect/>
            </a:stretch>
          </p:blipFill>
          <p:spPr>
            <a:xfrm>
              <a:off x="551030" y="-368704"/>
              <a:ext cx="1607162" cy="1428589"/>
            </a:xfrm>
            <a:prstGeom prst="rect">
              <a:avLst/>
            </a:prstGeom>
          </p:spPr>
        </p:pic>
      </p:grpSp>
      <p:grpSp>
        <p:nvGrpSpPr>
          <p:cNvPr id="66" name="组合 65"/>
          <p:cNvGrpSpPr/>
          <p:nvPr/>
        </p:nvGrpSpPr>
        <p:grpSpPr>
          <a:xfrm>
            <a:off x="733603" y="4278337"/>
            <a:ext cx="11905436" cy="476221"/>
            <a:chOff x="1403750" y="3593123"/>
            <a:chExt cx="11905436" cy="476221"/>
          </a:xfrm>
        </p:grpSpPr>
        <p:grpSp>
          <p:nvGrpSpPr>
            <p:cNvPr id="68" name="组合 67"/>
            <p:cNvGrpSpPr/>
            <p:nvPr/>
          </p:nvGrpSpPr>
          <p:grpSpPr>
            <a:xfrm>
              <a:off x="1403750" y="3593123"/>
              <a:ext cx="490436" cy="476221"/>
              <a:chOff x="1403750" y="3593123"/>
              <a:chExt cx="808892" cy="785446"/>
            </a:xfrm>
          </p:grpSpPr>
          <p:sp>
            <p:nvSpPr>
              <p:cNvPr id="70" name="对话气泡: 椭圆形 69"/>
              <p:cNvSpPr/>
              <p:nvPr/>
            </p:nvSpPr>
            <p:spPr>
              <a:xfrm>
                <a:off x="1403750" y="3593123"/>
                <a:ext cx="808892" cy="785446"/>
              </a:xfrm>
              <a:prstGeom prst="wedgeEllipseCallout">
                <a:avLst>
                  <a:gd name="adj1" fmla="val 66124"/>
                  <a:gd name="adj2" fmla="val 2799"/>
                </a:avLst>
              </a:prstGeom>
              <a:solidFill>
                <a:srgbClr val="009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2" name="round-web-cam_17861"/>
              <p:cNvSpPr>
                <a:spLocks noChangeAspect="1"/>
              </p:cNvSpPr>
              <p:nvPr/>
            </p:nvSpPr>
            <p:spPr bwMode="auto">
              <a:xfrm>
                <a:off x="1567764" y="3705353"/>
                <a:ext cx="480863" cy="560986"/>
              </a:xfrm>
              <a:custGeom>
                <a:avLst/>
                <a:gdLst>
                  <a:gd name="connsiteX0" fmla="*/ 382866 w 517527"/>
                  <a:gd name="connsiteY0" fmla="*/ 485037 h 603758"/>
                  <a:gd name="connsiteX1" fmla="*/ 258763 w 517527"/>
                  <a:gd name="connsiteY1" fmla="*/ 516800 h 603758"/>
                  <a:gd name="connsiteX2" fmla="*/ 136617 w 517527"/>
                  <a:gd name="connsiteY2" fmla="*/ 486079 h 603758"/>
                  <a:gd name="connsiteX3" fmla="*/ 81214 w 517527"/>
                  <a:gd name="connsiteY3" fmla="*/ 525522 h 603758"/>
                  <a:gd name="connsiteX4" fmla="*/ 261371 w 517527"/>
                  <a:gd name="connsiteY4" fmla="*/ 581888 h 603758"/>
                  <a:gd name="connsiteX5" fmla="*/ 441658 w 517527"/>
                  <a:gd name="connsiteY5" fmla="*/ 525522 h 603758"/>
                  <a:gd name="connsiteX6" fmla="*/ 382866 w 517527"/>
                  <a:gd name="connsiteY6" fmla="*/ 485037 h 603758"/>
                  <a:gd name="connsiteX7" fmla="*/ 258870 w 517527"/>
                  <a:gd name="connsiteY7" fmla="*/ 184740 h 603758"/>
                  <a:gd name="connsiteX8" fmla="*/ 332717 w 517527"/>
                  <a:gd name="connsiteY8" fmla="*/ 258481 h 603758"/>
                  <a:gd name="connsiteX9" fmla="*/ 258870 w 517527"/>
                  <a:gd name="connsiteY9" fmla="*/ 332222 h 603758"/>
                  <a:gd name="connsiteX10" fmla="*/ 185023 w 517527"/>
                  <a:gd name="connsiteY10" fmla="*/ 258481 h 603758"/>
                  <a:gd name="connsiteX11" fmla="*/ 258870 w 517527"/>
                  <a:gd name="connsiteY11" fmla="*/ 184740 h 603758"/>
                  <a:gd name="connsiteX12" fmla="*/ 258763 w 517527"/>
                  <a:gd name="connsiteY12" fmla="*/ 147620 h 603758"/>
                  <a:gd name="connsiteX13" fmla="*/ 147697 w 517527"/>
                  <a:gd name="connsiteY13" fmla="*/ 258400 h 603758"/>
                  <a:gd name="connsiteX14" fmla="*/ 258763 w 517527"/>
                  <a:gd name="connsiteY14" fmla="*/ 369310 h 603758"/>
                  <a:gd name="connsiteX15" fmla="*/ 369830 w 517527"/>
                  <a:gd name="connsiteY15" fmla="*/ 258400 h 603758"/>
                  <a:gd name="connsiteX16" fmla="*/ 258763 w 517527"/>
                  <a:gd name="connsiteY16" fmla="*/ 147620 h 603758"/>
                  <a:gd name="connsiteX17" fmla="*/ 258112 w 517527"/>
                  <a:gd name="connsiteY17" fmla="*/ 80189 h 603758"/>
                  <a:gd name="connsiteX18" fmla="*/ 236342 w 517527"/>
                  <a:gd name="connsiteY18" fmla="*/ 102058 h 603758"/>
                  <a:gd name="connsiteX19" fmla="*/ 258112 w 517527"/>
                  <a:gd name="connsiteY19" fmla="*/ 123798 h 603758"/>
                  <a:gd name="connsiteX20" fmla="*/ 280012 w 517527"/>
                  <a:gd name="connsiteY20" fmla="*/ 102058 h 603758"/>
                  <a:gd name="connsiteX21" fmla="*/ 258112 w 517527"/>
                  <a:gd name="connsiteY21" fmla="*/ 80189 h 603758"/>
                  <a:gd name="connsiteX22" fmla="*/ 258763 w 517527"/>
                  <a:gd name="connsiteY22" fmla="*/ 0 h 603758"/>
                  <a:gd name="connsiteX23" fmla="*/ 517527 w 517527"/>
                  <a:gd name="connsiteY23" fmla="*/ 258400 h 603758"/>
                  <a:gd name="connsiteX24" fmla="*/ 406852 w 517527"/>
                  <a:gd name="connsiteY24" fmla="*/ 470197 h 603758"/>
                  <a:gd name="connsiteX25" fmla="*/ 463428 w 517527"/>
                  <a:gd name="connsiteY25" fmla="*/ 525522 h 603758"/>
                  <a:gd name="connsiteX26" fmla="*/ 261371 w 517527"/>
                  <a:gd name="connsiteY26" fmla="*/ 603758 h 603758"/>
                  <a:gd name="connsiteX27" fmla="*/ 59314 w 517527"/>
                  <a:gd name="connsiteY27" fmla="*/ 525522 h 603758"/>
                  <a:gd name="connsiteX28" fmla="*/ 112631 w 517527"/>
                  <a:gd name="connsiteY28" fmla="*/ 471499 h 603758"/>
                  <a:gd name="connsiteX29" fmla="*/ 0 w 517527"/>
                  <a:gd name="connsiteY29" fmla="*/ 258400 h 603758"/>
                  <a:gd name="connsiteX30" fmla="*/ 258763 w 517527"/>
                  <a:gd name="connsiteY30" fmla="*/ 0 h 603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517527" h="603758">
                    <a:moveTo>
                      <a:pt x="382866" y="485037"/>
                    </a:moveTo>
                    <a:cubicBezTo>
                      <a:pt x="345974" y="505345"/>
                      <a:pt x="303737" y="516800"/>
                      <a:pt x="258763" y="516800"/>
                    </a:cubicBezTo>
                    <a:cubicBezTo>
                      <a:pt x="214572" y="516800"/>
                      <a:pt x="172987" y="505735"/>
                      <a:pt x="136617" y="486079"/>
                    </a:cubicBezTo>
                    <a:cubicBezTo>
                      <a:pt x="102463" y="497013"/>
                      <a:pt x="81214" y="511984"/>
                      <a:pt x="81214" y="525522"/>
                    </a:cubicBezTo>
                    <a:cubicBezTo>
                      <a:pt x="81214" y="549084"/>
                      <a:pt x="149783" y="581888"/>
                      <a:pt x="261371" y="581888"/>
                    </a:cubicBezTo>
                    <a:cubicBezTo>
                      <a:pt x="373089" y="581888"/>
                      <a:pt x="441658" y="549084"/>
                      <a:pt x="441658" y="525522"/>
                    </a:cubicBezTo>
                    <a:cubicBezTo>
                      <a:pt x="441658" y="511593"/>
                      <a:pt x="418584" y="495972"/>
                      <a:pt x="382866" y="485037"/>
                    </a:cubicBezTo>
                    <a:close/>
                    <a:moveTo>
                      <a:pt x="258870" y="184740"/>
                    </a:moveTo>
                    <a:cubicBezTo>
                      <a:pt x="299655" y="184740"/>
                      <a:pt x="332717" y="217755"/>
                      <a:pt x="332717" y="258481"/>
                    </a:cubicBezTo>
                    <a:cubicBezTo>
                      <a:pt x="332717" y="299207"/>
                      <a:pt x="299655" y="332222"/>
                      <a:pt x="258870" y="332222"/>
                    </a:cubicBezTo>
                    <a:cubicBezTo>
                      <a:pt x="218085" y="332222"/>
                      <a:pt x="185023" y="299207"/>
                      <a:pt x="185023" y="258481"/>
                    </a:cubicBezTo>
                    <a:cubicBezTo>
                      <a:pt x="185023" y="217755"/>
                      <a:pt x="218085" y="184740"/>
                      <a:pt x="258870" y="184740"/>
                    </a:cubicBezTo>
                    <a:close/>
                    <a:moveTo>
                      <a:pt x="258763" y="147620"/>
                    </a:moveTo>
                    <a:cubicBezTo>
                      <a:pt x="197495" y="147620"/>
                      <a:pt x="147697" y="197347"/>
                      <a:pt x="147697" y="258400"/>
                    </a:cubicBezTo>
                    <a:cubicBezTo>
                      <a:pt x="147697" y="319583"/>
                      <a:pt x="197495" y="369310"/>
                      <a:pt x="258763" y="369310"/>
                    </a:cubicBezTo>
                    <a:cubicBezTo>
                      <a:pt x="320032" y="369310"/>
                      <a:pt x="369830" y="319453"/>
                      <a:pt x="369830" y="258400"/>
                    </a:cubicBezTo>
                    <a:cubicBezTo>
                      <a:pt x="369830" y="197347"/>
                      <a:pt x="320032" y="147620"/>
                      <a:pt x="258763" y="147620"/>
                    </a:cubicBezTo>
                    <a:close/>
                    <a:moveTo>
                      <a:pt x="258112" y="80189"/>
                    </a:moveTo>
                    <a:cubicBezTo>
                      <a:pt x="246119" y="80189"/>
                      <a:pt x="236342" y="89952"/>
                      <a:pt x="236342" y="102058"/>
                    </a:cubicBezTo>
                    <a:cubicBezTo>
                      <a:pt x="236342" y="114034"/>
                      <a:pt x="246119" y="123798"/>
                      <a:pt x="258112" y="123798"/>
                    </a:cubicBezTo>
                    <a:cubicBezTo>
                      <a:pt x="270235" y="123798"/>
                      <a:pt x="280012" y="114034"/>
                      <a:pt x="280012" y="102058"/>
                    </a:cubicBezTo>
                    <a:cubicBezTo>
                      <a:pt x="280012" y="89952"/>
                      <a:pt x="270235" y="80189"/>
                      <a:pt x="258112" y="80189"/>
                    </a:cubicBezTo>
                    <a:close/>
                    <a:moveTo>
                      <a:pt x="258763" y="0"/>
                    </a:moveTo>
                    <a:cubicBezTo>
                      <a:pt x="401507" y="0"/>
                      <a:pt x="517527" y="115857"/>
                      <a:pt x="517527" y="258400"/>
                    </a:cubicBezTo>
                    <a:cubicBezTo>
                      <a:pt x="517527" y="346009"/>
                      <a:pt x="473726" y="423464"/>
                      <a:pt x="406852" y="470197"/>
                    </a:cubicBezTo>
                    <a:cubicBezTo>
                      <a:pt x="443483" y="484386"/>
                      <a:pt x="463428" y="503652"/>
                      <a:pt x="463428" y="525522"/>
                    </a:cubicBezTo>
                    <a:cubicBezTo>
                      <a:pt x="463428" y="576291"/>
                      <a:pt x="359401" y="603758"/>
                      <a:pt x="261371" y="603758"/>
                    </a:cubicBezTo>
                    <a:cubicBezTo>
                      <a:pt x="163471" y="603758"/>
                      <a:pt x="59314" y="576291"/>
                      <a:pt x="59314" y="525522"/>
                    </a:cubicBezTo>
                    <a:cubicBezTo>
                      <a:pt x="59314" y="504434"/>
                      <a:pt x="78085" y="485688"/>
                      <a:pt x="112631" y="471499"/>
                    </a:cubicBezTo>
                    <a:cubicBezTo>
                      <a:pt x="44713" y="424896"/>
                      <a:pt x="0" y="346790"/>
                      <a:pt x="0" y="258400"/>
                    </a:cubicBezTo>
                    <a:cubicBezTo>
                      <a:pt x="0" y="115857"/>
                      <a:pt x="116020" y="0"/>
                      <a:pt x="25876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</p:sp>
        </p:grpSp>
        <p:sp>
          <p:nvSpPr>
            <p:cNvPr id="69" name="Text Box 79"/>
            <p:cNvSpPr txBox="1">
              <a:spLocks noChangeArrowheads="1"/>
            </p:cNvSpPr>
            <p:nvPr/>
          </p:nvSpPr>
          <p:spPr bwMode="auto">
            <a:xfrm>
              <a:off x="1985931" y="3593123"/>
              <a:ext cx="11323255" cy="4385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10000"/>
                </a:lnSpc>
              </a:pPr>
              <a:r>
                <a:rPr kumimoji="1" lang="zh-CN" altLang="en-US" sz="2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将数据展现在界面上，以非常友好的方式让你知道它在做什么，免得你说它怠工。</a:t>
              </a:r>
            </a:p>
          </p:txBody>
        </p:sp>
      </p:grpSp>
      <p:grpSp>
        <p:nvGrpSpPr>
          <p:cNvPr id="101" name="组合 100"/>
          <p:cNvGrpSpPr/>
          <p:nvPr/>
        </p:nvGrpSpPr>
        <p:grpSpPr>
          <a:xfrm>
            <a:off x="515938" y="1514318"/>
            <a:ext cx="4435930" cy="526728"/>
            <a:chOff x="722008" y="1303131"/>
            <a:chExt cx="4235556" cy="502936"/>
          </a:xfrm>
        </p:grpSpPr>
        <p:grpSp>
          <p:nvGrpSpPr>
            <p:cNvPr id="102" name="组合 101"/>
            <p:cNvGrpSpPr/>
            <p:nvPr/>
          </p:nvGrpSpPr>
          <p:grpSpPr>
            <a:xfrm>
              <a:off x="722008" y="1303131"/>
              <a:ext cx="546594" cy="475865"/>
              <a:chOff x="708742" y="1296102"/>
              <a:chExt cx="454744" cy="283828"/>
            </a:xfrm>
          </p:grpSpPr>
          <p:sp>
            <p:nvSpPr>
              <p:cNvPr id="105" name="平行四边形 104"/>
              <p:cNvSpPr/>
              <p:nvPr/>
            </p:nvSpPr>
            <p:spPr>
              <a:xfrm>
                <a:off x="708742" y="1296103"/>
                <a:ext cx="351872" cy="283827"/>
              </a:xfrm>
              <a:prstGeom prst="parallelogram">
                <a:avLst>
                  <a:gd name="adj" fmla="val 80822"/>
                </a:avLst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985"/>
              </a:p>
            </p:txBody>
          </p:sp>
          <p:sp>
            <p:nvSpPr>
              <p:cNvPr id="106" name="平行四边形 105"/>
              <p:cNvSpPr/>
              <p:nvPr/>
            </p:nvSpPr>
            <p:spPr>
              <a:xfrm>
                <a:off x="811614" y="1296102"/>
                <a:ext cx="351872" cy="283827"/>
              </a:xfrm>
              <a:prstGeom prst="parallelogram">
                <a:avLst>
                  <a:gd name="adj" fmla="val 80822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985"/>
              </a:p>
            </p:txBody>
          </p:sp>
        </p:grpSp>
        <p:sp>
          <p:nvSpPr>
            <p:cNvPr id="103" name="流程图: 手动输入 6"/>
            <p:cNvSpPr/>
            <p:nvPr/>
          </p:nvSpPr>
          <p:spPr>
            <a:xfrm rot="5400000" flipV="1">
              <a:off x="2708406" y="-413271"/>
              <a:ext cx="475861" cy="3915480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-1" fmla="*/ 0 w 10000"/>
                <a:gd name="connsiteY0-2" fmla="*/ 1050 h 10000"/>
                <a:gd name="connsiteX1-3" fmla="*/ 10000 w 10000"/>
                <a:gd name="connsiteY1-4" fmla="*/ 0 h 10000"/>
                <a:gd name="connsiteX2-5" fmla="*/ 10000 w 10000"/>
                <a:gd name="connsiteY2-6" fmla="*/ 10000 h 10000"/>
                <a:gd name="connsiteX3-7" fmla="*/ 0 w 10000"/>
                <a:gd name="connsiteY3-8" fmla="*/ 10000 h 10000"/>
                <a:gd name="connsiteX4-9" fmla="*/ 0 w 10000"/>
                <a:gd name="connsiteY4-10" fmla="*/ 1050 h 10000"/>
                <a:gd name="connsiteX0-11" fmla="*/ 0 w 10000"/>
                <a:gd name="connsiteY0-12" fmla="*/ 988 h 9938"/>
                <a:gd name="connsiteX1-13" fmla="*/ 9911 w 10000"/>
                <a:gd name="connsiteY1-14" fmla="*/ 0 h 9938"/>
                <a:gd name="connsiteX2-15" fmla="*/ 10000 w 10000"/>
                <a:gd name="connsiteY2-16" fmla="*/ 9938 h 9938"/>
                <a:gd name="connsiteX3-17" fmla="*/ 0 w 10000"/>
                <a:gd name="connsiteY3-18" fmla="*/ 9938 h 9938"/>
                <a:gd name="connsiteX4-19" fmla="*/ 0 w 10000"/>
                <a:gd name="connsiteY4-20" fmla="*/ 988 h 9938"/>
                <a:gd name="connsiteX0-21" fmla="*/ 0 w 10000"/>
                <a:gd name="connsiteY0-22" fmla="*/ 1853 h 10000"/>
                <a:gd name="connsiteX1-23" fmla="*/ 9911 w 10000"/>
                <a:gd name="connsiteY1-24" fmla="*/ 0 h 10000"/>
                <a:gd name="connsiteX2-25" fmla="*/ 10000 w 10000"/>
                <a:gd name="connsiteY2-26" fmla="*/ 10000 h 10000"/>
                <a:gd name="connsiteX3-27" fmla="*/ 0 w 10000"/>
                <a:gd name="connsiteY3-28" fmla="*/ 10000 h 10000"/>
                <a:gd name="connsiteX4-29" fmla="*/ 0 w 10000"/>
                <a:gd name="connsiteY4-30" fmla="*/ 1853 h 10000"/>
                <a:gd name="connsiteX0-31" fmla="*/ 0 w 10000"/>
                <a:gd name="connsiteY0-32" fmla="*/ 1796 h 10000"/>
                <a:gd name="connsiteX1-33" fmla="*/ 9911 w 10000"/>
                <a:gd name="connsiteY1-34" fmla="*/ 0 h 10000"/>
                <a:gd name="connsiteX2-35" fmla="*/ 10000 w 10000"/>
                <a:gd name="connsiteY2-36" fmla="*/ 10000 h 10000"/>
                <a:gd name="connsiteX3-37" fmla="*/ 0 w 10000"/>
                <a:gd name="connsiteY3-38" fmla="*/ 10000 h 10000"/>
                <a:gd name="connsiteX4-39" fmla="*/ 0 w 10000"/>
                <a:gd name="connsiteY4-40" fmla="*/ 1796 h 10000"/>
                <a:gd name="connsiteX0-41" fmla="*/ 106 w 10000"/>
                <a:gd name="connsiteY0-42" fmla="*/ 804 h 10000"/>
                <a:gd name="connsiteX1-43" fmla="*/ 9911 w 10000"/>
                <a:gd name="connsiteY1-44" fmla="*/ 0 h 10000"/>
                <a:gd name="connsiteX2-45" fmla="*/ 10000 w 10000"/>
                <a:gd name="connsiteY2-46" fmla="*/ 10000 h 10000"/>
                <a:gd name="connsiteX3-47" fmla="*/ 0 w 10000"/>
                <a:gd name="connsiteY3-48" fmla="*/ 10000 h 10000"/>
                <a:gd name="connsiteX4-49" fmla="*/ 106 w 10000"/>
                <a:gd name="connsiteY4-50" fmla="*/ 804 h 10000"/>
                <a:gd name="connsiteX0-51" fmla="*/ 106 w 10000"/>
                <a:gd name="connsiteY0-52" fmla="*/ 793 h 10000"/>
                <a:gd name="connsiteX1-53" fmla="*/ 9911 w 10000"/>
                <a:gd name="connsiteY1-54" fmla="*/ 0 h 10000"/>
                <a:gd name="connsiteX2-55" fmla="*/ 10000 w 10000"/>
                <a:gd name="connsiteY2-56" fmla="*/ 10000 h 10000"/>
                <a:gd name="connsiteX3-57" fmla="*/ 0 w 10000"/>
                <a:gd name="connsiteY3-58" fmla="*/ 10000 h 10000"/>
                <a:gd name="connsiteX4-59" fmla="*/ 106 w 10000"/>
                <a:gd name="connsiteY4-60" fmla="*/ 793 h 10000"/>
                <a:gd name="connsiteX0-61" fmla="*/ 106 w 10000"/>
                <a:gd name="connsiteY0-62" fmla="*/ 758 h 10000"/>
                <a:gd name="connsiteX1-63" fmla="*/ 9911 w 10000"/>
                <a:gd name="connsiteY1-64" fmla="*/ 0 h 10000"/>
                <a:gd name="connsiteX2-65" fmla="*/ 10000 w 10000"/>
                <a:gd name="connsiteY2-66" fmla="*/ 10000 h 10000"/>
                <a:gd name="connsiteX3-67" fmla="*/ 0 w 10000"/>
                <a:gd name="connsiteY3-68" fmla="*/ 10000 h 10000"/>
                <a:gd name="connsiteX4-69" fmla="*/ 106 w 10000"/>
                <a:gd name="connsiteY4-70" fmla="*/ 758 h 10000"/>
                <a:gd name="connsiteX0-71" fmla="*/ 50 w 10000"/>
                <a:gd name="connsiteY0-72" fmla="*/ 854 h 10000"/>
                <a:gd name="connsiteX1-73" fmla="*/ 9911 w 10000"/>
                <a:gd name="connsiteY1-74" fmla="*/ 0 h 10000"/>
                <a:gd name="connsiteX2-75" fmla="*/ 10000 w 10000"/>
                <a:gd name="connsiteY2-76" fmla="*/ 10000 h 10000"/>
                <a:gd name="connsiteX3-77" fmla="*/ 0 w 10000"/>
                <a:gd name="connsiteY3-78" fmla="*/ 10000 h 10000"/>
                <a:gd name="connsiteX4-79" fmla="*/ 50 w 10000"/>
                <a:gd name="connsiteY4-80" fmla="*/ 854 h 100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0000" h="10000">
                  <a:moveTo>
                    <a:pt x="50" y="854"/>
                  </a:moveTo>
                  <a:lnTo>
                    <a:pt x="9911" y="0"/>
                  </a:lnTo>
                  <a:cubicBezTo>
                    <a:pt x="9941" y="3334"/>
                    <a:pt x="9970" y="6666"/>
                    <a:pt x="10000" y="10000"/>
                  </a:cubicBezTo>
                  <a:lnTo>
                    <a:pt x="0" y="10000"/>
                  </a:lnTo>
                  <a:cubicBezTo>
                    <a:pt x="35" y="6935"/>
                    <a:pt x="15" y="3919"/>
                    <a:pt x="50" y="854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55">
                <a:latin typeface="+mn-ea"/>
                <a:cs typeface="Arial" panose="020B0604020202020204" pitchFamily="34" charset="0"/>
              </a:endParaRPr>
            </a:p>
          </p:txBody>
        </p:sp>
        <p:sp>
          <p:nvSpPr>
            <p:cNvPr id="104" name="Text Box 79"/>
            <p:cNvSpPr txBox="1">
              <a:spLocks noChangeArrowheads="1"/>
            </p:cNvSpPr>
            <p:nvPr/>
          </p:nvSpPr>
          <p:spPr bwMode="auto">
            <a:xfrm>
              <a:off x="1351236" y="1335868"/>
              <a:ext cx="3606328" cy="4701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kumimoji="1" lang="zh-CN" altLang="en-US" sz="2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可以向网络发送数据</a:t>
              </a:r>
            </a:p>
          </p:txBody>
        </p:sp>
      </p:grpSp>
      <p:grpSp>
        <p:nvGrpSpPr>
          <p:cNvPr id="107" name="组合 106"/>
          <p:cNvGrpSpPr/>
          <p:nvPr/>
        </p:nvGrpSpPr>
        <p:grpSpPr>
          <a:xfrm>
            <a:off x="515938" y="2197166"/>
            <a:ext cx="4435930" cy="526726"/>
            <a:chOff x="722008" y="1303131"/>
            <a:chExt cx="4235556" cy="502934"/>
          </a:xfrm>
        </p:grpSpPr>
        <p:grpSp>
          <p:nvGrpSpPr>
            <p:cNvPr id="108" name="组合 107"/>
            <p:cNvGrpSpPr/>
            <p:nvPr/>
          </p:nvGrpSpPr>
          <p:grpSpPr>
            <a:xfrm>
              <a:off x="722008" y="1303131"/>
              <a:ext cx="546594" cy="475865"/>
              <a:chOff x="708742" y="1296102"/>
              <a:chExt cx="454744" cy="283828"/>
            </a:xfrm>
          </p:grpSpPr>
          <p:sp>
            <p:nvSpPr>
              <p:cNvPr id="111" name="平行四边形 110"/>
              <p:cNvSpPr/>
              <p:nvPr/>
            </p:nvSpPr>
            <p:spPr>
              <a:xfrm>
                <a:off x="708742" y="1296103"/>
                <a:ext cx="351872" cy="283827"/>
              </a:xfrm>
              <a:prstGeom prst="parallelogram">
                <a:avLst>
                  <a:gd name="adj" fmla="val 80822"/>
                </a:avLst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985"/>
              </a:p>
            </p:txBody>
          </p:sp>
          <p:sp>
            <p:nvSpPr>
              <p:cNvPr id="112" name="平行四边形 111"/>
              <p:cNvSpPr/>
              <p:nvPr/>
            </p:nvSpPr>
            <p:spPr>
              <a:xfrm>
                <a:off x="811614" y="1296102"/>
                <a:ext cx="351872" cy="283827"/>
              </a:xfrm>
              <a:prstGeom prst="parallelogram">
                <a:avLst>
                  <a:gd name="adj" fmla="val 80822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985"/>
              </a:p>
            </p:txBody>
          </p:sp>
        </p:grpSp>
        <p:sp>
          <p:nvSpPr>
            <p:cNvPr id="109" name="流程图: 手动输入 6"/>
            <p:cNvSpPr/>
            <p:nvPr/>
          </p:nvSpPr>
          <p:spPr>
            <a:xfrm rot="5400000" flipV="1">
              <a:off x="2708406" y="-413271"/>
              <a:ext cx="475861" cy="3915480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-1" fmla="*/ 0 w 10000"/>
                <a:gd name="connsiteY0-2" fmla="*/ 1050 h 10000"/>
                <a:gd name="connsiteX1-3" fmla="*/ 10000 w 10000"/>
                <a:gd name="connsiteY1-4" fmla="*/ 0 h 10000"/>
                <a:gd name="connsiteX2-5" fmla="*/ 10000 w 10000"/>
                <a:gd name="connsiteY2-6" fmla="*/ 10000 h 10000"/>
                <a:gd name="connsiteX3-7" fmla="*/ 0 w 10000"/>
                <a:gd name="connsiteY3-8" fmla="*/ 10000 h 10000"/>
                <a:gd name="connsiteX4-9" fmla="*/ 0 w 10000"/>
                <a:gd name="connsiteY4-10" fmla="*/ 1050 h 10000"/>
                <a:gd name="connsiteX0-11" fmla="*/ 0 w 10000"/>
                <a:gd name="connsiteY0-12" fmla="*/ 988 h 9938"/>
                <a:gd name="connsiteX1-13" fmla="*/ 9911 w 10000"/>
                <a:gd name="connsiteY1-14" fmla="*/ 0 h 9938"/>
                <a:gd name="connsiteX2-15" fmla="*/ 10000 w 10000"/>
                <a:gd name="connsiteY2-16" fmla="*/ 9938 h 9938"/>
                <a:gd name="connsiteX3-17" fmla="*/ 0 w 10000"/>
                <a:gd name="connsiteY3-18" fmla="*/ 9938 h 9938"/>
                <a:gd name="connsiteX4-19" fmla="*/ 0 w 10000"/>
                <a:gd name="connsiteY4-20" fmla="*/ 988 h 9938"/>
                <a:gd name="connsiteX0-21" fmla="*/ 0 w 10000"/>
                <a:gd name="connsiteY0-22" fmla="*/ 1853 h 10000"/>
                <a:gd name="connsiteX1-23" fmla="*/ 9911 w 10000"/>
                <a:gd name="connsiteY1-24" fmla="*/ 0 h 10000"/>
                <a:gd name="connsiteX2-25" fmla="*/ 10000 w 10000"/>
                <a:gd name="connsiteY2-26" fmla="*/ 10000 h 10000"/>
                <a:gd name="connsiteX3-27" fmla="*/ 0 w 10000"/>
                <a:gd name="connsiteY3-28" fmla="*/ 10000 h 10000"/>
                <a:gd name="connsiteX4-29" fmla="*/ 0 w 10000"/>
                <a:gd name="connsiteY4-30" fmla="*/ 1853 h 10000"/>
                <a:gd name="connsiteX0-31" fmla="*/ 0 w 10000"/>
                <a:gd name="connsiteY0-32" fmla="*/ 1796 h 10000"/>
                <a:gd name="connsiteX1-33" fmla="*/ 9911 w 10000"/>
                <a:gd name="connsiteY1-34" fmla="*/ 0 h 10000"/>
                <a:gd name="connsiteX2-35" fmla="*/ 10000 w 10000"/>
                <a:gd name="connsiteY2-36" fmla="*/ 10000 h 10000"/>
                <a:gd name="connsiteX3-37" fmla="*/ 0 w 10000"/>
                <a:gd name="connsiteY3-38" fmla="*/ 10000 h 10000"/>
                <a:gd name="connsiteX4-39" fmla="*/ 0 w 10000"/>
                <a:gd name="connsiteY4-40" fmla="*/ 1796 h 10000"/>
                <a:gd name="connsiteX0-41" fmla="*/ 106 w 10000"/>
                <a:gd name="connsiteY0-42" fmla="*/ 804 h 10000"/>
                <a:gd name="connsiteX1-43" fmla="*/ 9911 w 10000"/>
                <a:gd name="connsiteY1-44" fmla="*/ 0 h 10000"/>
                <a:gd name="connsiteX2-45" fmla="*/ 10000 w 10000"/>
                <a:gd name="connsiteY2-46" fmla="*/ 10000 h 10000"/>
                <a:gd name="connsiteX3-47" fmla="*/ 0 w 10000"/>
                <a:gd name="connsiteY3-48" fmla="*/ 10000 h 10000"/>
                <a:gd name="connsiteX4-49" fmla="*/ 106 w 10000"/>
                <a:gd name="connsiteY4-50" fmla="*/ 804 h 10000"/>
                <a:gd name="connsiteX0-51" fmla="*/ 106 w 10000"/>
                <a:gd name="connsiteY0-52" fmla="*/ 793 h 10000"/>
                <a:gd name="connsiteX1-53" fmla="*/ 9911 w 10000"/>
                <a:gd name="connsiteY1-54" fmla="*/ 0 h 10000"/>
                <a:gd name="connsiteX2-55" fmla="*/ 10000 w 10000"/>
                <a:gd name="connsiteY2-56" fmla="*/ 10000 h 10000"/>
                <a:gd name="connsiteX3-57" fmla="*/ 0 w 10000"/>
                <a:gd name="connsiteY3-58" fmla="*/ 10000 h 10000"/>
                <a:gd name="connsiteX4-59" fmla="*/ 106 w 10000"/>
                <a:gd name="connsiteY4-60" fmla="*/ 793 h 10000"/>
                <a:gd name="connsiteX0-61" fmla="*/ 106 w 10000"/>
                <a:gd name="connsiteY0-62" fmla="*/ 758 h 10000"/>
                <a:gd name="connsiteX1-63" fmla="*/ 9911 w 10000"/>
                <a:gd name="connsiteY1-64" fmla="*/ 0 h 10000"/>
                <a:gd name="connsiteX2-65" fmla="*/ 10000 w 10000"/>
                <a:gd name="connsiteY2-66" fmla="*/ 10000 h 10000"/>
                <a:gd name="connsiteX3-67" fmla="*/ 0 w 10000"/>
                <a:gd name="connsiteY3-68" fmla="*/ 10000 h 10000"/>
                <a:gd name="connsiteX4-69" fmla="*/ 106 w 10000"/>
                <a:gd name="connsiteY4-70" fmla="*/ 758 h 10000"/>
                <a:gd name="connsiteX0-71" fmla="*/ 50 w 10000"/>
                <a:gd name="connsiteY0-72" fmla="*/ 854 h 10000"/>
                <a:gd name="connsiteX1-73" fmla="*/ 9911 w 10000"/>
                <a:gd name="connsiteY1-74" fmla="*/ 0 h 10000"/>
                <a:gd name="connsiteX2-75" fmla="*/ 10000 w 10000"/>
                <a:gd name="connsiteY2-76" fmla="*/ 10000 h 10000"/>
                <a:gd name="connsiteX3-77" fmla="*/ 0 w 10000"/>
                <a:gd name="connsiteY3-78" fmla="*/ 10000 h 10000"/>
                <a:gd name="connsiteX4-79" fmla="*/ 50 w 10000"/>
                <a:gd name="connsiteY4-80" fmla="*/ 854 h 100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0000" h="10000">
                  <a:moveTo>
                    <a:pt x="50" y="854"/>
                  </a:moveTo>
                  <a:lnTo>
                    <a:pt x="9911" y="0"/>
                  </a:lnTo>
                  <a:cubicBezTo>
                    <a:pt x="9941" y="3334"/>
                    <a:pt x="9970" y="6666"/>
                    <a:pt x="10000" y="10000"/>
                  </a:cubicBezTo>
                  <a:lnTo>
                    <a:pt x="0" y="10000"/>
                  </a:lnTo>
                  <a:cubicBezTo>
                    <a:pt x="35" y="6935"/>
                    <a:pt x="15" y="3919"/>
                    <a:pt x="50" y="854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55">
                <a:latin typeface="+mn-ea"/>
                <a:cs typeface="Arial" panose="020B0604020202020204" pitchFamily="34" charset="0"/>
              </a:endParaRPr>
            </a:p>
          </p:txBody>
        </p:sp>
        <p:sp>
          <p:nvSpPr>
            <p:cNvPr id="110" name="Text Box 79"/>
            <p:cNvSpPr txBox="1">
              <a:spLocks noChangeArrowheads="1"/>
            </p:cNvSpPr>
            <p:nvPr/>
          </p:nvSpPr>
          <p:spPr bwMode="auto">
            <a:xfrm>
              <a:off x="1351236" y="1335867"/>
              <a:ext cx="3606328" cy="4701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kumimoji="1" lang="zh-CN" altLang="en-US" sz="2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可以从网络接收数据</a:t>
              </a:r>
            </a:p>
          </p:txBody>
        </p:sp>
      </p:grpSp>
      <p:grpSp>
        <p:nvGrpSpPr>
          <p:cNvPr id="113" name="组合 112"/>
          <p:cNvGrpSpPr/>
          <p:nvPr/>
        </p:nvGrpSpPr>
        <p:grpSpPr>
          <a:xfrm>
            <a:off x="512127" y="2893573"/>
            <a:ext cx="4435930" cy="526726"/>
            <a:chOff x="722008" y="1303131"/>
            <a:chExt cx="4235556" cy="502934"/>
          </a:xfrm>
        </p:grpSpPr>
        <p:grpSp>
          <p:nvGrpSpPr>
            <p:cNvPr id="114" name="组合 113"/>
            <p:cNvGrpSpPr/>
            <p:nvPr/>
          </p:nvGrpSpPr>
          <p:grpSpPr>
            <a:xfrm>
              <a:off x="722008" y="1303131"/>
              <a:ext cx="546594" cy="475865"/>
              <a:chOff x="708742" y="1296102"/>
              <a:chExt cx="454744" cy="283828"/>
            </a:xfrm>
          </p:grpSpPr>
          <p:sp>
            <p:nvSpPr>
              <p:cNvPr id="117" name="平行四边形 116"/>
              <p:cNvSpPr/>
              <p:nvPr/>
            </p:nvSpPr>
            <p:spPr>
              <a:xfrm>
                <a:off x="708742" y="1296103"/>
                <a:ext cx="351872" cy="283827"/>
              </a:xfrm>
              <a:prstGeom prst="parallelogram">
                <a:avLst>
                  <a:gd name="adj" fmla="val 80822"/>
                </a:avLst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985"/>
              </a:p>
            </p:txBody>
          </p:sp>
          <p:sp>
            <p:nvSpPr>
              <p:cNvPr id="118" name="平行四边形 117"/>
              <p:cNvSpPr/>
              <p:nvPr/>
            </p:nvSpPr>
            <p:spPr>
              <a:xfrm>
                <a:off x="811614" y="1296102"/>
                <a:ext cx="351872" cy="283827"/>
              </a:xfrm>
              <a:prstGeom prst="parallelogram">
                <a:avLst>
                  <a:gd name="adj" fmla="val 80822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985"/>
              </a:p>
            </p:txBody>
          </p:sp>
        </p:grpSp>
        <p:sp>
          <p:nvSpPr>
            <p:cNvPr id="115" name="流程图: 手动输入 6"/>
            <p:cNvSpPr/>
            <p:nvPr/>
          </p:nvSpPr>
          <p:spPr>
            <a:xfrm rot="5400000" flipV="1">
              <a:off x="2708406" y="-413271"/>
              <a:ext cx="475861" cy="3915480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-1" fmla="*/ 0 w 10000"/>
                <a:gd name="connsiteY0-2" fmla="*/ 1050 h 10000"/>
                <a:gd name="connsiteX1-3" fmla="*/ 10000 w 10000"/>
                <a:gd name="connsiteY1-4" fmla="*/ 0 h 10000"/>
                <a:gd name="connsiteX2-5" fmla="*/ 10000 w 10000"/>
                <a:gd name="connsiteY2-6" fmla="*/ 10000 h 10000"/>
                <a:gd name="connsiteX3-7" fmla="*/ 0 w 10000"/>
                <a:gd name="connsiteY3-8" fmla="*/ 10000 h 10000"/>
                <a:gd name="connsiteX4-9" fmla="*/ 0 w 10000"/>
                <a:gd name="connsiteY4-10" fmla="*/ 1050 h 10000"/>
                <a:gd name="connsiteX0-11" fmla="*/ 0 w 10000"/>
                <a:gd name="connsiteY0-12" fmla="*/ 988 h 9938"/>
                <a:gd name="connsiteX1-13" fmla="*/ 9911 w 10000"/>
                <a:gd name="connsiteY1-14" fmla="*/ 0 h 9938"/>
                <a:gd name="connsiteX2-15" fmla="*/ 10000 w 10000"/>
                <a:gd name="connsiteY2-16" fmla="*/ 9938 h 9938"/>
                <a:gd name="connsiteX3-17" fmla="*/ 0 w 10000"/>
                <a:gd name="connsiteY3-18" fmla="*/ 9938 h 9938"/>
                <a:gd name="connsiteX4-19" fmla="*/ 0 w 10000"/>
                <a:gd name="connsiteY4-20" fmla="*/ 988 h 9938"/>
                <a:gd name="connsiteX0-21" fmla="*/ 0 w 10000"/>
                <a:gd name="connsiteY0-22" fmla="*/ 1853 h 10000"/>
                <a:gd name="connsiteX1-23" fmla="*/ 9911 w 10000"/>
                <a:gd name="connsiteY1-24" fmla="*/ 0 h 10000"/>
                <a:gd name="connsiteX2-25" fmla="*/ 10000 w 10000"/>
                <a:gd name="connsiteY2-26" fmla="*/ 10000 h 10000"/>
                <a:gd name="connsiteX3-27" fmla="*/ 0 w 10000"/>
                <a:gd name="connsiteY3-28" fmla="*/ 10000 h 10000"/>
                <a:gd name="connsiteX4-29" fmla="*/ 0 w 10000"/>
                <a:gd name="connsiteY4-30" fmla="*/ 1853 h 10000"/>
                <a:gd name="connsiteX0-31" fmla="*/ 0 w 10000"/>
                <a:gd name="connsiteY0-32" fmla="*/ 1796 h 10000"/>
                <a:gd name="connsiteX1-33" fmla="*/ 9911 w 10000"/>
                <a:gd name="connsiteY1-34" fmla="*/ 0 h 10000"/>
                <a:gd name="connsiteX2-35" fmla="*/ 10000 w 10000"/>
                <a:gd name="connsiteY2-36" fmla="*/ 10000 h 10000"/>
                <a:gd name="connsiteX3-37" fmla="*/ 0 w 10000"/>
                <a:gd name="connsiteY3-38" fmla="*/ 10000 h 10000"/>
                <a:gd name="connsiteX4-39" fmla="*/ 0 w 10000"/>
                <a:gd name="connsiteY4-40" fmla="*/ 1796 h 10000"/>
                <a:gd name="connsiteX0-41" fmla="*/ 106 w 10000"/>
                <a:gd name="connsiteY0-42" fmla="*/ 804 h 10000"/>
                <a:gd name="connsiteX1-43" fmla="*/ 9911 w 10000"/>
                <a:gd name="connsiteY1-44" fmla="*/ 0 h 10000"/>
                <a:gd name="connsiteX2-45" fmla="*/ 10000 w 10000"/>
                <a:gd name="connsiteY2-46" fmla="*/ 10000 h 10000"/>
                <a:gd name="connsiteX3-47" fmla="*/ 0 w 10000"/>
                <a:gd name="connsiteY3-48" fmla="*/ 10000 h 10000"/>
                <a:gd name="connsiteX4-49" fmla="*/ 106 w 10000"/>
                <a:gd name="connsiteY4-50" fmla="*/ 804 h 10000"/>
                <a:gd name="connsiteX0-51" fmla="*/ 106 w 10000"/>
                <a:gd name="connsiteY0-52" fmla="*/ 793 h 10000"/>
                <a:gd name="connsiteX1-53" fmla="*/ 9911 w 10000"/>
                <a:gd name="connsiteY1-54" fmla="*/ 0 h 10000"/>
                <a:gd name="connsiteX2-55" fmla="*/ 10000 w 10000"/>
                <a:gd name="connsiteY2-56" fmla="*/ 10000 h 10000"/>
                <a:gd name="connsiteX3-57" fmla="*/ 0 w 10000"/>
                <a:gd name="connsiteY3-58" fmla="*/ 10000 h 10000"/>
                <a:gd name="connsiteX4-59" fmla="*/ 106 w 10000"/>
                <a:gd name="connsiteY4-60" fmla="*/ 793 h 10000"/>
                <a:gd name="connsiteX0-61" fmla="*/ 106 w 10000"/>
                <a:gd name="connsiteY0-62" fmla="*/ 758 h 10000"/>
                <a:gd name="connsiteX1-63" fmla="*/ 9911 w 10000"/>
                <a:gd name="connsiteY1-64" fmla="*/ 0 h 10000"/>
                <a:gd name="connsiteX2-65" fmla="*/ 10000 w 10000"/>
                <a:gd name="connsiteY2-66" fmla="*/ 10000 h 10000"/>
                <a:gd name="connsiteX3-67" fmla="*/ 0 w 10000"/>
                <a:gd name="connsiteY3-68" fmla="*/ 10000 h 10000"/>
                <a:gd name="connsiteX4-69" fmla="*/ 106 w 10000"/>
                <a:gd name="connsiteY4-70" fmla="*/ 758 h 10000"/>
                <a:gd name="connsiteX0-71" fmla="*/ 50 w 10000"/>
                <a:gd name="connsiteY0-72" fmla="*/ 854 h 10000"/>
                <a:gd name="connsiteX1-73" fmla="*/ 9911 w 10000"/>
                <a:gd name="connsiteY1-74" fmla="*/ 0 h 10000"/>
                <a:gd name="connsiteX2-75" fmla="*/ 10000 w 10000"/>
                <a:gd name="connsiteY2-76" fmla="*/ 10000 h 10000"/>
                <a:gd name="connsiteX3-77" fmla="*/ 0 w 10000"/>
                <a:gd name="connsiteY3-78" fmla="*/ 10000 h 10000"/>
                <a:gd name="connsiteX4-79" fmla="*/ 50 w 10000"/>
                <a:gd name="connsiteY4-80" fmla="*/ 854 h 100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0000" h="10000">
                  <a:moveTo>
                    <a:pt x="50" y="854"/>
                  </a:moveTo>
                  <a:lnTo>
                    <a:pt x="9911" y="0"/>
                  </a:lnTo>
                  <a:cubicBezTo>
                    <a:pt x="9941" y="3334"/>
                    <a:pt x="9970" y="6666"/>
                    <a:pt x="10000" y="10000"/>
                  </a:cubicBezTo>
                  <a:lnTo>
                    <a:pt x="0" y="10000"/>
                  </a:lnTo>
                  <a:cubicBezTo>
                    <a:pt x="35" y="6935"/>
                    <a:pt x="15" y="3919"/>
                    <a:pt x="50" y="854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55">
                <a:latin typeface="+mn-ea"/>
                <a:cs typeface="Arial" panose="020B0604020202020204" pitchFamily="34" charset="0"/>
              </a:endParaRPr>
            </a:p>
          </p:txBody>
        </p:sp>
        <p:sp>
          <p:nvSpPr>
            <p:cNvPr id="116" name="Text Box 79"/>
            <p:cNvSpPr txBox="1">
              <a:spLocks noChangeArrowheads="1"/>
            </p:cNvSpPr>
            <p:nvPr/>
          </p:nvSpPr>
          <p:spPr bwMode="auto">
            <a:xfrm>
              <a:off x="1351236" y="1335867"/>
              <a:ext cx="3606328" cy="4701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kumimoji="1" lang="zh-CN" altLang="en-US" sz="2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可以对数据进行处理</a:t>
              </a:r>
            </a:p>
          </p:txBody>
        </p:sp>
      </p:grpSp>
      <p:grpSp>
        <p:nvGrpSpPr>
          <p:cNvPr id="119" name="组合 118"/>
          <p:cNvGrpSpPr/>
          <p:nvPr/>
        </p:nvGrpSpPr>
        <p:grpSpPr>
          <a:xfrm>
            <a:off x="512127" y="3576421"/>
            <a:ext cx="4435930" cy="526724"/>
            <a:chOff x="722008" y="1303131"/>
            <a:chExt cx="4235556" cy="502932"/>
          </a:xfrm>
        </p:grpSpPr>
        <p:grpSp>
          <p:nvGrpSpPr>
            <p:cNvPr id="120" name="组合 119"/>
            <p:cNvGrpSpPr/>
            <p:nvPr/>
          </p:nvGrpSpPr>
          <p:grpSpPr>
            <a:xfrm>
              <a:off x="722008" y="1303131"/>
              <a:ext cx="546594" cy="475865"/>
              <a:chOff x="708742" y="1296102"/>
              <a:chExt cx="454744" cy="283828"/>
            </a:xfrm>
          </p:grpSpPr>
          <p:sp>
            <p:nvSpPr>
              <p:cNvPr id="123" name="平行四边形 122"/>
              <p:cNvSpPr/>
              <p:nvPr/>
            </p:nvSpPr>
            <p:spPr>
              <a:xfrm>
                <a:off x="708742" y="1296103"/>
                <a:ext cx="351872" cy="283827"/>
              </a:xfrm>
              <a:prstGeom prst="parallelogram">
                <a:avLst>
                  <a:gd name="adj" fmla="val 80822"/>
                </a:avLst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985"/>
              </a:p>
            </p:txBody>
          </p:sp>
          <p:sp>
            <p:nvSpPr>
              <p:cNvPr id="124" name="平行四边形 123"/>
              <p:cNvSpPr/>
              <p:nvPr/>
            </p:nvSpPr>
            <p:spPr>
              <a:xfrm>
                <a:off x="811614" y="1296102"/>
                <a:ext cx="351872" cy="283827"/>
              </a:xfrm>
              <a:prstGeom prst="parallelogram">
                <a:avLst>
                  <a:gd name="adj" fmla="val 80822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985"/>
              </a:p>
            </p:txBody>
          </p:sp>
        </p:grpSp>
        <p:sp>
          <p:nvSpPr>
            <p:cNvPr id="121" name="流程图: 手动输入 6"/>
            <p:cNvSpPr/>
            <p:nvPr/>
          </p:nvSpPr>
          <p:spPr>
            <a:xfrm rot="5400000" flipV="1">
              <a:off x="2708406" y="-413271"/>
              <a:ext cx="475861" cy="3915480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-1" fmla="*/ 0 w 10000"/>
                <a:gd name="connsiteY0-2" fmla="*/ 1050 h 10000"/>
                <a:gd name="connsiteX1-3" fmla="*/ 10000 w 10000"/>
                <a:gd name="connsiteY1-4" fmla="*/ 0 h 10000"/>
                <a:gd name="connsiteX2-5" fmla="*/ 10000 w 10000"/>
                <a:gd name="connsiteY2-6" fmla="*/ 10000 h 10000"/>
                <a:gd name="connsiteX3-7" fmla="*/ 0 w 10000"/>
                <a:gd name="connsiteY3-8" fmla="*/ 10000 h 10000"/>
                <a:gd name="connsiteX4-9" fmla="*/ 0 w 10000"/>
                <a:gd name="connsiteY4-10" fmla="*/ 1050 h 10000"/>
                <a:gd name="connsiteX0-11" fmla="*/ 0 w 10000"/>
                <a:gd name="connsiteY0-12" fmla="*/ 988 h 9938"/>
                <a:gd name="connsiteX1-13" fmla="*/ 9911 w 10000"/>
                <a:gd name="connsiteY1-14" fmla="*/ 0 h 9938"/>
                <a:gd name="connsiteX2-15" fmla="*/ 10000 w 10000"/>
                <a:gd name="connsiteY2-16" fmla="*/ 9938 h 9938"/>
                <a:gd name="connsiteX3-17" fmla="*/ 0 w 10000"/>
                <a:gd name="connsiteY3-18" fmla="*/ 9938 h 9938"/>
                <a:gd name="connsiteX4-19" fmla="*/ 0 w 10000"/>
                <a:gd name="connsiteY4-20" fmla="*/ 988 h 9938"/>
                <a:gd name="connsiteX0-21" fmla="*/ 0 w 10000"/>
                <a:gd name="connsiteY0-22" fmla="*/ 1853 h 10000"/>
                <a:gd name="connsiteX1-23" fmla="*/ 9911 w 10000"/>
                <a:gd name="connsiteY1-24" fmla="*/ 0 h 10000"/>
                <a:gd name="connsiteX2-25" fmla="*/ 10000 w 10000"/>
                <a:gd name="connsiteY2-26" fmla="*/ 10000 h 10000"/>
                <a:gd name="connsiteX3-27" fmla="*/ 0 w 10000"/>
                <a:gd name="connsiteY3-28" fmla="*/ 10000 h 10000"/>
                <a:gd name="connsiteX4-29" fmla="*/ 0 w 10000"/>
                <a:gd name="connsiteY4-30" fmla="*/ 1853 h 10000"/>
                <a:gd name="connsiteX0-31" fmla="*/ 0 w 10000"/>
                <a:gd name="connsiteY0-32" fmla="*/ 1796 h 10000"/>
                <a:gd name="connsiteX1-33" fmla="*/ 9911 w 10000"/>
                <a:gd name="connsiteY1-34" fmla="*/ 0 h 10000"/>
                <a:gd name="connsiteX2-35" fmla="*/ 10000 w 10000"/>
                <a:gd name="connsiteY2-36" fmla="*/ 10000 h 10000"/>
                <a:gd name="connsiteX3-37" fmla="*/ 0 w 10000"/>
                <a:gd name="connsiteY3-38" fmla="*/ 10000 h 10000"/>
                <a:gd name="connsiteX4-39" fmla="*/ 0 w 10000"/>
                <a:gd name="connsiteY4-40" fmla="*/ 1796 h 10000"/>
                <a:gd name="connsiteX0-41" fmla="*/ 106 w 10000"/>
                <a:gd name="connsiteY0-42" fmla="*/ 804 h 10000"/>
                <a:gd name="connsiteX1-43" fmla="*/ 9911 w 10000"/>
                <a:gd name="connsiteY1-44" fmla="*/ 0 h 10000"/>
                <a:gd name="connsiteX2-45" fmla="*/ 10000 w 10000"/>
                <a:gd name="connsiteY2-46" fmla="*/ 10000 h 10000"/>
                <a:gd name="connsiteX3-47" fmla="*/ 0 w 10000"/>
                <a:gd name="connsiteY3-48" fmla="*/ 10000 h 10000"/>
                <a:gd name="connsiteX4-49" fmla="*/ 106 w 10000"/>
                <a:gd name="connsiteY4-50" fmla="*/ 804 h 10000"/>
                <a:gd name="connsiteX0-51" fmla="*/ 106 w 10000"/>
                <a:gd name="connsiteY0-52" fmla="*/ 793 h 10000"/>
                <a:gd name="connsiteX1-53" fmla="*/ 9911 w 10000"/>
                <a:gd name="connsiteY1-54" fmla="*/ 0 h 10000"/>
                <a:gd name="connsiteX2-55" fmla="*/ 10000 w 10000"/>
                <a:gd name="connsiteY2-56" fmla="*/ 10000 h 10000"/>
                <a:gd name="connsiteX3-57" fmla="*/ 0 w 10000"/>
                <a:gd name="connsiteY3-58" fmla="*/ 10000 h 10000"/>
                <a:gd name="connsiteX4-59" fmla="*/ 106 w 10000"/>
                <a:gd name="connsiteY4-60" fmla="*/ 793 h 10000"/>
                <a:gd name="connsiteX0-61" fmla="*/ 106 w 10000"/>
                <a:gd name="connsiteY0-62" fmla="*/ 758 h 10000"/>
                <a:gd name="connsiteX1-63" fmla="*/ 9911 w 10000"/>
                <a:gd name="connsiteY1-64" fmla="*/ 0 h 10000"/>
                <a:gd name="connsiteX2-65" fmla="*/ 10000 w 10000"/>
                <a:gd name="connsiteY2-66" fmla="*/ 10000 h 10000"/>
                <a:gd name="connsiteX3-67" fmla="*/ 0 w 10000"/>
                <a:gd name="connsiteY3-68" fmla="*/ 10000 h 10000"/>
                <a:gd name="connsiteX4-69" fmla="*/ 106 w 10000"/>
                <a:gd name="connsiteY4-70" fmla="*/ 758 h 10000"/>
                <a:gd name="connsiteX0-71" fmla="*/ 50 w 10000"/>
                <a:gd name="connsiteY0-72" fmla="*/ 854 h 10000"/>
                <a:gd name="connsiteX1-73" fmla="*/ 9911 w 10000"/>
                <a:gd name="connsiteY1-74" fmla="*/ 0 h 10000"/>
                <a:gd name="connsiteX2-75" fmla="*/ 10000 w 10000"/>
                <a:gd name="connsiteY2-76" fmla="*/ 10000 h 10000"/>
                <a:gd name="connsiteX3-77" fmla="*/ 0 w 10000"/>
                <a:gd name="connsiteY3-78" fmla="*/ 10000 h 10000"/>
                <a:gd name="connsiteX4-79" fmla="*/ 50 w 10000"/>
                <a:gd name="connsiteY4-80" fmla="*/ 854 h 100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0000" h="10000">
                  <a:moveTo>
                    <a:pt x="50" y="854"/>
                  </a:moveTo>
                  <a:lnTo>
                    <a:pt x="9911" y="0"/>
                  </a:lnTo>
                  <a:cubicBezTo>
                    <a:pt x="9941" y="3334"/>
                    <a:pt x="9970" y="6666"/>
                    <a:pt x="10000" y="10000"/>
                  </a:cubicBezTo>
                  <a:lnTo>
                    <a:pt x="0" y="10000"/>
                  </a:lnTo>
                  <a:cubicBezTo>
                    <a:pt x="35" y="6935"/>
                    <a:pt x="15" y="3919"/>
                    <a:pt x="50" y="854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55">
                <a:latin typeface="+mn-ea"/>
                <a:cs typeface="Arial" panose="020B0604020202020204" pitchFamily="34" charset="0"/>
              </a:endParaRPr>
            </a:p>
          </p:txBody>
        </p:sp>
        <p:sp>
          <p:nvSpPr>
            <p:cNvPr id="122" name="Text Box 79"/>
            <p:cNvSpPr txBox="1">
              <a:spLocks noChangeArrowheads="1"/>
            </p:cNvSpPr>
            <p:nvPr/>
          </p:nvSpPr>
          <p:spPr bwMode="auto">
            <a:xfrm>
              <a:off x="1351236" y="1335866"/>
              <a:ext cx="3606328" cy="470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kumimoji="1" lang="zh-CN" altLang="en-US" sz="2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也许还能够</a:t>
              </a:r>
            </a:p>
          </p:txBody>
        </p:sp>
      </p:grpSp>
      <p:grpSp>
        <p:nvGrpSpPr>
          <p:cNvPr id="125" name="组合 124"/>
          <p:cNvGrpSpPr/>
          <p:nvPr/>
        </p:nvGrpSpPr>
        <p:grpSpPr>
          <a:xfrm>
            <a:off x="733603" y="5009652"/>
            <a:ext cx="11905436" cy="476221"/>
            <a:chOff x="1403750" y="3593123"/>
            <a:chExt cx="11905436" cy="476221"/>
          </a:xfrm>
        </p:grpSpPr>
        <p:grpSp>
          <p:nvGrpSpPr>
            <p:cNvPr id="126" name="组合 125"/>
            <p:cNvGrpSpPr/>
            <p:nvPr/>
          </p:nvGrpSpPr>
          <p:grpSpPr>
            <a:xfrm>
              <a:off x="1403750" y="3593123"/>
              <a:ext cx="490436" cy="476221"/>
              <a:chOff x="1403750" y="3593123"/>
              <a:chExt cx="808892" cy="785446"/>
            </a:xfrm>
          </p:grpSpPr>
          <p:sp>
            <p:nvSpPr>
              <p:cNvPr id="128" name="对话气泡: 椭圆形 127"/>
              <p:cNvSpPr/>
              <p:nvPr/>
            </p:nvSpPr>
            <p:spPr>
              <a:xfrm>
                <a:off x="1403750" y="3593123"/>
                <a:ext cx="808892" cy="785446"/>
              </a:xfrm>
              <a:prstGeom prst="wedgeEllipseCallout">
                <a:avLst>
                  <a:gd name="adj1" fmla="val 66124"/>
                  <a:gd name="adj2" fmla="val 2799"/>
                </a:avLst>
              </a:prstGeom>
              <a:solidFill>
                <a:srgbClr val="009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9" name="round-web-cam_17861"/>
              <p:cNvSpPr>
                <a:spLocks noChangeAspect="1"/>
              </p:cNvSpPr>
              <p:nvPr/>
            </p:nvSpPr>
            <p:spPr bwMode="auto">
              <a:xfrm>
                <a:off x="1567764" y="3705353"/>
                <a:ext cx="480863" cy="560986"/>
              </a:xfrm>
              <a:custGeom>
                <a:avLst/>
                <a:gdLst>
                  <a:gd name="connsiteX0" fmla="*/ 382866 w 517527"/>
                  <a:gd name="connsiteY0" fmla="*/ 485037 h 603758"/>
                  <a:gd name="connsiteX1" fmla="*/ 258763 w 517527"/>
                  <a:gd name="connsiteY1" fmla="*/ 516800 h 603758"/>
                  <a:gd name="connsiteX2" fmla="*/ 136617 w 517527"/>
                  <a:gd name="connsiteY2" fmla="*/ 486079 h 603758"/>
                  <a:gd name="connsiteX3" fmla="*/ 81214 w 517527"/>
                  <a:gd name="connsiteY3" fmla="*/ 525522 h 603758"/>
                  <a:gd name="connsiteX4" fmla="*/ 261371 w 517527"/>
                  <a:gd name="connsiteY4" fmla="*/ 581888 h 603758"/>
                  <a:gd name="connsiteX5" fmla="*/ 441658 w 517527"/>
                  <a:gd name="connsiteY5" fmla="*/ 525522 h 603758"/>
                  <a:gd name="connsiteX6" fmla="*/ 382866 w 517527"/>
                  <a:gd name="connsiteY6" fmla="*/ 485037 h 603758"/>
                  <a:gd name="connsiteX7" fmla="*/ 258870 w 517527"/>
                  <a:gd name="connsiteY7" fmla="*/ 184740 h 603758"/>
                  <a:gd name="connsiteX8" fmla="*/ 332717 w 517527"/>
                  <a:gd name="connsiteY8" fmla="*/ 258481 h 603758"/>
                  <a:gd name="connsiteX9" fmla="*/ 258870 w 517527"/>
                  <a:gd name="connsiteY9" fmla="*/ 332222 h 603758"/>
                  <a:gd name="connsiteX10" fmla="*/ 185023 w 517527"/>
                  <a:gd name="connsiteY10" fmla="*/ 258481 h 603758"/>
                  <a:gd name="connsiteX11" fmla="*/ 258870 w 517527"/>
                  <a:gd name="connsiteY11" fmla="*/ 184740 h 603758"/>
                  <a:gd name="connsiteX12" fmla="*/ 258763 w 517527"/>
                  <a:gd name="connsiteY12" fmla="*/ 147620 h 603758"/>
                  <a:gd name="connsiteX13" fmla="*/ 147697 w 517527"/>
                  <a:gd name="connsiteY13" fmla="*/ 258400 h 603758"/>
                  <a:gd name="connsiteX14" fmla="*/ 258763 w 517527"/>
                  <a:gd name="connsiteY14" fmla="*/ 369310 h 603758"/>
                  <a:gd name="connsiteX15" fmla="*/ 369830 w 517527"/>
                  <a:gd name="connsiteY15" fmla="*/ 258400 h 603758"/>
                  <a:gd name="connsiteX16" fmla="*/ 258763 w 517527"/>
                  <a:gd name="connsiteY16" fmla="*/ 147620 h 603758"/>
                  <a:gd name="connsiteX17" fmla="*/ 258112 w 517527"/>
                  <a:gd name="connsiteY17" fmla="*/ 80189 h 603758"/>
                  <a:gd name="connsiteX18" fmla="*/ 236342 w 517527"/>
                  <a:gd name="connsiteY18" fmla="*/ 102058 h 603758"/>
                  <a:gd name="connsiteX19" fmla="*/ 258112 w 517527"/>
                  <a:gd name="connsiteY19" fmla="*/ 123798 h 603758"/>
                  <a:gd name="connsiteX20" fmla="*/ 280012 w 517527"/>
                  <a:gd name="connsiteY20" fmla="*/ 102058 h 603758"/>
                  <a:gd name="connsiteX21" fmla="*/ 258112 w 517527"/>
                  <a:gd name="connsiteY21" fmla="*/ 80189 h 603758"/>
                  <a:gd name="connsiteX22" fmla="*/ 258763 w 517527"/>
                  <a:gd name="connsiteY22" fmla="*/ 0 h 603758"/>
                  <a:gd name="connsiteX23" fmla="*/ 517527 w 517527"/>
                  <a:gd name="connsiteY23" fmla="*/ 258400 h 603758"/>
                  <a:gd name="connsiteX24" fmla="*/ 406852 w 517527"/>
                  <a:gd name="connsiteY24" fmla="*/ 470197 h 603758"/>
                  <a:gd name="connsiteX25" fmla="*/ 463428 w 517527"/>
                  <a:gd name="connsiteY25" fmla="*/ 525522 h 603758"/>
                  <a:gd name="connsiteX26" fmla="*/ 261371 w 517527"/>
                  <a:gd name="connsiteY26" fmla="*/ 603758 h 603758"/>
                  <a:gd name="connsiteX27" fmla="*/ 59314 w 517527"/>
                  <a:gd name="connsiteY27" fmla="*/ 525522 h 603758"/>
                  <a:gd name="connsiteX28" fmla="*/ 112631 w 517527"/>
                  <a:gd name="connsiteY28" fmla="*/ 471499 h 603758"/>
                  <a:gd name="connsiteX29" fmla="*/ 0 w 517527"/>
                  <a:gd name="connsiteY29" fmla="*/ 258400 h 603758"/>
                  <a:gd name="connsiteX30" fmla="*/ 258763 w 517527"/>
                  <a:gd name="connsiteY30" fmla="*/ 0 h 603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517527" h="603758">
                    <a:moveTo>
                      <a:pt x="382866" y="485037"/>
                    </a:moveTo>
                    <a:cubicBezTo>
                      <a:pt x="345974" y="505345"/>
                      <a:pt x="303737" y="516800"/>
                      <a:pt x="258763" y="516800"/>
                    </a:cubicBezTo>
                    <a:cubicBezTo>
                      <a:pt x="214572" y="516800"/>
                      <a:pt x="172987" y="505735"/>
                      <a:pt x="136617" y="486079"/>
                    </a:cubicBezTo>
                    <a:cubicBezTo>
                      <a:pt x="102463" y="497013"/>
                      <a:pt x="81214" y="511984"/>
                      <a:pt x="81214" y="525522"/>
                    </a:cubicBezTo>
                    <a:cubicBezTo>
                      <a:pt x="81214" y="549084"/>
                      <a:pt x="149783" y="581888"/>
                      <a:pt x="261371" y="581888"/>
                    </a:cubicBezTo>
                    <a:cubicBezTo>
                      <a:pt x="373089" y="581888"/>
                      <a:pt x="441658" y="549084"/>
                      <a:pt x="441658" y="525522"/>
                    </a:cubicBezTo>
                    <a:cubicBezTo>
                      <a:pt x="441658" y="511593"/>
                      <a:pt x="418584" y="495972"/>
                      <a:pt x="382866" y="485037"/>
                    </a:cubicBezTo>
                    <a:close/>
                    <a:moveTo>
                      <a:pt x="258870" y="184740"/>
                    </a:moveTo>
                    <a:cubicBezTo>
                      <a:pt x="299655" y="184740"/>
                      <a:pt x="332717" y="217755"/>
                      <a:pt x="332717" y="258481"/>
                    </a:cubicBezTo>
                    <a:cubicBezTo>
                      <a:pt x="332717" y="299207"/>
                      <a:pt x="299655" y="332222"/>
                      <a:pt x="258870" y="332222"/>
                    </a:cubicBezTo>
                    <a:cubicBezTo>
                      <a:pt x="218085" y="332222"/>
                      <a:pt x="185023" y="299207"/>
                      <a:pt x="185023" y="258481"/>
                    </a:cubicBezTo>
                    <a:cubicBezTo>
                      <a:pt x="185023" y="217755"/>
                      <a:pt x="218085" y="184740"/>
                      <a:pt x="258870" y="184740"/>
                    </a:cubicBezTo>
                    <a:close/>
                    <a:moveTo>
                      <a:pt x="258763" y="147620"/>
                    </a:moveTo>
                    <a:cubicBezTo>
                      <a:pt x="197495" y="147620"/>
                      <a:pt x="147697" y="197347"/>
                      <a:pt x="147697" y="258400"/>
                    </a:cubicBezTo>
                    <a:cubicBezTo>
                      <a:pt x="147697" y="319583"/>
                      <a:pt x="197495" y="369310"/>
                      <a:pt x="258763" y="369310"/>
                    </a:cubicBezTo>
                    <a:cubicBezTo>
                      <a:pt x="320032" y="369310"/>
                      <a:pt x="369830" y="319453"/>
                      <a:pt x="369830" y="258400"/>
                    </a:cubicBezTo>
                    <a:cubicBezTo>
                      <a:pt x="369830" y="197347"/>
                      <a:pt x="320032" y="147620"/>
                      <a:pt x="258763" y="147620"/>
                    </a:cubicBezTo>
                    <a:close/>
                    <a:moveTo>
                      <a:pt x="258112" y="80189"/>
                    </a:moveTo>
                    <a:cubicBezTo>
                      <a:pt x="246119" y="80189"/>
                      <a:pt x="236342" y="89952"/>
                      <a:pt x="236342" y="102058"/>
                    </a:cubicBezTo>
                    <a:cubicBezTo>
                      <a:pt x="236342" y="114034"/>
                      <a:pt x="246119" y="123798"/>
                      <a:pt x="258112" y="123798"/>
                    </a:cubicBezTo>
                    <a:cubicBezTo>
                      <a:pt x="270235" y="123798"/>
                      <a:pt x="280012" y="114034"/>
                      <a:pt x="280012" y="102058"/>
                    </a:cubicBezTo>
                    <a:cubicBezTo>
                      <a:pt x="280012" y="89952"/>
                      <a:pt x="270235" y="80189"/>
                      <a:pt x="258112" y="80189"/>
                    </a:cubicBezTo>
                    <a:close/>
                    <a:moveTo>
                      <a:pt x="258763" y="0"/>
                    </a:moveTo>
                    <a:cubicBezTo>
                      <a:pt x="401507" y="0"/>
                      <a:pt x="517527" y="115857"/>
                      <a:pt x="517527" y="258400"/>
                    </a:cubicBezTo>
                    <a:cubicBezTo>
                      <a:pt x="517527" y="346009"/>
                      <a:pt x="473726" y="423464"/>
                      <a:pt x="406852" y="470197"/>
                    </a:cubicBezTo>
                    <a:cubicBezTo>
                      <a:pt x="443483" y="484386"/>
                      <a:pt x="463428" y="503652"/>
                      <a:pt x="463428" y="525522"/>
                    </a:cubicBezTo>
                    <a:cubicBezTo>
                      <a:pt x="463428" y="576291"/>
                      <a:pt x="359401" y="603758"/>
                      <a:pt x="261371" y="603758"/>
                    </a:cubicBezTo>
                    <a:cubicBezTo>
                      <a:pt x="163471" y="603758"/>
                      <a:pt x="59314" y="576291"/>
                      <a:pt x="59314" y="525522"/>
                    </a:cubicBezTo>
                    <a:cubicBezTo>
                      <a:pt x="59314" y="504434"/>
                      <a:pt x="78085" y="485688"/>
                      <a:pt x="112631" y="471499"/>
                    </a:cubicBezTo>
                    <a:cubicBezTo>
                      <a:pt x="44713" y="424896"/>
                      <a:pt x="0" y="346790"/>
                      <a:pt x="0" y="258400"/>
                    </a:cubicBezTo>
                    <a:cubicBezTo>
                      <a:pt x="0" y="115857"/>
                      <a:pt x="116020" y="0"/>
                      <a:pt x="25876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</p:sp>
        </p:grpSp>
        <p:sp>
          <p:nvSpPr>
            <p:cNvPr id="127" name="Text Box 79"/>
            <p:cNvSpPr txBox="1">
              <a:spLocks noChangeArrowheads="1"/>
            </p:cNvSpPr>
            <p:nvPr/>
          </p:nvSpPr>
          <p:spPr bwMode="auto">
            <a:xfrm>
              <a:off x="1985931" y="3593123"/>
              <a:ext cx="11323255" cy="4385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10000"/>
                </a:lnSpc>
              </a:pPr>
              <a:r>
                <a:rPr kumimoji="1" lang="zh-CN" altLang="en-US" sz="2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时不时的弹出一个小窗口，提示你不要太辛勤工作，以表示对你无微不至的关怀。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629529" y="315996"/>
            <a:ext cx="6169530" cy="1005602"/>
            <a:chOff x="658104" y="373146"/>
            <a:chExt cx="6169530" cy="1005602"/>
          </a:xfrm>
        </p:grpSpPr>
        <p:grpSp>
          <p:nvGrpSpPr>
            <p:cNvPr id="8" name="组合 7"/>
            <p:cNvGrpSpPr/>
            <p:nvPr/>
          </p:nvGrpSpPr>
          <p:grpSpPr>
            <a:xfrm>
              <a:off x="1080814" y="763297"/>
              <a:ext cx="5746820" cy="615451"/>
              <a:chOff x="1839058" y="1058437"/>
              <a:chExt cx="5746820" cy="615451"/>
            </a:xfrm>
          </p:grpSpPr>
          <p:sp>
            <p:nvSpPr>
              <p:cNvPr id="12" name="矩形: 圆角 11"/>
              <p:cNvSpPr/>
              <p:nvPr/>
            </p:nvSpPr>
            <p:spPr>
              <a:xfrm>
                <a:off x="1839058" y="1058437"/>
                <a:ext cx="5746820" cy="584775"/>
              </a:xfrm>
              <a:prstGeom prst="roundRect">
                <a:avLst>
                  <a:gd name="adj" fmla="val 50000"/>
                </a:avLst>
              </a:prstGeom>
              <a:solidFill>
                <a:srgbClr val="009FF6"/>
              </a:solidFill>
              <a:ln>
                <a:solidFill>
                  <a:schemeClr val="bg1"/>
                </a:solidFill>
              </a:ln>
              <a:effectLst>
                <a:outerShdw blurRad="63500" sx="101000" sy="101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solidFill>
                    <a:srgbClr val="00A3F8"/>
                  </a:solidFill>
                </a:endParaRPr>
              </a:p>
            </p:txBody>
          </p:sp>
          <p:sp>
            <p:nvSpPr>
              <p:cNvPr id="13" name="文本框 12"/>
              <p:cNvSpPr txBox="1"/>
              <p:nvPr/>
            </p:nvSpPr>
            <p:spPr>
              <a:xfrm>
                <a:off x="2875428" y="1089113"/>
                <a:ext cx="463276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2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DNS</a:t>
                </a:r>
                <a:r>
                  <a:rPr lang="zh-CN" altLang="en-US" sz="32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解析</a:t>
                </a:r>
                <a:r>
                  <a:rPr lang="zh-CN" altLang="en-US" sz="3200" b="1" dirty="0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过程</a:t>
                </a:r>
                <a:r>
                  <a:rPr lang="en-US" altLang="zh-CN" sz="3200" b="1" dirty="0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——</a:t>
                </a:r>
                <a:r>
                  <a:rPr lang="zh-CN" altLang="en-US" sz="3200" b="1" dirty="0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纯递归</a:t>
                </a:r>
                <a:endParaRPr lang="zh-CN" altLang="en-US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造字工房朗倩（非商用）细体" pitchFamily="50" charset="-122"/>
                  <a:ea typeface="造字工房朗倩（非商用）细体" pitchFamily="50" charset="-122"/>
                </a:endParaRPr>
              </a:p>
            </p:txBody>
          </p:sp>
        </p:grpSp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3">
              <a:lum contrast="20000"/>
            </a:blip>
            <a:stretch>
              <a:fillRect/>
            </a:stretch>
          </p:blipFill>
          <p:spPr>
            <a:xfrm>
              <a:off x="658104" y="373146"/>
              <a:ext cx="1178667" cy="987480"/>
            </a:xfrm>
            <a:prstGeom prst="rect">
              <a:avLst/>
            </a:prstGeom>
          </p:spPr>
        </p:pic>
      </p:grpSp>
      <p:grpSp>
        <p:nvGrpSpPr>
          <p:cNvPr id="37" name="组合 36"/>
          <p:cNvGrpSpPr/>
          <p:nvPr/>
        </p:nvGrpSpPr>
        <p:grpSpPr>
          <a:xfrm>
            <a:off x="5582539" y="1371871"/>
            <a:ext cx="2385748" cy="780077"/>
            <a:chOff x="1052239" y="2113881"/>
            <a:chExt cx="7540294" cy="2465481"/>
          </a:xfrm>
        </p:grpSpPr>
        <p:pic>
          <p:nvPicPr>
            <p:cNvPr id="38" name="图片 37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396" t="12986" r="12509" b="19929"/>
            <a:stretch>
              <a:fillRect/>
            </a:stretch>
          </p:blipFill>
          <p:spPr>
            <a:xfrm>
              <a:off x="1052239" y="2278638"/>
              <a:ext cx="2278743" cy="2300724"/>
            </a:xfrm>
            <a:prstGeom prst="rect">
              <a:avLst/>
            </a:prstGeom>
          </p:spPr>
        </p:pic>
        <p:sp>
          <p:nvSpPr>
            <p:cNvPr id="39" name="文本框 38"/>
            <p:cNvSpPr txBox="1"/>
            <p:nvPr/>
          </p:nvSpPr>
          <p:spPr>
            <a:xfrm>
              <a:off x="3389589" y="2113881"/>
              <a:ext cx="5202944" cy="11672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根</a:t>
              </a:r>
              <a:r>
                <a:rPr lang="en-US" altLang="zh-CN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DNS</a:t>
              </a:r>
              <a:r>
                <a:rPr lang="zh-CN" altLang="en-US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服务器</a:t>
              </a: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6721371" y="2251376"/>
            <a:ext cx="2538743" cy="1057009"/>
            <a:chOff x="2376105" y="2301848"/>
            <a:chExt cx="7321236" cy="3048206"/>
          </a:xfrm>
        </p:grpSpPr>
        <p:pic>
          <p:nvPicPr>
            <p:cNvPr id="41" name="图片 4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68049" y="2301848"/>
              <a:ext cx="1536326" cy="2176098"/>
            </a:xfrm>
            <a:prstGeom prst="rect">
              <a:avLst/>
            </a:prstGeom>
          </p:spPr>
        </p:pic>
        <p:sp>
          <p:nvSpPr>
            <p:cNvPr id="42" name="文本框 41"/>
            <p:cNvSpPr txBox="1"/>
            <p:nvPr/>
          </p:nvSpPr>
          <p:spPr>
            <a:xfrm>
              <a:off x="2376105" y="4284973"/>
              <a:ext cx="7321236" cy="10650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顶级域</a:t>
              </a:r>
              <a:r>
                <a:rPr lang="zh-CN" altLang="en-US" dirty="0" smtClean="0"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服务器 </a:t>
              </a:r>
              <a:r>
                <a:rPr lang="en-US" altLang="zh-CN" dirty="0" smtClean="0"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dns.com</a:t>
              </a:r>
              <a:endPara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6721371" y="3740589"/>
            <a:ext cx="2415050" cy="1452196"/>
            <a:chOff x="4171793" y="2208922"/>
            <a:chExt cx="6123338" cy="3682034"/>
          </a:xfrm>
        </p:grpSpPr>
        <p:pic>
          <p:nvPicPr>
            <p:cNvPr id="44" name="图片 43"/>
            <p:cNvPicPr>
              <a:picLocks noChangeAspect="1"/>
            </p:cNvPicPr>
            <p:nvPr/>
          </p:nvPicPr>
          <p:blipFill>
            <a:blip r:embed="rId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60653" y="2208922"/>
              <a:ext cx="2622063" cy="2372966"/>
            </a:xfrm>
            <a:prstGeom prst="rect">
              <a:avLst/>
            </a:prstGeom>
          </p:spPr>
        </p:pic>
        <p:sp>
          <p:nvSpPr>
            <p:cNvPr id="45" name="文本框 44"/>
            <p:cNvSpPr txBox="1"/>
            <p:nvPr/>
          </p:nvSpPr>
          <p:spPr>
            <a:xfrm>
              <a:off x="4171793" y="4252188"/>
              <a:ext cx="6123338" cy="16387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权威</a:t>
              </a:r>
              <a:r>
                <a:rPr lang="en-US" altLang="zh-CN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DNS</a:t>
              </a:r>
              <a:r>
                <a:rPr lang="zh-CN" altLang="en-US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服务器</a:t>
              </a:r>
              <a:endParaRPr lang="en-US" altLang="zh-CN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  <a:p>
              <a:r>
                <a:rPr lang="en-US" altLang="zh-CN" b="1" dirty="0" smtClean="0">
                  <a:solidFill>
                    <a:srgbClr val="000000"/>
                  </a:solidFill>
                  <a:ea typeface="楷体" panose="02010609060101010101" pitchFamily="49" charset="-122"/>
                  <a:cs typeface="Arial" panose="020B0604020202020204" pitchFamily="34" charset="0"/>
                </a:rPr>
                <a:t>dns.baidu.com</a:t>
              </a:r>
              <a:endParaRPr lang="en-US" altLang="zh-CN" b="1" dirty="0">
                <a:solidFill>
                  <a:srgbClr val="000000"/>
                </a:solidFill>
                <a:ea typeface="楷体" panose="02010609060101010101" pitchFamily="49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3287767" y="2131057"/>
            <a:ext cx="1852184" cy="1681329"/>
            <a:chOff x="859720" y="2809098"/>
            <a:chExt cx="2411222" cy="2188798"/>
          </a:xfrm>
        </p:grpSpPr>
        <p:grpSp>
          <p:nvGrpSpPr>
            <p:cNvPr id="4" name="组合 3"/>
            <p:cNvGrpSpPr/>
            <p:nvPr/>
          </p:nvGrpSpPr>
          <p:grpSpPr>
            <a:xfrm>
              <a:off x="1129396" y="2809098"/>
              <a:ext cx="1357600" cy="986783"/>
              <a:chOff x="2969282" y="2305242"/>
              <a:chExt cx="1357600" cy="986783"/>
            </a:xfrm>
          </p:grpSpPr>
          <p:pic>
            <p:nvPicPr>
              <p:cNvPr id="46" name="图片 45"/>
              <p:cNvPicPr>
                <a:picLocks noChangeAspect="1"/>
              </p:cNvPicPr>
              <p:nvPr/>
            </p:nvPicPr>
            <p:blipFill>
              <a:blip r:embed="rId7">
                <a:lum contrast="20000"/>
              </a:blip>
              <a:stretch>
                <a:fillRect/>
              </a:stretch>
            </p:blipFill>
            <p:spPr>
              <a:xfrm>
                <a:off x="3220103" y="2305242"/>
                <a:ext cx="1106779" cy="869465"/>
              </a:xfrm>
              <a:prstGeom prst="rect">
                <a:avLst/>
              </a:prstGeom>
            </p:spPr>
          </p:pic>
          <p:pic>
            <p:nvPicPr>
              <p:cNvPr id="47" name="图片 46"/>
              <p:cNvPicPr>
                <a:picLocks noChangeAspect="1"/>
              </p:cNvPicPr>
              <p:nvPr/>
            </p:nvPicPr>
            <p:blipFill rotWithShape="1">
              <a:blip r:embed="rId8" cstate="print">
                <a:clrChange>
                  <a:clrFrom>
                    <a:srgbClr val="D0E6E4"/>
                  </a:clrFrom>
                  <a:clrTo>
                    <a:srgbClr val="D0E6E4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116" t="7082" r="5804" b="7252"/>
              <a:stretch>
                <a:fillRect/>
              </a:stretch>
            </p:blipFill>
            <p:spPr>
              <a:xfrm>
                <a:off x="2969282" y="2668924"/>
                <a:ext cx="647926" cy="623101"/>
              </a:xfrm>
              <a:prstGeom prst="rect">
                <a:avLst/>
              </a:prstGeom>
            </p:spPr>
          </p:pic>
        </p:grpSp>
        <p:sp>
          <p:nvSpPr>
            <p:cNvPr id="49" name="文本框 48"/>
            <p:cNvSpPr txBox="1"/>
            <p:nvPr/>
          </p:nvSpPr>
          <p:spPr>
            <a:xfrm>
              <a:off x="859720" y="3795881"/>
              <a:ext cx="2411222" cy="1202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本地</a:t>
              </a:r>
              <a:r>
                <a:rPr lang="en-US" altLang="zh-CN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DNS</a:t>
              </a:r>
              <a:r>
                <a:rPr lang="zh-CN" altLang="en-US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服务器</a:t>
              </a:r>
              <a:endParaRPr lang="en-US" altLang="zh-CN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  <a:p>
              <a:r>
                <a:rPr lang="en-US" altLang="zh-CN" i="1" dirty="0">
                  <a:solidFill>
                    <a:srgbClr val="000099"/>
                  </a:solidFill>
                  <a:ea typeface="楷体" panose="02010609060101010101" pitchFamily="49" charset="-122"/>
                  <a:cs typeface="Arial" panose="020B0604020202020204" pitchFamily="34" charset="0"/>
                </a:rPr>
                <a:t>dns.poly.edu</a:t>
              </a:r>
            </a:p>
            <a:p>
              <a:endPara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3491040" y="4447338"/>
            <a:ext cx="1284567" cy="1586274"/>
            <a:chOff x="1052239" y="4492121"/>
            <a:chExt cx="1284567" cy="1586274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 rotWithShape="1">
            <a:blip r:embed="rId9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411"/>
            <a:stretch>
              <a:fillRect/>
            </a:stretch>
          </p:blipFill>
          <p:spPr>
            <a:xfrm>
              <a:off x="1187634" y="4492121"/>
              <a:ext cx="1149172" cy="970830"/>
            </a:xfrm>
            <a:prstGeom prst="rect">
              <a:avLst/>
            </a:prstGeom>
          </p:spPr>
        </p:pic>
        <p:sp>
          <p:nvSpPr>
            <p:cNvPr id="51" name="Text Box 5"/>
            <p:cNvSpPr txBox="1">
              <a:spLocks noChangeArrowheads="1"/>
            </p:cNvSpPr>
            <p:nvPr/>
          </p:nvSpPr>
          <p:spPr bwMode="auto">
            <a:xfrm>
              <a:off x="1052239" y="5462445"/>
              <a:ext cx="1250950" cy="6159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zh-CN" altLang="en-US" dirty="0">
                  <a:solidFill>
                    <a:srgbClr val="000000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Arial" panose="020B0604020202020204" pitchFamily="34" charset="0"/>
                </a:rPr>
                <a:t>请求主机</a:t>
              </a:r>
              <a:endParaRPr lang="en-US" altLang="zh-CN" dirty="0">
                <a:solidFill>
                  <a:srgbClr val="00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Arial" panose="020B0604020202020204" pitchFamily="34" charset="0"/>
              </a:endParaRPr>
            </a:p>
            <a:p>
              <a:pPr algn="ctr"/>
              <a:r>
                <a:rPr lang="en-US" altLang="zh-CN" sz="1600" i="1" dirty="0">
                  <a:solidFill>
                    <a:srgbClr val="000099"/>
                  </a:solidFill>
                  <a:ea typeface="楷体" panose="02010609060101010101" pitchFamily="49" charset="-122"/>
                  <a:cs typeface="Arial" panose="020B0604020202020204" pitchFamily="34" charset="0"/>
                </a:rPr>
                <a:t>cis.poly.edu</a:t>
              </a:r>
            </a:p>
          </p:txBody>
        </p:sp>
      </p:grpSp>
      <p:sp>
        <p:nvSpPr>
          <p:cNvPr id="53" name="Line 18"/>
          <p:cNvSpPr>
            <a:spLocks noChangeShapeType="1"/>
          </p:cNvSpPr>
          <p:nvPr/>
        </p:nvSpPr>
        <p:spPr bwMode="auto">
          <a:xfrm flipH="1" flipV="1">
            <a:off x="4080971" y="3517648"/>
            <a:ext cx="0" cy="777793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4" name="Line 19"/>
          <p:cNvSpPr>
            <a:spLocks noChangeShapeType="1"/>
          </p:cNvSpPr>
          <p:nvPr/>
        </p:nvSpPr>
        <p:spPr bwMode="auto">
          <a:xfrm flipV="1">
            <a:off x="4632142" y="1692746"/>
            <a:ext cx="862013" cy="730393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5" name="Line 20"/>
          <p:cNvSpPr>
            <a:spLocks noChangeShapeType="1"/>
          </p:cNvSpPr>
          <p:nvPr/>
        </p:nvSpPr>
        <p:spPr bwMode="auto">
          <a:xfrm>
            <a:off x="6540752" y="1867172"/>
            <a:ext cx="631267" cy="555968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6" name="Line 21"/>
          <p:cNvSpPr>
            <a:spLocks noChangeShapeType="1"/>
          </p:cNvSpPr>
          <p:nvPr/>
        </p:nvSpPr>
        <p:spPr bwMode="auto">
          <a:xfrm flipH="1" flipV="1">
            <a:off x="6421747" y="1964491"/>
            <a:ext cx="655109" cy="585266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7" name="Line 22"/>
          <p:cNvSpPr>
            <a:spLocks noChangeShapeType="1"/>
          </p:cNvSpPr>
          <p:nvPr/>
        </p:nvSpPr>
        <p:spPr bwMode="auto">
          <a:xfrm flipH="1">
            <a:off x="4665617" y="1767174"/>
            <a:ext cx="905198" cy="793101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8" name="Line 23"/>
          <p:cNvSpPr>
            <a:spLocks noChangeShapeType="1"/>
          </p:cNvSpPr>
          <p:nvPr/>
        </p:nvSpPr>
        <p:spPr bwMode="auto">
          <a:xfrm>
            <a:off x="4227011" y="3533442"/>
            <a:ext cx="5700" cy="792269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9" name="Text Box 27"/>
          <p:cNvSpPr txBox="1">
            <a:spLocks noChangeArrowheads="1"/>
          </p:cNvSpPr>
          <p:nvPr/>
        </p:nvSpPr>
        <p:spPr bwMode="auto">
          <a:xfrm>
            <a:off x="3751208" y="3746219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dirty="0">
                <a:solidFill>
                  <a:srgbClr val="CC0000"/>
                </a:solidFill>
                <a:ea typeface="楷体" panose="02010609060101010101" pitchFamily="49" charset="-122"/>
                <a:cs typeface="Arial" panose="020B0604020202020204" pitchFamily="34" charset="0"/>
              </a:rPr>
              <a:t>1</a:t>
            </a:r>
            <a:endParaRPr lang="en-US" altLang="zh-CN" sz="2400" dirty="0">
              <a:solidFill>
                <a:srgbClr val="CC0000"/>
              </a:solidFill>
              <a:ea typeface="楷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60" name="Text Box 28"/>
          <p:cNvSpPr txBox="1">
            <a:spLocks noChangeArrowheads="1"/>
          </p:cNvSpPr>
          <p:nvPr/>
        </p:nvSpPr>
        <p:spPr bwMode="auto">
          <a:xfrm>
            <a:off x="4833623" y="1699901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dirty="0">
                <a:solidFill>
                  <a:srgbClr val="CC0000"/>
                </a:solidFill>
                <a:ea typeface="楷体" panose="02010609060101010101" pitchFamily="49" charset="-122"/>
                <a:cs typeface="Arial" panose="020B0604020202020204" pitchFamily="34" charset="0"/>
              </a:rPr>
              <a:t>2</a:t>
            </a:r>
            <a:endParaRPr lang="en-US" altLang="zh-CN" sz="2400" dirty="0">
              <a:solidFill>
                <a:srgbClr val="CC0000"/>
              </a:solidFill>
              <a:ea typeface="楷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61" name="Text Box 29"/>
          <p:cNvSpPr txBox="1">
            <a:spLocks noChangeArrowheads="1"/>
          </p:cNvSpPr>
          <p:nvPr/>
        </p:nvSpPr>
        <p:spPr bwMode="auto">
          <a:xfrm>
            <a:off x="5021896" y="2235929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dirty="0">
                <a:solidFill>
                  <a:srgbClr val="CC0000"/>
                </a:solidFill>
                <a:ea typeface="楷体" panose="02010609060101010101" pitchFamily="49" charset="-122"/>
                <a:cs typeface="Arial" panose="020B0604020202020204" pitchFamily="34" charset="0"/>
              </a:rPr>
              <a:t>7</a:t>
            </a:r>
            <a:endParaRPr lang="en-US" altLang="zh-CN" sz="2400" dirty="0">
              <a:solidFill>
                <a:srgbClr val="CC0000"/>
              </a:solidFill>
              <a:ea typeface="楷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62" name="Text Box 30"/>
          <p:cNvSpPr txBox="1">
            <a:spLocks noChangeArrowheads="1"/>
          </p:cNvSpPr>
          <p:nvPr/>
        </p:nvSpPr>
        <p:spPr bwMode="auto">
          <a:xfrm>
            <a:off x="6799059" y="1789765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dirty="0">
                <a:solidFill>
                  <a:srgbClr val="CC0000"/>
                </a:solidFill>
                <a:ea typeface="楷体" panose="02010609060101010101" pitchFamily="49" charset="-122"/>
                <a:cs typeface="Arial" panose="020B0604020202020204" pitchFamily="34" charset="0"/>
              </a:rPr>
              <a:t>3</a:t>
            </a:r>
            <a:endParaRPr lang="en-US" altLang="zh-CN" sz="2400" dirty="0">
              <a:solidFill>
                <a:srgbClr val="CC0000"/>
              </a:solidFill>
              <a:ea typeface="楷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63" name="Text Box 31"/>
          <p:cNvSpPr txBox="1">
            <a:spLocks noChangeArrowheads="1"/>
          </p:cNvSpPr>
          <p:nvPr/>
        </p:nvSpPr>
        <p:spPr bwMode="auto">
          <a:xfrm>
            <a:off x="6530171" y="2247076"/>
            <a:ext cx="311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dirty="0">
                <a:solidFill>
                  <a:srgbClr val="CC0000"/>
                </a:solidFill>
                <a:ea typeface="楷体" panose="02010609060101010101" pitchFamily="49" charset="-122"/>
                <a:cs typeface="Arial" panose="020B0604020202020204" pitchFamily="34" charset="0"/>
              </a:rPr>
              <a:t>6</a:t>
            </a:r>
            <a:endParaRPr lang="en-US" altLang="zh-CN" sz="2400" dirty="0">
              <a:solidFill>
                <a:srgbClr val="CC0000"/>
              </a:solidFill>
              <a:ea typeface="楷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66" name="Text Box 62"/>
          <p:cNvSpPr txBox="1">
            <a:spLocks noChangeArrowheads="1"/>
          </p:cNvSpPr>
          <p:nvPr/>
        </p:nvSpPr>
        <p:spPr bwMode="auto">
          <a:xfrm>
            <a:off x="4257414" y="3741934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dirty="0">
                <a:solidFill>
                  <a:srgbClr val="CC0000"/>
                </a:solidFill>
                <a:ea typeface="楷体" panose="02010609060101010101" pitchFamily="49" charset="-122"/>
                <a:cs typeface="Arial" panose="020B0604020202020204" pitchFamily="34" charset="0"/>
              </a:rPr>
              <a:t>8</a:t>
            </a:r>
            <a:endParaRPr lang="en-US" altLang="zh-CN" sz="2400" dirty="0">
              <a:solidFill>
                <a:srgbClr val="CC0000"/>
              </a:solidFill>
              <a:ea typeface="楷体" panose="02010609060101010101" pitchFamily="49" charset="-122"/>
              <a:cs typeface="Arial" panose="020B0604020202020204" pitchFamily="34" charset="0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6989613" y="5243915"/>
            <a:ext cx="2771456" cy="908354"/>
            <a:chOff x="4593022" y="5247142"/>
            <a:chExt cx="2771456" cy="908354"/>
          </a:xfrm>
        </p:grpSpPr>
        <p:pic>
          <p:nvPicPr>
            <p:cNvPr id="48" name="图片 47"/>
            <p:cNvPicPr>
              <a:picLocks noChangeAspect="1"/>
            </p:cNvPicPr>
            <p:nvPr/>
          </p:nvPicPr>
          <p:blipFill rotWithShape="1">
            <a:blip r:embed="rId10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411"/>
            <a:stretch>
              <a:fillRect/>
            </a:stretch>
          </p:blipFill>
          <p:spPr>
            <a:xfrm flipH="1">
              <a:off x="4593022" y="5247142"/>
              <a:ext cx="1042746" cy="878258"/>
            </a:xfrm>
            <a:prstGeom prst="rect">
              <a:avLst/>
            </a:prstGeom>
          </p:spPr>
        </p:pic>
        <p:sp>
          <p:nvSpPr>
            <p:cNvPr id="84" name="Text Box 6"/>
            <p:cNvSpPr txBox="1">
              <a:spLocks noChangeArrowheads="1"/>
            </p:cNvSpPr>
            <p:nvPr/>
          </p:nvSpPr>
          <p:spPr bwMode="auto">
            <a:xfrm>
              <a:off x="5745253" y="5816942"/>
              <a:ext cx="1619225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1600" i="1" dirty="0" smtClean="0">
                  <a:solidFill>
                    <a:srgbClr val="000000"/>
                  </a:solidFill>
                  <a:ea typeface="楷体" panose="02010609060101010101" pitchFamily="49" charset="-122"/>
                  <a:cs typeface="Arial" panose="020B0604020202020204" pitchFamily="34" charset="0"/>
                </a:rPr>
                <a:t>www.baidu.com</a:t>
              </a:r>
              <a:endParaRPr lang="en-US" altLang="zh-CN" sz="1600" i="1" dirty="0">
                <a:solidFill>
                  <a:srgbClr val="000000"/>
                </a:solidFill>
                <a:ea typeface="楷体" panose="02010609060101010101" pitchFamily="49" charset="-122"/>
                <a:cs typeface="Arial" panose="020B0604020202020204" pitchFamily="34" charset="0"/>
              </a:endParaRPr>
            </a:p>
          </p:txBody>
        </p:sp>
      </p:grpSp>
      <p:sp>
        <p:nvSpPr>
          <p:cNvPr id="50" name="Line 18"/>
          <p:cNvSpPr>
            <a:spLocks noChangeShapeType="1"/>
          </p:cNvSpPr>
          <p:nvPr/>
        </p:nvSpPr>
        <p:spPr bwMode="auto">
          <a:xfrm flipH="1" flipV="1">
            <a:off x="7512537" y="3229257"/>
            <a:ext cx="0" cy="511332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2" name="Line 23"/>
          <p:cNvSpPr>
            <a:spLocks noChangeShapeType="1"/>
          </p:cNvSpPr>
          <p:nvPr/>
        </p:nvSpPr>
        <p:spPr bwMode="auto">
          <a:xfrm>
            <a:off x="7658577" y="3245052"/>
            <a:ext cx="0" cy="542170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7" name="Text Box 27"/>
          <p:cNvSpPr txBox="1">
            <a:spLocks noChangeArrowheads="1"/>
          </p:cNvSpPr>
          <p:nvPr/>
        </p:nvSpPr>
        <p:spPr bwMode="auto">
          <a:xfrm>
            <a:off x="7184118" y="3367522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dirty="0">
                <a:solidFill>
                  <a:srgbClr val="CC0000"/>
                </a:solidFill>
                <a:ea typeface="楷体" panose="02010609060101010101" pitchFamily="49" charset="-122"/>
                <a:cs typeface="Arial" panose="020B0604020202020204" pitchFamily="34" charset="0"/>
              </a:rPr>
              <a:t>5</a:t>
            </a:r>
            <a:endParaRPr lang="en-US" altLang="zh-CN" sz="2400" dirty="0">
              <a:solidFill>
                <a:srgbClr val="CC0000"/>
              </a:solidFill>
              <a:ea typeface="楷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68" name="Text Box 62"/>
          <p:cNvSpPr txBox="1">
            <a:spLocks noChangeArrowheads="1"/>
          </p:cNvSpPr>
          <p:nvPr/>
        </p:nvSpPr>
        <p:spPr bwMode="auto">
          <a:xfrm>
            <a:off x="7685939" y="3361169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dirty="0">
                <a:solidFill>
                  <a:srgbClr val="CC0000"/>
                </a:solidFill>
                <a:ea typeface="楷体" panose="02010609060101010101" pitchFamily="49" charset="-122"/>
                <a:cs typeface="Arial" panose="020B0604020202020204" pitchFamily="34" charset="0"/>
              </a:rPr>
              <a:t>4</a:t>
            </a:r>
            <a:endParaRPr lang="en-US" altLang="zh-CN" sz="2400" dirty="0">
              <a:solidFill>
                <a:srgbClr val="CC0000"/>
              </a:solidFill>
              <a:ea typeface="楷体" panose="02010609060101010101" pitchFamily="49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/>
      <p:bldP spid="60" grpId="0"/>
      <p:bldP spid="61" grpId="0"/>
      <p:bldP spid="62" grpId="0"/>
      <p:bldP spid="63" grpId="0"/>
      <p:bldP spid="66" grpId="0"/>
      <p:bldP spid="50" grpId="0" animBg="1"/>
      <p:bldP spid="52" grpId="0" animBg="1"/>
      <p:bldP spid="67" grpId="0"/>
      <p:bldP spid="68" grpId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629529" y="315996"/>
            <a:ext cx="4334357" cy="1005602"/>
            <a:chOff x="658104" y="373146"/>
            <a:chExt cx="4334357" cy="1005602"/>
          </a:xfrm>
        </p:grpSpPr>
        <p:grpSp>
          <p:nvGrpSpPr>
            <p:cNvPr id="8" name="组合 7"/>
            <p:cNvGrpSpPr/>
            <p:nvPr/>
          </p:nvGrpSpPr>
          <p:grpSpPr>
            <a:xfrm>
              <a:off x="1080814" y="763297"/>
              <a:ext cx="3911647" cy="615451"/>
              <a:chOff x="1839058" y="1058437"/>
              <a:chExt cx="3911647" cy="615451"/>
            </a:xfrm>
          </p:grpSpPr>
          <p:sp>
            <p:nvSpPr>
              <p:cNvPr id="12" name="矩形: 圆角 11"/>
              <p:cNvSpPr/>
              <p:nvPr/>
            </p:nvSpPr>
            <p:spPr>
              <a:xfrm>
                <a:off x="1839058" y="1058437"/>
                <a:ext cx="3911647" cy="584775"/>
              </a:xfrm>
              <a:prstGeom prst="roundRect">
                <a:avLst>
                  <a:gd name="adj" fmla="val 50000"/>
                </a:avLst>
              </a:prstGeom>
              <a:solidFill>
                <a:srgbClr val="009FF6"/>
              </a:solidFill>
              <a:ln>
                <a:solidFill>
                  <a:schemeClr val="bg1"/>
                </a:solidFill>
              </a:ln>
              <a:effectLst>
                <a:outerShdw blurRad="63500" sx="101000" sy="101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solidFill>
                    <a:srgbClr val="00A3F8"/>
                  </a:solidFill>
                </a:endParaRPr>
              </a:p>
            </p:txBody>
          </p:sp>
          <p:sp>
            <p:nvSpPr>
              <p:cNvPr id="13" name="文本框 12"/>
              <p:cNvSpPr txBox="1"/>
              <p:nvPr/>
            </p:nvSpPr>
            <p:spPr>
              <a:xfrm>
                <a:off x="2875428" y="1089113"/>
                <a:ext cx="254870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2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DNS</a:t>
                </a:r>
                <a:r>
                  <a:rPr lang="zh-CN" altLang="en-US" sz="32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缓存</a:t>
                </a:r>
              </a:p>
            </p:txBody>
          </p:sp>
        </p:grpSp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3">
              <a:lum contrast="20000"/>
            </a:blip>
            <a:stretch>
              <a:fillRect/>
            </a:stretch>
          </p:blipFill>
          <p:spPr>
            <a:xfrm>
              <a:off x="658104" y="373146"/>
              <a:ext cx="1178667" cy="987480"/>
            </a:xfrm>
            <a:prstGeom prst="rect">
              <a:avLst/>
            </a:prstGeom>
          </p:spPr>
        </p:pic>
      </p:grpSp>
      <p:grpSp>
        <p:nvGrpSpPr>
          <p:cNvPr id="64" name="组合 63"/>
          <p:cNvGrpSpPr/>
          <p:nvPr/>
        </p:nvGrpSpPr>
        <p:grpSpPr>
          <a:xfrm>
            <a:off x="827685" y="1693627"/>
            <a:ext cx="9187172" cy="498598"/>
            <a:chOff x="1403750" y="3593123"/>
            <a:chExt cx="9187172" cy="498598"/>
          </a:xfrm>
        </p:grpSpPr>
        <p:grpSp>
          <p:nvGrpSpPr>
            <p:cNvPr id="65" name="组合 64"/>
            <p:cNvGrpSpPr/>
            <p:nvPr/>
          </p:nvGrpSpPr>
          <p:grpSpPr>
            <a:xfrm>
              <a:off x="1403750" y="3593123"/>
              <a:ext cx="490436" cy="476221"/>
              <a:chOff x="1403750" y="3593123"/>
              <a:chExt cx="808892" cy="785446"/>
            </a:xfrm>
          </p:grpSpPr>
          <p:sp>
            <p:nvSpPr>
              <p:cNvPr id="70" name="对话气泡: 椭圆形 4"/>
              <p:cNvSpPr/>
              <p:nvPr/>
            </p:nvSpPr>
            <p:spPr>
              <a:xfrm>
                <a:off x="1403750" y="3593123"/>
                <a:ext cx="808892" cy="785446"/>
              </a:xfrm>
              <a:prstGeom prst="wedgeEllipseCallout">
                <a:avLst>
                  <a:gd name="adj1" fmla="val 66124"/>
                  <a:gd name="adj2" fmla="val 2799"/>
                </a:avLst>
              </a:prstGeom>
              <a:solidFill>
                <a:srgbClr val="009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1" name="round-web-cam_17861"/>
              <p:cNvSpPr>
                <a:spLocks noChangeAspect="1"/>
              </p:cNvSpPr>
              <p:nvPr/>
            </p:nvSpPr>
            <p:spPr bwMode="auto">
              <a:xfrm>
                <a:off x="1567764" y="3705353"/>
                <a:ext cx="480863" cy="560986"/>
              </a:xfrm>
              <a:custGeom>
                <a:avLst/>
                <a:gdLst>
                  <a:gd name="connsiteX0" fmla="*/ 382866 w 517527"/>
                  <a:gd name="connsiteY0" fmla="*/ 485037 h 603758"/>
                  <a:gd name="connsiteX1" fmla="*/ 258763 w 517527"/>
                  <a:gd name="connsiteY1" fmla="*/ 516800 h 603758"/>
                  <a:gd name="connsiteX2" fmla="*/ 136617 w 517527"/>
                  <a:gd name="connsiteY2" fmla="*/ 486079 h 603758"/>
                  <a:gd name="connsiteX3" fmla="*/ 81214 w 517527"/>
                  <a:gd name="connsiteY3" fmla="*/ 525522 h 603758"/>
                  <a:gd name="connsiteX4" fmla="*/ 261371 w 517527"/>
                  <a:gd name="connsiteY4" fmla="*/ 581888 h 603758"/>
                  <a:gd name="connsiteX5" fmla="*/ 441658 w 517527"/>
                  <a:gd name="connsiteY5" fmla="*/ 525522 h 603758"/>
                  <a:gd name="connsiteX6" fmla="*/ 382866 w 517527"/>
                  <a:gd name="connsiteY6" fmla="*/ 485037 h 603758"/>
                  <a:gd name="connsiteX7" fmla="*/ 258870 w 517527"/>
                  <a:gd name="connsiteY7" fmla="*/ 184740 h 603758"/>
                  <a:gd name="connsiteX8" fmla="*/ 332717 w 517527"/>
                  <a:gd name="connsiteY8" fmla="*/ 258481 h 603758"/>
                  <a:gd name="connsiteX9" fmla="*/ 258870 w 517527"/>
                  <a:gd name="connsiteY9" fmla="*/ 332222 h 603758"/>
                  <a:gd name="connsiteX10" fmla="*/ 185023 w 517527"/>
                  <a:gd name="connsiteY10" fmla="*/ 258481 h 603758"/>
                  <a:gd name="connsiteX11" fmla="*/ 258870 w 517527"/>
                  <a:gd name="connsiteY11" fmla="*/ 184740 h 603758"/>
                  <a:gd name="connsiteX12" fmla="*/ 258763 w 517527"/>
                  <a:gd name="connsiteY12" fmla="*/ 147620 h 603758"/>
                  <a:gd name="connsiteX13" fmla="*/ 147697 w 517527"/>
                  <a:gd name="connsiteY13" fmla="*/ 258400 h 603758"/>
                  <a:gd name="connsiteX14" fmla="*/ 258763 w 517527"/>
                  <a:gd name="connsiteY14" fmla="*/ 369310 h 603758"/>
                  <a:gd name="connsiteX15" fmla="*/ 369830 w 517527"/>
                  <a:gd name="connsiteY15" fmla="*/ 258400 h 603758"/>
                  <a:gd name="connsiteX16" fmla="*/ 258763 w 517527"/>
                  <a:gd name="connsiteY16" fmla="*/ 147620 h 603758"/>
                  <a:gd name="connsiteX17" fmla="*/ 258112 w 517527"/>
                  <a:gd name="connsiteY17" fmla="*/ 80189 h 603758"/>
                  <a:gd name="connsiteX18" fmla="*/ 236342 w 517527"/>
                  <a:gd name="connsiteY18" fmla="*/ 102058 h 603758"/>
                  <a:gd name="connsiteX19" fmla="*/ 258112 w 517527"/>
                  <a:gd name="connsiteY19" fmla="*/ 123798 h 603758"/>
                  <a:gd name="connsiteX20" fmla="*/ 280012 w 517527"/>
                  <a:gd name="connsiteY20" fmla="*/ 102058 h 603758"/>
                  <a:gd name="connsiteX21" fmla="*/ 258112 w 517527"/>
                  <a:gd name="connsiteY21" fmla="*/ 80189 h 603758"/>
                  <a:gd name="connsiteX22" fmla="*/ 258763 w 517527"/>
                  <a:gd name="connsiteY22" fmla="*/ 0 h 603758"/>
                  <a:gd name="connsiteX23" fmla="*/ 517527 w 517527"/>
                  <a:gd name="connsiteY23" fmla="*/ 258400 h 603758"/>
                  <a:gd name="connsiteX24" fmla="*/ 406852 w 517527"/>
                  <a:gd name="connsiteY24" fmla="*/ 470197 h 603758"/>
                  <a:gd name="connsiteX25" fmla="*/ 463428 w 517527"/>
                  <a:gd name="connsiteY25" fmla="*/ 525522 h 603758"/>
                  <a:gd name="connsiteX26" fmla="*/ 261371 w 517527"/>
                  <a:gd name="connsiteY26" fmla="*/ 603758 h 603758"/>
                  <a:gd name="connsiteX27" fmla="*/ 59314 w 517527"/>
                  <a:gd name="connsiteY27" fmla="*/ 525522 h 603758"/>
                  <a:gd name="connsiteX28" fmla="*/ 112631 w 517527"/>
                  <a:gd name="connsiteY28" fmla="*/ 471499 h 603758"/>
                  <a:gd name="connsiteX29" fmla="*/ 0 w 517527"/>
                  <a:gd name="connsiteY29" fmla="*/ 258400 h 603758"/>
                  <a:gd name="connsiteX30" fmla="*/ 258763 w 517527"/>
                  <a:gd name="connsiteY30" fmla="*/ 0 h 603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517527" h="603758">
                    <a:moveTo>
                      <a:pt x="382866" y="485037"/>
                    </a:moveTo>
                    <a:cubicBezTo>
                      <a:pt x="345974" y="505345"/>
                      <a:pt x="303737" y="516800"/>
                      <a:pt x="258763" y="516800"/>
                    </a:cubicBezTo>
                    <a:cubicBezTo>
                      <a:pt x="214572" y="516800"/>
                      <a:pt x="172987" y="505735"/>
                      <a:pt x="136617" y="486079"/>
                    </a:cubicBezTo>
                    <a:cubicBezTo>
                      <a:pt x="102463" y="497013"/>
                      <a:pt x="81214" y="511984"/>
                      <a:pt x="81214" y="525522"/>
                    </a:cubicBezTo>
                    <a:cubicBezTo>
                      <a:pt x="81214" y="549084"/>
                      <a:pt x="149783" y="581888"/>
                      <a:pt x="261371" y="581888"/>
                    </a:cubicBezTo>
                    <a:cubicBezTo>
                      <a:pt x="373089" y="581888"/>
                      <a:pt x="441658" y="549084"/>
                      <a:pt x="441658" y="525522"/>
                    </a:cubicBezTo>
                    <a:cubicBezTo>
                      <a:pt x="441658" y="511593"/>
                      <a:pt x="418584" y="495972"/>
                      <a:pt x="382866" y="485037"/>
                    </a:cubicBezTo>
                    <a:close/>
                    <a:moveTo>
                      <a:pt x="258870" y="184740"/>
                    </a:moveTo>
                    <a:cubicBezTo>
                      <a:pt x="299655" y="184740"/>
                      <a:pt x="332717" y="217755"/>
                      <a:pt x="332717" y="258481"/>
                    </a:cubicBezTo>
                    <a:cubicBezTo>
                      <a:pt x="332717" y="299207"/>
                      <a:pt x="299655" y="332222"/>
                      <a:pt x="258870" y="332222"/>
                    </a:cubicBezTo>
                    <a:cubicBezTo>
                      <a:pt x="218085" y="332222"/>
                      <a:pt x="185023" y="299207"/>
                      <a:pt x="185023" y="258481"/>
                    </a:cubicBezTo>
                    <a:cubicBezTo>
                      <a:pt x="185023" y="217755"/>
                      <a:pt x="218085" y="184740"/>
                      <a:pt x="258870" y="184740"/>
                    </a:cubicBezTo>
                    <a:close/>
                    <a:moveTo>
                      <a:pt x="258763" y="147620"/>
                    </a:moveTo>
                    <a:cubicBezTo>
                      <a:pt x="197495" y="147620"/>
                      <a:pt x="147697" y="197347"/>
                      <a:pt x="147697" y="258400"/>
                    </a:cubicBezTo>
                    <a:cubicBezTo>
                      <a:pt x="147697" y="319583"/>
                      <a:pt x="197495" y="369310"/>
                      <a:pt x="258763" y="369310"/>
                    </a:cubicBezTo>
                    <a:cubicBezTo>
                      <a:pt x="320032" y="369310"/>
                      <a:pt x="369830" y="319453"/>
                      <a:pt x="369830" y="258400"/>
                    </a:cubicBezTo>
                    <a:cubicBezTo>
                      <a:pt x="369830" y="197347"/>
                      <a:pt x="320032" y="147620"/>
                      <a:pt x="258763" y="147620"/>
                    </a:cubicBezTo>
                    <a:close/>
                    <a:moveTo>
                      <a:pt x="258112" y="80189"/>
                    </a:moveTo>
                    <a:cubicBezTo>
                      <a:pt x="246119" y="80189"/>
                      <a:pt x="236342" y="89952"/>
                      <a:pt x="236342" y="102058"/>
                    </a:cubicBezTo>
                    <a:cubicBezTo>
                      <a:pt x="236342" y="114034"/>
                      <a:pt x="246119" y="123798"/>
                      <a:pt x="258112" y="123798"/>
                    </a:cubicBezTo>
                    <a:cubicBezTo>
                      <a:pt x="270235" y="123798"/>
                      <a:pt x="280012" y="114034"/>
                      <a:pt x="280012" y="102058"/>
                    </a:cubicBezTo>
                    <a:cubicBezTo>
                      <a:pt x="280012" y="89952"/>
                      <a:pt x="270235" y="80189"/>
                      <a:pt x="258112" y="80189"/>
                    </a:cubicBezTo>
                    <a:close/>
                    <a:moveTo>
                      <a:pt x="258763" y="0"/>
                    </a:moveTo>
                    <a:cubicBezTo>
                      <a:pt x="401507" y="0"/>
                      <a:pt x="517527" y="115857"/>
                      <a:pt x="517527" y="258400"/>
                    </a:cubicBezTo>
                    <a:cubicBezTo>
                      <a:pt x="517527" y="346009"/>
                      <a:pt x="473726" y="423464"/>
                      <a:pt x="406852" y="470197"/>
                    </a:cubicBezTo>
                    <a:cubicBezTo>
                      <a:pt x="443483" y="484386"/>
                      <a:pt x="463428" y="503652"/>
                      <a:pt x="463428" y="525522"/>
                    </a:cubicBezTo>
                    <a:cubicBezTo>
                      <a:pt x="463428" y="576291"/>
                      <a:pt x="359401" y="603758"/>
                      <a:pt x="261371" y="603758"/>
                    </a:cubicBezTo>
                    <a:cubicBezTo>
                      <a:pt x="163471" y="603758"/>
                      <a:pt x="59314" y="576291"/>
                      <a:pt x="59314" y="525522"/>
                    </a:cubicBezTo>
                    <a:cubicBezTo>
                      <a:pt x="59314" y="504434"/>
                      <a:pt x="78085" y="485688"/>
                      <a:pt x="112631" y="471499"/>
                    </a:cubicBezTo>
                    <a:cubicBezTo>
                      <a:pt x="44713" y="424896"/>
                      <a:pt x="0" y="346790"/>
                      <a:pt x="0" y="258400"/>
                    </a:cubicBezTo>
                    <a:cubicBezTo>
                      <a:pt x="0" y="115857"/>
                      <a:pt x="116020" y="0"/>
                      <a:pt x="25876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</p:sp>
        </p:grpSp>
        <p:sp>
          <p:nvSpPr>
            <p:cNvPr id="69" name="Text Box 79"/>
            <p:cNvSpPr txBox="1">
              <a:spLocks noChangeArrowheads="1"/>
            </p:cNvSpPr>
            <p:nvPr/>
          </p:nvSpPr>
          <p:spPr bwMode="auto">
            <a:xfrm>
              <a:off x="1985931" y="3593123"/>
              <a:ext cx="8604991" cy="4985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10000"/>
                </a:lnSpc>
              </a:pPr>
              <a:r>
                <a:rPr kumimoji="1"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一旦 </a:t>
              </a:r>
              <a:r>
                <a:rPr kumimoji="1"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(</a:t>
              </a:r>
              <a:r>
                <a:rPr kumimoji="1"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任何</a:t>
              </a:r>
              <a:r>
                <a:rPr kumimoji="1"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) </a:t>
              </a:r>
              <a:r>
                <a:rPr kumimoji="1"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域名服务器得知了某个映射</a:t>
              </a:r>
              <a:r>
                <a:rPr kumimoji="1"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, </a:t>
              </a:r>
              <a:r>
                <a:rPr kumimoji="1"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就将其 </a:t>
              </a:r>
              <a:r>
                <a:rPr kumimoji="1" lang="zh-CN" altLang="en-US" sz="2400" dirty="0">
                  <a:solidFill>
                    <a:srgbClr val="009FF6"/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缓存</a:t>
              </a:r>
            </a:p>
          </p:txBody>
        </p:sp>
      </p:grpSp>
      <p:grpSp>
        <p:nvGrpSpPr>
          <p:cNvPr id="72" name="组合 71"/>
          <p:cNvGrpSpPr/>
          <p:nvPr/>
        </p:nvGrpSpPr>
        <p:grpSpPr>
          <a:xfrm>
            <a:off x="1370685" y="2752800"/>
            <a:ext cx="6533258" cy="639688"/>
            <a:chOff x="4399783" y="3079825"/>
            <a:chExt cx="2671603" cy="866609"/>
          </a:xfrm>
        </p:grpSpPr>
        <p:sp>
          <p:nvSpPr>
            <p:cNvPr id="73" name="矩形: 圆角 41"/>
            <p:cNvSpPr/>
            <p:nvPr/>
          </p:nvSpPr>
          <p:spPr>
            <a:xfrm>
              <a:off x="4399783" y="3079825"/>
              <a:ext cx="2621821" cy="866609"/>
            </a:xfrm>
            <a:prstGeom prst="roundRect">
              <a:avLst>
                <a:gd name="adj" fmla="val 12368"/>
              </a:avLst>
            </a:prstGeom>
            <a:solidFill>
              <a:srgbClr val="FEF6E5"/>
            </a:solidFill>
            <a:ln w="19050">
              <a:solidFill>
                <a:srgbClr val="FDECC7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67497" tIns="33748" rIns="67497" bIns="33748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800"/>
            </a:p>
          </p:txBody>
        </p:sp>
        <p:sp>
          <p:nvSpPr>
            <p:cNvPr id="74" name="文本框 73"/>
            <p:cNvSpPr txBox="1"/>
            <p:nvPr/>
          </p:nvSpPr>
          <p:spPr>
            <a:xfrm>
              <a:off x="4460628" y="3242107"/>
              <a:ext cx="2610758" cy="5420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在一定的时间间隔后缓存的条目将会过期</a:t>
              </a:r>
              <a:r>
                <a:rPr lang="en-US" altLang="zh-CN" sz="20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(</a:t>
              </a:r>
              <a:r>
                <a:rPr lang="zh-CN" altLang="en-US" sz="20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自动消除</a:t>
              </a:r>
              <a:r>
                <a:rPr lang="en-US" altLang="zh-CN" sz="20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)</a:t>
              </a:r>
            </a:p>
          </p:txBody>
        </p:sp>
      </p:grpSp>
      <p:grpSp>
        <p:nvGrpSpPr>
          <p:cNvPr id="75" name="组合 74"/>
          <p:cNvGrpSpPr/>
          <p:nvPr/>
        </p:nvGrpSpPr>
        <p:grpSpPr>
          <a:xfrm>
            <a:off x="1370685" y="3835448"/>
            <a:ext cx="5646972" cy="639688"/>
            <a:chOff x="4399783" y="3079825"/>
            <a:chExt cx="2671603" cy="866609"/>
          </a:xfrm>
        </p:grpSpPr>
        <p:sp>
          <p:nvSpPr>
            <p:cNvPr id="76" name="矩形: 圆角 41"/>
            <p:cNvSpPr/>
            <p:nvPr/>
          </p:nvSpPr>
          <p:spPr>
            <a:xfrm>
              <a:off x="4399783" y="3079825"/>
              <a:ext cx="2621821" cy="866609"/>
            </a:xfrm>
            <a:prstGeom prst="roundRect">
              <a:avLst>
                <a:gd name="adj" fmla="val 12368"/>
              </a:avLst>
            </a:prstGeom>
            <a:solidFill>
              <a:srgbClr val="FEF6E5"/>
            </a:solidFill>
            <a:ln w="19050">
              <a:solidFill>
                <a:srgbClr val="FDECC7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67497" tIns="33748" rIns="67497" bIns="33748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800"/>
            </a:p>
          </p:txBody>
        </p:sp>
        <p:sp>
          <p:nvSpPr>
            <p:cNvPr id="77" name="文本框 76"/>
            <p:cNvSpPr txBox="1"/>
            <p:nvPr/>
          </p:nvSpPr>
          <p:spPr>
            <a:xfrm>
              <a:off x="4460628" y="3242109"/>
              <a:ext cx="2610758" cy="5420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TLD DNS</a:t>
              </a:r>
              <a:r>
                <a:rPr lang="zh-CN" altLang="en-US" sz="20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服务器通常被缓存在本地</a:t>
              </a:r>
              <a:r>
                <a:rPr lang="en-US" altLang="zh-CN" sz="20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DNS</a:t>
              </a:r>
              <a:r>
                <a:rPr lang="zh-CN" altLang="en-US" sz="20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服务器中</a:t>
              </a:r>
            </a:p>
          </p:txBody>
        </p:sp>
      </p:grpSp>
      <p:sp>
        <p:nvSpPr>
          <p:cNvPr id="78" name="Rectangle 11"/>
          <p:cNvSpPr>
            <a:spLocks noChangeArrowheads="1"/>
          </p:cNvSpPr>
          <p:nvPr/>
        </p:nvSpPr>
        <p:spPr bwMode="auto">
          <a:xfrm>
            <a:off x="7337886" y="3875205"/>
            <a:ext cx="4396661" cy="560173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 w="9525">
            <a:noFill/>
            <a:miter lim="800000"/>
          </a:ln>
          <a:effectLst>
            <a:outerShdw dist="35921" dir="2700000" algn="ctr" rotWithShape="0">
              <a:schemeClr val="accent4">
                <a:lumMod val="20000"/>
                <a:lumOff val="80000"/>
              </a:schemeClr>
            </a:outerShdw>
          </a:effec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Arial" panose="020B0604020202020204" pitchFamily="34" charset="0"/>
              </a:rPr>
              <a:t>   这样可以减少根</a:t>
            </a:r>
            <a:r>
              <a:rPr kumimoji="1"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Arial" panose="020B0604020202020204" pitchFamily="34" charset="0"/>
              </a:rPr>
              <a:t>DNS</a:t>
            </a:r>
            <a:r>
              <a:rPr kumimoji="1"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Arial" panose="020B0604020202020204" pitchFamily="34" charset="0"/>
              </a:rPr>
              <a:t>的负载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629529" y="315996"/>
            <a:ext cx="6380871" cy="1005602"/>
            <a:chOff x="658104" y="373146"/>
            <a:chExt cx="6380871" cy="1005602"/>
          </a:xfrm>
        </p:grpSpPr>
        <p:grpSp>
          <p:nvGrpSpPr>
            <p:cNvPr id="8" name="组合 7"/>
            <p:cNvGrpSpPr/>
            <p:nvPr/>
          </p:nvGrpSpPr>
          <p:grpSpPr>
            <a:xfrm>
              <a:off x="1080814" y="763297"/>
              <a:ext cx="5958161" cy="615451"/>
              <a:chOff x="1839058" y="1058437"/>
              <a:chExt cx="5958161" cy="615451"/>
            </a:xfrm>
          </p:grpSpPr>
          <p:sp>
            <p:nvSpPr>
              <p:cNvPr id="12" name="矩形: 圆角 11"/>
              <p:cNvSpPr/>
              <p:nvPr/>
            </p:nvSpPr>
            <p:spPr>
              <a:xfrm>
                <a:off x="1839058" y="1058437"/>
                <a:ext cx="5348561" cy="584775"/>
              </a:xfrm>
              <a:prstGeom prst="roundRect">
                <a:avLst>
                  <a:gd name="adj" fmla="val 50000"/>
                </a:avLst>
              </a:prstGeom>
              <a:solidFill>
                <a:srgbClr val="009FF6"/>
              </a:solidFill>
              <a:ln>
                <a:solidFill>
                  <a:schemeClr val="bg1"/>
                </a:solidFill>
              </a:ln>
              <a:effectLst>
                <a:outerShdw blurRad="63500" sx="101000" sy="101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solidFill>
                    <a:srgbClr val="00A3F8"/>
                  </a:solidFill>
                </a:endParaRPr>
              </a:p>
            </p:txBody>
          </p:sp>
          <p:sp>
            <p:nvSpPr>
              <p:cNvPr id="13" name="文本框 12"/>
              <p:cNvSpPr txBox="1"/>
              <p:nvPr/>
            </p:nvSpPr>
            <p:spPr>
              <a:xfrm>
                <a:off x="2875428" y="1089113"/>
                <a:ext cx="4921791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2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DNS</a:t>
                </a:r>
                <a:r>
                  <a:rPr lang="zh-CN" altLang="en-US" sz="32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可提供的服务</a:t>
                </a:r>
              </a:p>
            </p:txBody>
          </p:sp>
        </p:grpSp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3">
              <a:lum contrast="20000"/>
            </a:blip>
            <a:stretch>
              <a:fillRect/>
            </a:stretch>
          </p:blipFill>
          <p:spPr>
            <a:xfrm>
              <a:off x="658104" y="373146"/>
              <a:ext cx="1178667" cy="987480"/>
            </a:xfrm>
            <a:prstGeom prst="rect">
              <a:avLst/>
            </a:prstGeom>
          </p:spPr>
        </p:pic>
      </p:grpSp>
      <p:grpSp>
        <p:nvGrpSpPr>
          <p:cNvPr id="19" name="组合 18"/>
          <p:cNvGrpSpPr/>
          <p:nvPr/>
        </p:nvGrpSpPr>
        <p:grpSpPr>
          <a:xfrm>
            <a:off x="1176345" y="1681073"/>
            <a:ext cx="4379913" cy="526731"/>
            <a:chOff x="722008" y="1303131"/>
            <a:chExt cx="4182069" cy="502939"/>
          </a:xfrm>
        </p:grpSpPr>
        <p:grpSp>
          <p:nvGrpSpPr>
            <p:cNvPr id="20" name="组合 19"/>
            <p:cNvGrpSpPr/>
            <p:nvPr/>
          </p:nvGrpSpPr>
          <p:grpSpPr>
            <a:xfrm>
              <a:off x="722008" y="1303131"/>
              <a:ext cx="546594" cy="475865"/>
              <a:chOff x="708742" y="1296102"/>
              <a:chExt cx="454744" cy="283828"/>
            </a:xfrm>
          </p:grpSpPr>
          <p:sp>
            <p:nvSpPr>
              <p:cNvPr id="23" name="平行四边形 22"/>
              <p:cNvSpPr/>
              <p:nvPr/>
            </p:nvSpPr>
            <p:spPr>
              <a:xfrm>
                <a:off x="708742" y="1296103"/>
                <a:ext cx="351872" cy="283827"/>
              </a:xfrm>
              <a:prstGeom prst="parallelogram">
                <a:avLst>
                  <a:gd name="adj" fmla="val 80822"/>
                </a:avLst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985"/>
              </a:p>
            </p:txBody>
          </p:sp>
          <p:sp>
            <p:nvSpPr>
              <p:cNvPr id="24" name="平行四边形 23"/>
              <p:cNvSpPr/>
              <p:nvPr/>
            </p:nvSpPr>
            <p:spPr>
              <a:xfrm>
                <a:off x="811614" y="1296102"/>
                <a:ext cx="351872" cy="283827"/>
              </a:xfrm>
              <a:prstGeom prst="parallelogram">
                <a:avLst>
                  <a:gd name="adj" fmla="val 80822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985"/>
              </a:p>
            </p:txBody>
          </p:sp>
        </p:grpSp>
        <p:sp>
          <p:nvSpPr>
            <p:cNvPr id="21" name="流程图: 手动输入 6"/>
            <p:cNvSpPr/>
            <p:nvPr/>
          </p:nvSpPr>
          <p:spPr>
            <a:xfrm rot="5400000" flipV="1">
              <a:off x="2708406" y="-413271"/>
              <a:ext cx="475861" cy="3915480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-1" fmla="*/ 0 w 10000"/>
                <a:gd name="connsiteY0-2" fmla="*/ 1050 h 10000"/>
                <a:gd name="connsiteX1-3" fmla="*/ 10000 w 10000"/>
                <a:gd name="connsiteY1-4" fmla="*/ 0 h 10000"/>
                <a:gd name="connsiteX2-5" fmla="*/ 10000 w 10000"/>
                <a:gd name="connsiteY2-6" fmla="*/ 10000 h 10000"/>
                <a:gd name="connsiteX3-7" fmla="*/ 0 w 10000"/>
                <a:gd name="connsiteY3-8" fmla="*/ 10000 h 10000"/>
                <a:gd name="connsiteX4-9" fmla="*/ 0 w 10000"/>
                <a:gd name="connsiteY4-10" fmla="*/ 1050 h 10000"/>
                <a:gd name="connsiteX0-11" fmla="*/ 0 w 10000"/>
                <a:gd name="connsiteY0-12" fmla="*/ 988 h 9938"/>
                <a:gd name="connsiteX1-13" fmla="*/ 9911 w 10000"/>
                <a:gd name="connsiteY1-14" fmla="*/ 0 h 9938"/>
                <a:gd name="connsiteX2-15" fmla="*/ 10000 w 10000"/>
                <a:gd name="connsiteY2-16" fmla="*/ 9938 h 9938"/>
                <a:gd name="connsiteX3-17" fmla="*/ 0 w 10000"/>
                <a:gd name="connsiteY3-18" fmla="*/ 9938 h 9938"/>
                <a:gd name="connsiteX4-19" fmla="*/ 0 w 10000"/>
                <a:gd name="connsiteY4-20" fmla="*/ 988 h 9938"/>
                <a:gd name="connsiteX0-21" fmla="*/ 0 w 10000"/>
                <a:gd name="connsiteY0-22" fmla="*/ 1853 h 10000"/>
                <a:gd name="connsiteX1-23" fmla="*/ 9911 w 10000"/>
                <a:gd name="connsiteY1-24" fmla="*/ 0 h 10000"/>
                <a:gd name="connsiteX2-25" fmla="*/ 10000 w 10000"/>
                <a:gd name="connsiteY2-26" fmla="*/ 10000 h 10000"/>
                <a:gd name="connsiteX3-27" fmla="*/ 0 w 10000"/>
                <a:gd name="connsiteY3-28" fmla="*/ 10000 h 10000"/>
                <a:gd name="connsiteX4-29" fmla="*/ 0 w 10000"/>
                <a:gd name="connsiteY4-30" fmla="*/ 1853 h 10000"/>
                <a:gd name="connsiteX0-31" fmla="*/ 0 w 10000"/>
                <a:gd name="connsiteY0-32" fmla="*/ 1796 h 10000"/>
                <a:gd name="connsiteX1-33" fmla="*/ 9911 w 10000"/>
                <a:gd name="connsiteY1-34" fmla="*/ 0 h 10000"/>
                <a:gd name="connsiteX2-35" fmla="*/ 10000 w 10000"/>
                <a:gd name="connsiteY2-36" fmla="*/ 10000 h 10000"/>
                <a:gd name="connsiteX3-37" fmla="*/ 0 w 10000"/>
                <a:gd name="connsiteY3-38" fmla="*/ 10000 h 10000"/>
                <a:gd name="connsiteX4-39" fmla="*/ 0 w 10000"/>
                <a:gd name="connsiteY4-40" fmla="*/ 1796 h 10000"/>
                <a:gd name="connsiteX0-41" fmla="*/ 106 w 10000"/>
                <a:gd name="connsiteY0-42" fmla="*/ 804 h 10000"/>
                <a:gd name="connsiteX1-43" fmla="*/ 9911 w 10000"/>
                <a:gd name="connsiteY1-44" fmla="*/ 0 h 10000"/>
                <a:gd name="connsiteX2-45" fmla="*/ 10000 w 10000"/>
                <a:gd name="connsiteY2-46" fmla="*/ 10000 h 10000"/>
                <a:gd name="connsiteX3-47" fmla="*/ 0 w 10000"/>
                <a:gd name="connsiteY3-48" fmla="*/ 10000 h 10000"/>
                <a:gd name="connsiteX4-49" fmla="*/ 106 w 10000"/>
                <a:gd name="connsiteY4-50" fmla="*/ 804 h 10000"/>
                <a:gd name="connsiteX0-51" fmla="*/ 106 w 10000"/>
                <a:gd name="connsiteY0-52" fmla="*/ 793 h 10000"/>
                <a:gd name="connsiteX1-53" fmla="*/ 9911 w 10000"/>
                <a:gd name="connsiteY1-54" fmla="*/ 0 h 10000"/>
                <a:gd name="connsiteX2-55" fmla="*/ 10000 w 10000"/>
                <a:gd name="connsiteY2-56" fmla="*/ 10000 h 10000"/>
                <a:gd name="connsiteX3-57" fmla="*/ 0 w 10000"/>
                <a:gd name="connsiteY3-58" fmla="*/ 10000 h 10000"/>
                <a:gd name="connsiteX4-59" fmla="*/ 106 w 10000"/>
                <a:gd name="connsiteY4-60" fmla="*/ 793 h 10000"/>
                <a:gd name="connsiteX0-61" fmla="*/ 106 w 10000"/>
                <a:gd name="connsiteY0-62" fmla="*/ 758 h 10000"/>
                <a:gd name="connsiteX1-63" fmla="*/ 9911 w 10000"/>
                <a:gd name="connsiteY1-64" fmla="*/ 0 h 10000"/>
                <a:gd name="connsiteX2-65" fmla="*/ 10000 w 10000"/>
                <a:gd name="connsiteY2-66" fmla="*/ 10000 h 10000"/>
                <a:gd name="connsiteX3-67" fmla="*/ 0 w 10000"/>
                <a:gd name="connsiteY3-68" fmla="*/ 10000 h 10000"/>
                <a:gd name="connsiteX4-69" fmla="*/ 106 w 10000"/>
                <a:gd name="connsiteY4-70" fmla="*/ 758 h 10000"/>
                <a:gd name="connsiteX0-71" fmla="*/ 50 w 10000"/>
                <a:gd name="connsiteY0-72" fmla="*/ 854 h 10000"/>
                <a:gd name="connsiteX1-73" fmla="*/ 9911 w 10000"/>
                <a:gd name="connsiteY1-74" fmla="*/ 0 h 10000"/>
                <a:gd name="connsiteX2-75" fmla="*/ 10000 w 10000"/>
                <a:gd name="connsiteY2-76" fmla="*/ 10000 h 10000"/>
                <a:gd name="connsiteX3-77" fmla="*/ 0 w 10000"/>
                <a:gd name="connsiteY3-78" fmla="*/ 10000 h 10000"/>
                <a:gd name="connsiteX4-79" fmla="*/ 50 w 10000"/>
                <a:gd name="connsiteY4-80" fmla="*/ 854 h 100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0000" h="10000">
                  <a:moveTo>
                    <a:pt x="50" y="854"/>
                  </a:moveTo>
                  <a:lnTo>
                    <a:pt x="9911" y="0"/>
                  </a:lnTo>
                  <a:cubicBezTo>
                    <a:pt x="9941" y="3334"/>
                    <a:pt x="9970" y="6666"/>
                    <a:pt x="10000" y="10000"/>
                  </a:cubicBezTo>
                  <a:lnTo>
                    <a:pt x="0" y="10000"/>
                  </a:lnTo>
                  <a:cubicBezTo>
                    <a:pt x="35" y="6935"/>
                    <a:pt x="15" y="3919"/>
                    <a:pt x="50" y="854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55">
                <a:latin typeface="+mn-ea"/>
                <a:cs typeface="Arial" panose="020B0604020202020204" pitchFamily="34" charset="0"/>
              </a:endParaRPr>
            </a:p>
          </p:txBody>
        </p:sp>
        <p:sp>
          <p:nvSpPr>
            <p:cNvPr id="22" name="Text Box 79"/>
            <p:cNvSpPr txBox="1">
              <a:spLocks noChangeArrowheads="1"/>
            </p:cNvSpPr>
            <p:nvPr/>
          </p:nvSpPr>
          <p:spPr bwMode="auto">
            <a:xfrm>
              <a:off x="1351236" y="1335870"/>
              <a:ext cx="3305983" cy="470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kumimoji="1" lang="zh-CN" altLang="en-US" sz="2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域名到</a:t>
              </a:r>
              <a:r>
                <a:rPr kumimoji="1" lang="en-US" altLang="zh-CN" sz="2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IP</a:t>
              </a:r>
              <a:r>
                <a:rPr kumimoji="1" lang="zh-CN" altLang="en-US" sz="2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地址的转换</a:t>
              </a: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1176345" y="2573166"/>
            <a:ext cx="4379913" cy="526732"/>
            <a:chOff x="722008" y="1303131"/>
            <a:chExt cx="4182069" cy="502940"/>
          </a:xfrm>
        </p:grpSpPr>
        <p:grpSp>
          <p:nvGrpSpPr>
            <p:cNvPr id="26" name="组合 25"/>
            <p:cNvGrpSpPr/>
            <p:nvPr/>
          </p:nvGrpSpPr>
          <p:grpSpPr>
            <a:xfrm>
              <a:off x="722008" y="1303131"/>
              <a:ext cx="546594" cy="475865"/>
              <a:chOff x="708742" y="1296102"/>
              <a:chExt cx="454744" cy="283828"/>
            </a:xfrm>
          </p:grpSpPr>
          <p:sp>
            <p:nvSpPr>
              <p:cNvPr id="29" name="平行四边形 28"/>
              <p:cNvSpPr/>
              <p:nvPr/>
            </p:nvSpPr>
            <p:spPr>
              <a:xfrm>
                <a:off x="708742" y="1296103"/>
                <a:ext cx="351872" cy="283827"/>
              </a:xfrm>
              <a:prstGeom prst="parallelogram">
                <a:avLst>
                  <a:gd name="adj" fmla="val 80822"/>
                </a:avLst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985"/>
              </a:p>
            </p:txBody>
          </p:sp>
          <p:sp>
            <p:nvSpPr>
              <p:cNvPr id="30" name="平行四边形 29"/>
              <p:cNvSpPr/>
              <p:nvPr/>
            </p:nvSpPr>
            <p:spPr>
              <a:xfrm>
                <a:off x="811614" y="1296102"/>
                <a:ext cx="351872" cy="283827"/>
              </a:xfrm>
              <a:prstGeom prst="parallelogram">
                <a:avLst>
                  <a:gd name="adj" fmla="val 80822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985"/>
              </a:p>
            </p:txBody>
          </p:sp>
        </p:grpSp>
        <p:sp>
          <p:nvSpPr>
            <p:cNvPr id="27" name="流程图: 手动输入 6"/>
            <p:cNvSpPr/>
            <p:nvPr/>
          </p:nvSpPr>
          <p:spPr>
            <a:xfrm rot="5400000" flipV="1">
              <a:off x="2708406" y="-413271"/>
              <a:ext cx="475861" cy="3915480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-1" fmla="*/ 0 w 10000"/>
                <a:gd name="connsiteY0-2" fmla="*/ 1050 h 10000"/>
                <a:gd name="connsiteX1-3" fmla="*/ 10000 w 10000"/>
                <a:gd name="connsiteY1-4" fmla="*/ 0 h 10000"/>
                <a:gd name="connsiteX2-5" fmla="*/ 10000 w 10000"/>
                <a:gd name="connsiteY2-6" fmla="*/ 10000 h 10000"/>
                <a:gd name="connsiteX3-7" fmla="*/ 0 w 10000"/>
                <a:gd name="connsiteY3-8" fmla="*/ 10000 h 10000"/>
                <a:gd name="connsiteX4-9" fmla="*/ 0 w 10000"/>
                <a:gd name="connsiteY4-10" fmla="*/ 1050 h 10000"/>
                <a:gd name="connsiteX0-11" fmla="*/ 0 w 10000"/>
                <a:gd name="connsiteY0-12" fmla="*/ 988 h 9938"/>
                <a:gd name="connsiteX1-13" fmla="*/ 9911 w 10000"/>
                <a:gd name="connsiteY1-14" fmla="*/ 0 h 9938"/>
                <a:gd name="connsiteX2-15" fmla="*/ 10000 w 10000"/>
                <a:gd name="connsiteY2-16" fmla="*/ 9938 h 9938"/>
                <a:gd name="connsiteX3-17" fmla="*/ 0 w 10000"/>
                <a:gd name="connsiteY3-18" fmla="*/ 9938 h 9938"/>
                <a:gd name="connsiteX4-19" fmla="*/ 0 w 10000"/>
                <a:gd name="connsiteY4-20" fmla="*/ 988 h 9938"/>
                <a:gd name="connsiteX0-21" fmla="*/ 0 w 10000"/>
                <a:gd name="connsiteY0-22" fmla="*/ 1853 h 10000"/>
                <a:gd name="connsiteX1-23" fmla="*/ 9911 w 10000"/>
                <a:gd name="connsiteY1-24" fmla="*/ 0 h 10000"/>
                <a:gd name="connsiteX2-25" fmla="*/ 10000 w 10000"/>
                <a:gd name="connsiteY2-26" fmla="*/ 10000 h 10000"/>
                <a:gd name="connsiteX3-27" fmla="*/ 0 w 10000"/>
                <a:gd name="connsiteY3-28" fmla="*/ 10000 h 10000"/>
                <a:gd name="connsiteX4-29" fmla="*/ 0 w 10000"/>
                <a:gd name="connsiteY4-30" fmla="*/ 1853 h 10000"/>
                <a:gd name="connsiteX0-31" fmla="*/ 0 w 10000"/>
                <a:gd name="connsiteY0-32" fmla="*/ 1796 h 10000"/>
                <a:gd name="connsiteX1-33" fmla="*/ 9911 w 10000"/>
                <a:gd name="connsiteY1-34" fmla="*/ 0 h 10000"/>
                <a:gd name="connsiteX2-35" fmla="*/ 10000 w 10000"/>
                <a:gd name="connsiteY2-36" fmla="*/ 10000 h 10000"/>
                <a:gd name="connsiteX3-37" fmla="*/ 0 w 10000"/>
                <a:gd name="connsiteY3-38" fmla="*/ 10000 h 10000"/>
                <a:gd name="connsiteX4-39" fmla="*/ 0 w 10000"/>
                <a:gd name="connsiteY4-40" fmla="*/ 1796 h 10000"/>
                <a:gd name="connsiteX0-41" fmla="*/ 106 w 10000"/>
                <a:gd name="connsiteY0-42" fmla="*/ 804 h 10000"/>
                <a:gd name="connsiteX1-43" fmla="*/ 9911 w 10000"/>
                <a:gd name="connsiteY1-44" fmla="*/ 0 h 10000"/>
                <a:gd name="connsiteX2-45" fmla="*/ 10000 w 10000"/>
                <a:gd name="connsiteY2-46" fmla="*/ 10000 h 10000"/>
                <a:gd name="connsiteX3-47" fmla="*/ 0 w 10000"/>
                <a:gd name="connsiteY3-48" fmla="*/ 10000 h 10000"/>
                <a:gd name="connsiteX4-49" fmla="*/ 106 w 10000"/>
                <a:gd name="connsiteY4-50" fmla="*/ 804 h 10000"/>
                <a:gd name="connsiteX0-51" fmla="*/ 106 w 10000"/>
                <a:gd name="connsiteY0-52" fmla="*/ 793 h 10000"/>
                <a:gd name="connsiteX1-53" fmla="*/ 9911 w 10000"/>
                <a:gd name="connsiteY1-54" fmla="*/ 0 h 10000"/>
                <a:gd name="connsiteX2-55" fmla="*/ 10000 w 10000"/>
                <a:gd name="connsiteY2-56" fmla="*/ 10000 h 10000"/>
                <a:gd name="connsiteX3-57" fmla="*/ 0 w 10000"/>
                <a:gd name="connsiteY3-58" fmla="*/ 10000 h 10000"/>
                <a:gd name="connsiteX4-59" fmla="*/ 106 w 10000"/>
                <a:gd name="connsiteY4-60" fmla="*/ 793 h 10000"/>
                <a:gd name="connsiteX0-61" fmla="*/ 106 w 10000"/>
                <a:gd name="connsiteY0-62" fmla="*/ 758 h 10000"/>
                <a:gd name="connsiteX1-63" fmla="*/ 9911 w 10000"/>
                <a:gd name="connsiteY1-64" fmla="*/ 0 h 10000"/>
                <a:gd name="connsiteX2-65" fmla="*/ 10000 w 10000"/>
                <a:gd name="connsiteY2-66" fmla="*/ 10000 h 10000"/>
                <a:gd name="connsiteX3-67" fmla="*/ 0 w 10000"/>
                <a:gd name="connsiteY3-68" fmla="*/ 10000 h 10000"/>
                <a:gd name="connsiteX4-69" fmla="*/ 106 w 10000"/>
                <a:gd name="connsiteY4-70" fmla="*/ 758 h 10000"/>
                <a:gd name="connsiteX0-71" fmla="*/ 50 w 10000"/>
                <a:gd name="connsiteY0-72" fmla="*/ 854 h 10000"/>
                <a:gd name="connsiteX1-73" fmla="*/ 9911 w 10000"/>
                <a:gd name="connsiteY1-74" fmla="*/ 0 h 10000"/>
                <a:gd name="connsiteX2-75" fmla="*/ 10000 w 10000"/>
                <a:gd name="connsiteY2-76" fmla="*/ 10000 h 10000"/>
                <a:gd name="connsiteX3-77" fmla="*/ 0 w 10000"/>
                <a:gd name="connsiteY3-78" fmla="*/ 10000 h 10000"/>
                <a:gd name="connsiteX4-79" fmla="*/ 50 w 10000"/>
                <a:gd name="connsiteY4-80" fmla="*/ 854 h 100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0000" h="10000">
                  <a:moveTo>
                    <a:pt x="50" y="854"/>
                  </a:moveTo>
                  <a:lnTo>
                    <a:pt x="9911" y="0"/>
                  </a:lnTo>
                  <a:cubicBezTo>
                    <a:pt x="9941" y="3334"/>
                    <a:pt x="9970" y="6666"/>
                    <a:pt x="10000" y="10000"/>
                  </a:cubicBezTo>
                  <a:lnTo>
                    <a:pt x="0" y="10000"/>
                  </a:lnTo>
                  <a:cubicBezTo>
                    <a:pt x="35" y="6935"/>
                    <a:pt x="15" y="3919"/>
                    <a:pt x="50" y="854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55">
                <a:latin typeface="+mn-ea"/>
                <a:cs typeface="Arial" panose="020B0604020202020204" pitchFamily="34" charset="0"/>
              </a:endParaRPr>
            </a:p>
          </p:txBody>
        </p:sp>
        <p:sp>
          <p:nvSpPr>
            <p:cNvPr id="28" name="Text Box 79"/>
            <p:cNvSpPr txBox="1">
              <a:spLocks noChangeArrowheads="1"/>
            </p:cNvSpPr>
            <p:nvPr/>
          </p:nvSpPr>
          <p:spPr bwMode="auto">
            <a:xfrm>
              <a:off x="1351236" y="1335871"/>
              <a:ext cx="3305983" cy="470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kumimoji="1" lang="zh-CN" altLang="en-US" sz="2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主机</a:t>
              </a:r>
              <a:r>
                <a:rPr kumimoji="1" lang="en-US" altLang="zh-CN" sz="2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/</a:t>
              </a:r>
              <a:r>
                <a:rPr kumimoji="1" lang="zh-CN" altLang="en-US" sz="2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邮件服务器别名</a:t>
              </a: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1305845" y="3440471"/>
            <a:ext cx="8571126" cy="498598"/>
            <a:chOff x="1403750" y="3593123"/>
            <a:chExt cx="8571126" cy="498598"/>
          </a:xfrm>
        </p:grpSpPr>
        <p:grpSp>
          <p:nvGrpSpPr>
            <p:cNvPr id="38" name="组合 37"/>
            <p:cNvGrpSpPr/>
            <p:nvPr/>
          </p:nvGrpSpPr>
          <p:grpSpPr>
            <a:xfrm>
              <a:off x="1403750" y="3593123"/>
              <a:ext cx="490436" cy="476221"/>
              <a:chOff x="1403750" y="3593123"/>
              <a:chExt cx="808892" cy="785446"/>
            </a:xfrm>
          </p:grpSpPr>
          <p:sp>
            <p:nvSpPr>
              <p:cNvPr id="40" name="对话气泡: 椭圆形 4"/>
              <p:cNvSpPr/>
              <p:nvPr/>
            </p:nvSpPr>
            <p:spPr>
              <a:xfrm>
                <a:off x="1403750" y="3593123"/>
                <a:ext cx="808892" cy="785446"/>
              </a:xfrm>
              <a:prstGeom prst="wedgeEllipseCallout">
                <a:avLst>
                  <a:gd name="adj1" fmla="val 66124"/>
                  <a:gd name="adj2" fmla="val 2799"/>
                </a:avLst>
              </a:prstGeom>
              <a:solidFill>
                <a:srgbClr val="009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1" name="round-web-cam_17861"/>
              <p:cNvSpPr>
                <a:spLocks noChangeAspect="1"/>
              </p:cNvSpPr>
              <p:nvPr/>
            </p:nvSpPr>
            <p:spPr bwMode="auto">
              <a:xfrm>
                <a:off x="1567764" y="3705353"/>
                <a:ext cx="480863" cy="560986"/>
              </a:xfrm>
              <a:custGeom>
                <a:avLst/>
                <a:gdLst>
                  <a:gd name="connsiteX0" fmla="*/ 382866 w 517527"/>
                  <a:gd name="connsiteY0" fmla="*/ 485037 h 603758"/>
                  <a:gd name="connsiteX1" fmla="*/ 258763 w 517527"/>
                  <a:gd name="connsiteY1" fmla="*/ 516800 h 603758"/>
                  <a:gd name="connsiteX2" fmla="*/ 136617 w 517527"/>
                  <a:gd name="connsiteY2" fmla="*/ 486079 h 603758"/>
                  <a:gd name="connsiteX3" fmla="*/ 81214 w 517527"/>
                  <a:gd name="connsiteY3" fmla="*/ 525522 h 603758"/>
                  <a:gd name="connsiteX4" fmla="*/ 261371 w 517527"/>
                  <a:gd name="connsiteY4" fmla="*/ 581888 h 603758"/>
                  <a:gd name="connsiteX5" fmla="*/ 441658 w 517527"/>
                  <a:gd name="connsiteY5" fmla="*/ 525522 h 603758"/>
                  <a:gd name="connsiteX6" fmla="*/ 382866 w 517527"/>
                  <a:gd name="connsiteY6" fmla="*/ 485037 h 603758"/>
                  <a:gd name="connsiteX7" fmla="*/ 258870 w 517527"/>
                  <a:gd name="connsiteY7" fmla="*/ 184740 h 603758"/>
                  <a:gd name="connsiteX8" fmla="*/ 332717 w 517527"/>
                  <a:gd name="connsiteY8" fmla="*/ 258481 h 603758"/>
                  <a:gd name="connsiteX9" fmla="*/ 258870 w 517527"/>
                  <a:gd name="connsiteY9" fmla="*/ 332222 h 603758"/>
                  <a:gd name="connsiteX10" fmla="*/ 185023 w 517527"/>
                  <a:gd name="connsiteY10" fmla="*/ 258481 h 603758"/>
                  <a:gd name="connsiteX11" fmla="*/ 258870 w 517527"/>
                  <a:gd name="connsiteY11" fmla="*/ 184740 h 603758"/>
                  <a:gd name="connsiteX12" fmla="*/ 258763 w 517527"/>
                  <a:gd name="connsiteY12" fmla="*/ 147620 h 603758"/>
                  <a:gd name="connsiteX13" fmla="*/ 147697 w 517527"/>
                  <a:gd name="connsiteY13" fmla="*/ 258400 h 603758"/>
                  <a:gd name="connsiteX14" fmla="*/ 258763 w 517527"/>
                  <a:gd name="connsiteY14" fmla="*/ 369310 h 603758"/>
                  <a:gd name="connsiteX15" fmla="*/ 369830 w 517527"/>
                  <a:gd name="connsiteY15" fmla="*/ 258400 h 603758"/>
                  <a:gd name="connsiteX16" fmla="*/ 258763 w 517527"/>
                  <a:gd name="connsiteY16" fmla="*/ 147620 h 603758"/>
                  <a:gd name="connsiteX17" fmla="*/ 258112 w 517527"/>
                  <a:gd name="connsiteY17" fmla="*/ 80189 h 603758"/>
                  <a:gd name="connsiteX18" fmla="*/ 236342 w 517527"/>
                  <a:gd name="connsiteY18" fmla="*/ 102058 h 603758"/>
                  <a:gd name="connsiteX19" fmla="*/ 258112 w 517527"/>
                  <a:gd name="connsiteY19" fmla="*/ 123798 h 603758"/>
                  <a:gd name="connsiteX20" fmla="*/ 280012 w 517527"/>
                  <a:gd name="connsiteY20" fmla="*/ 102058 h 603758"/>
                  <a:gd name="connsiteX21" fmla="*/ 258112 w 517527"/>
                  <a:gd name="connsiteY21" fmla="*/ 80189 h 603758"/>
                  <a:gd name="connsiteX22" fmla="*/ 258763 w 517527"/>
                  <a:gd name="connsiteY22" fmla="*/ 0 h 603758"/>
                  <a:gd name="connsiteX23" fmla="*/ 517527 w 517527"/>
                  <a:gd name="connsiteY23" fmla="*/ 258400 h 603758"/>
                  <a:gd name="connsiteX24" fmla="*/ 406852 w 517527"/>
                  <a:gd name="connsiteY24" fmla="*/ 470197 h 603758"/>
                  <a:gd name="connsiteX25" fmla="*/ 463428 w 517527"/>
                  <a:gd name="connsiteY25" fmla="*/ 525522 h 603758"/>
                  <a:gd name="connsiteX26" fmla="*/ 261371 w 517527"/>
                  <a:gd name="connsiteY26" fmla="*/ 603758 h 603758"/>
                  <a:gd name="connsiteX27" fmla="*/ 59314 w 517527"/>
                  <a:gd name="connsiteY27" fmla="*/ 525522 h 603758"/>
                  <a:gd name="connsiteX28" fmla="*/ 112631 w 517527"/>
                  <a:gd name="connsiteY28" fmla="*/ 471499 h 603758"/>
                  <a:gd name="connsiteX29" fmla="*/ 0 w 517527"/>
                  <a:gd name="connsiteY29" fmla="*/ 258400 h 603758"/>
                  <a:gd name="connsiteX30" fmla="*/ 258763 w 517527"/>
                  <a:gd name="connsiteY30" fmla="*/ 0 h 603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517527" h="603758">
                    <a:moveTo>
                      <a:pt x="382866" y="485037"/>
                    </a:moveTo>
                    <a:cubicBezTo>
                      <a:pt x="345974" y="505345"/>
                      <a:pt x="303737" y="516800"/>
                      <a:pt x="258763" y="516800"/>
                    </a:cubicBezTo>
                    <a:cubicBezTo>
                      <a:pt x="214572" y="516800"/>
                      <a:pt x="172987" y="505735"/>
                      <a:pt x="136617" y="486079"/>
                    </a:cubicBezTo>
                    <a:cubicBezTo>
                      <a:pt x="102463" y="497013"/>
                      <a:pt x="81214" y="511984"/>
                      <a:pt x="81214" y="525522"/>
                    </a:cubicBezTo>
                    <a:cubicBezTo>
                      <a:pt x="81214" y="549084"/>
                      <a:pt x="149783" y="581888"/>
                      <a:pt x="261371" y="581888"/>
                    </a:cubicBezTo>
                    <a:cubicBezTo>
                      <a:pt x="373089" y="581888"/>
                      <a:pt x="441658" y="549084"/>
                      <a:pt x="441658" y="525522"/>
                    </a:cubicBezTo>
                    <a:cubicBezTo>
                      <a:pt x="441658" y="511593"/>
                      <a:pt x="418584" y="495972"/>
                      <a:pt x="382866" y="485037"/>
                    </a:cubicBezTo>
                    <a:close/>
                    <a:moveTo>
                      <a:pt x="258870" y="184740"/>
                    </a:moveTo>
                    <a:cubicBezTo>
                      <a:pt x="299655" y="184740"/>
                      <a:pt x="332717" y="217755"/>
                      <a:pt x="332717" y="258481"/>
                    </a:cubicBezTo>
                    <a:cubicBezTo>
                      <a:pt x="332717" y="299207"/>
                      <a:pt x="299655" y="332222"/>
                      <a:pt x="258870" y="332222"/>
                    </a:cubicBezTo>
                    <a:cubicBezTo>
                      <a:pt x="218085" y="332222"/>
                      <a:pt x="185023" y="299207"/>
                      <a:pt x="185023" y="258481"/>
                    </a:cubicBezTo>
                    <a:cubicBezTo>
                      <a:pt x="185023" y="217755"/>
                      <a:pt x="218085" y="184740"/>
                      <a:pt x="258870" y="184740"/>
                    </a:cubicBezTo>
                    <a:close/>
                    <a:moveTo>
                      <a:pt x="258763" y="147620"/>
                    </a:moveTo>
                    <a:cubicBezTo>
                      <a:pt x="197495" y="147620"/>
                      <a:pt x="147697" y="197347"/>
                      <a:pt x="147697" y="258400"/>
                    </a:cubicBezTo>
                    <a:cubicBezTo>
                      <a:pt x="147697" y="319583"/>
                      <a:pt x="197495" y="369310"/>
                      <a:pt x="258763" y="369310"/>
                    </a:cubicBezTo>
                    <a:cubicBezTo>
                      <a:pt x="320032" y="369310"/>
                      <a:pt x="369830" y="319453"/>
                      <a:pt x="369830" y="258400"/>
                    </a:cubicBezTo>
                    <a:cubicBezTo>
                      <a:pt x="369830" y="197347"/>
                      <a:pt x="320032" y="147620"/>
                      <a:pt x="258763" y="147620"/>
                    </a:cubicBezTo>
                    <a:close/>
                    <a:moveTo>
                      <a:pt x="258112" y="80189"/>
                    </a:moveTo>
                    <a:cubicBezTo>
                      <a:pt x="246119" y="80189"/>
                      <a:pt x="236342" y="89952"/>
                      <a:pt x="236342" y="102058"/>
                    </a:cubicBezTo>
                    <a:cubicBezTo>
                      <a:pt x="236342" y="114034"/>
                      <a:pt x="246119" y="123798"/>
                      <a:pt x="258112" y="123798"/>
                    </a:cubicBezTo>
                    <a:cubicBezTo>
                      <a:pt x="270235" y="123798"/>
                      <a:pt x="280012" y="114034"/>
                      <a:pt x="280012" y="102058"/>
                    </a:cubicBezTo>
                    <a:cubicBezTo>
                      <a:pt x="280012" y="89952"/>
                      <a:pt x="270235" y="80189"/>
                      <a:pt x="258112" y="80189"/>
                    </a:cubicBezTo>
                    <a:close/>
                    <a:moveTo>
                      <a:pt x="258763" y="0"/>
                    </a:moveTo>
                    <a:cubicBezTo>
                      <a:pt x="401507" y="0"/>
                      <a:pt x="517527" y="115857"/>
                      <a:pt x="517527" y="258400"/>
                    </a:cubicBezTo>
                    <a:cubicBezTo>
                      <a:pt x="517527" y="346009"/>
                      <a:pt x="473726" y="423464"/>
                      <a:pt x="406852" y="470197"/>
                    </a:cubicBezTo>
                    <a:cubicBezTo>
                      <a:pt x="443483" y="484386"/>
                      <a:pt x="463428" y="503652"/>
                      <a:pt x="463428" y="525522"/>
                    </a:cubicBezTo>
                    <a:cubicBezTo>
                      <a:pt x="463428" y="576291"/>
                      <a:pt x="359401" y="603758"/>
                      <a:pt x="261371" y="603758"/>
                    </a:cubicBezTo>
                    <a:cubicBezTo>
                      <a:pt x="163471" y="603758"/>
                      <a:pt x="59314" y="576291"/>
                      <a:pt x="59314" y="525522"/>
                    </a:cubicBezTo>
                    <a:cubicBezTo>
                      <a:pt x="59314" y="504434"/>
                      <a:pt x="78085" y="485688"/>
                      <a:pt x="112631" y="471499"/>
                    </a:cubicBezTo>
                    <a:cubicBezTo>
                      <a:pt x="44713" y="424896"/>
                      <a:pt x="0" y="346790"/>
                      <a:pt x="0" y="258400"/>
                    </a:cubicBezTo>
                    <a:cubicBezTo>
                      <a:pt x="0" y="115857"/>
                      <a:pt x="116020" y="0"/>
                      <a:pt x="25876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</p:sp>
        </p:grpSp>
        <p:sp>
          <p:nvSpPr>
            <p:cNvPr id="39" name="Text Box 79"/>
            <p:cNvSpPr txBox="1">
              <a:spLocks noChangeArrowheads="1"/>
            </p:cNvSpPr>
            <p:nvPr/>
          </p:nvSpPr>
          <p:spPr bwMode="auto">
            <a:xfrm>
              <a:off x="1985931" y="3593123"/>
              <a:ext cx="7988945" cy="4985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10000"/>
                </a:lnSpc>
              </a:pPr>
              <a:r>
                <a:rPr kumimoji="1"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为不好记的规范主机</a:t>
              </a:r>
              <a:r>
                <a:rPr kumimoji="1"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/</a:t>
              </a:r>
              <a:r>
                <a:rPr kumimoji="1"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邮件服务器名提供一个易记的别名</a:t>
              </a:r>
            </a:p>
          </p:txBody>
        </p:sp>
      </p:grpSp>
      <p:sp>
        <p:nvSpPr>
          <p:cNvPr id="42" name="Rectangle 11"/>
          <p:cNvSpPr>
            <a:spLocks noChangeArrowheads="1"/>
          </p:cNvSpPr>
          <p:nvPr/>
        </p:nvSpPr>
        <p:spPr bwMode="auto">
          <a:xfrm>
            <a:off x="2398185" y="4210096"/>
            <a:ext cx="6968625" cy="529497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 w="9525">
            <a:noFill/>
            <a:miter lim="800000"/>
          </a:ln>
          <a:effectLst>
            <a:outerShdw dist="35921" dir="2700000" algn="ctr" rotWithShape="0">
              <a:schemeClr val="accent4">
                <a:lumMod val="20000"/>
                <a:lumOff val="80000"/>
              </a:schemeClr>
            </a:outerShdw>
          </a:effec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Arial" panose="020B0604020202020204" pitchFamily="34" charset="0"/>
              </a:rPr>
              <a:t>   </a:t>
            </a:r>
            <a:r>
              <a:rPr kumimoji="1"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Arial" panose="020B0604020202020204" pitchFamily="34" charset="0"/>
              </a:rPr>
              <a:t>e.g. www.hotmail.com -&gt; www.hotmail.aate.nsatc.net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629529" y="315996"/>
            <a:ext cx="6380871" cy="1005602"/>
            <a:chOff x="658104" y="373146"/>
            <a:chExt cx="6380871" cy="1005602"/>
          </a:xfrm>
        </p:grpSpPr>
        <p:grpSp>
          <p:nvGrpSpPr>
            <p:cNvPr id="8" name="组合 7"/>
            <p:cNvGrpSpPr/>
            <p:nvPr/>
          </p:nvGrpSpPr>
          <p:grpSpPr>
            <a:xfrm>
              <a:off x="1080814" y="763297"/>
              <a:ext cx="5958161" cy="615451"/>
              <a:chOff x="1839058" y="1058437"/>
              <a:chExt cx="5958161" cy="615451"/>
            </a:xfrm>
          </p:grpSpPr>
          <p:sp>
            <p:nvSpPr>
              <p:cNvPr id="12" name="矩形: 圆角 11"/>
              <p:cNvSpPr/>
              <p:nvPr/>
            </p:nvSpPr>
            <p:spPr>
              <a:xfrm>
                <a:off x="1839058" y="1058437"/>
                <a:ext cx="5348561" cy="584775"/>
              </a:xfrm>
              <a:prstGeom prst="roundRect">
                <a:avLst>
                  <a:gd name="adj" fmla="val 50000"/>
                </a:avLst>
              </a:prstGeom>
              <a:solidFill>
                <a:srgbClr val="009FF6"/>
              </a:solidFill>
              <a:ln>
                <a:solidFill>
                  <a:schemeClr val="bg1"/>
                </a:solidFill>
              </a:ln>
              <a:effectLst>
                <a:outerShdw blurRad="63500" sx="101000" sy="101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solidFill>
                    <a:srgbClr val="00A3F8"/>
                  </a:solidFill>
                </a:endParaRPr>
              </a:p>
            </p:txBody>
          </p:sp>
          <p:sp>
            <p:nvSpPr>
              <p:cNvPr id="13" name="文本框 12"/>
              <p:cNvSpPr txBox="1"/>
              <p:nvPr/>
            </p:nvSpPr>
            <p:spPr>
              <a:xfrm>
                <a:off x="2875428" y="1089113"/>
                <a:ext cx="4921791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2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DNS</a:t>
                </a:r>
                <a:r>
                  <a:rPr lang="zh-CN" altLang="en-US" sz="32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可提供的服务</a:t>
                </a:r>
              </a:p>
            </p:txBody>
          </p:sp>
        </p:grpSp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3">
              <a:lum contrast="20000"/>
            </a:blip>
            <a:stretch>
              <a:fillRect/>
            </a:stretch>
          </p:blipFill>
          <p:spPr>
            <a:xfrm>
              <a:off x="658104" y="373146"/>
              <a:ext cx="1178667" cy="987480"/>
            </a:xfrm>
            <a:prstGeom prst="rect">
              <a:avLst/>
            </a:prstGeom>
          </p:spPr>
        </p:pic>
      </p:grpSp>
      <p:grpSp>
        <p:nvGrpSpPr>
          <p:cNvPr id="19" name="组合 18"/>
          <p:cNvGrpSpPr/>
          <p:nvPr/>
        </p:nvGrpSpPr>
        <p:grpSpPr>
          <a:xfrm>
            <a:off x="1052239" y="1603172"/>
            <a:ext cx="4379912" cy="526688"/>
            <a:chOff x="722008" y="1303131"/>
            <a:chExt cx="4182068" cy="502898"/>
          </a:xfrm>
        </p:grpSpPr>
        <p:grpSp>
          <p:nvGrpSpPr>
            <p:cNvPr id="20" name="组合 19"/>
            <p:cNvGrpSpPr/>
            <p:nvPr/>
          </p:nvGrpSpPr>
          <p:grpSpPr>
            <a:xfrm>
              <a:off x="722008" y="1303131"/>
              <a:ext cx="546594" cy="475865"/>
              <a:chOff x="708742" y="1296102"/>
              <a:chExt cx="454744" cy="283828"/>
            </a:xfrm>
          </p:grpSpPr>
          <p:sp>
            <p:nvSpPr>
              <p:cNvPr id="23" name="平行四边形 22"/>
              <p:cNvSpPr/>
              <p:nvPr/>
            </p:nvSpPr>
            <p:spPr>
              <a:xfrm>
                <a:off x="708742" y="1296103"/>
                <a:ext cx="351872" cy="283827"/>
              </a:xfrm>
              <a:prstGeom prst="parallelogram">
                <a:avLst>
                  <a:gd name="adj" fmla="val 80822"/>
                </a:avLst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985"/>
              </a:p>
            </p:txBody>
          </p:sp>
          <p:sp>
            <p:nvSpPr>
              <p:cNvPr id="24" name="平行四边形 23"/>
              <p:cNvSpPr/>
              <p:nvPr/>
            </p:nvSpPr>
            <p:spPr>
              <a:xfrm>
                <a:off x="811614" y="1296102"/>
                <a:ext cx="351872" cy="283827"/>
              </a:xfrm>
              <a:prstGeom prst="parallelogram">
                <a:avLst>
                  <a:gd name="adj" fmla="val 80822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985"/>
              </a:p>
            </p:txBody>
          </p:sp>
        </p:grpSp>
        <p:sp>
          <p:nvSpPr>
            <p:cNvPr id="21" name="流程图: 手动输入 6"/>
            <p:cNvSpPr/>
            <p:nvPr/>
          </p:nvSpPr>
          <p:spPr>
            <a:xfrm rot="5400000" flipV="1">
              <a:off x="2708406" y="-413270"/>
              <a:ext cx="475861" cy="3915479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-1" fmla="*/ 0 w 10000"/>
                <a:gd name="connsiteY0-2" fmla="*/ 1050 h 10000"/>
                <a:gd name="connsiteX1-3" fmla="*/ 10000 w 10000"/>
                <a:gd name="connsiteY1-4" fmla="*/ 0 h 10000"/>
                <a:gd name="connsiteX2-5" fmla="*/ 10000 w 10000"/>
                <a:gd name="connsiteY2-6" fmla="*/ 10000 h 10000"/>
                <a:gd name="connsiteX3-7" fmla="*/ 0 w 10000"/>
                <a:gd name="connsiteY3-8" fmla="*/ 10000 h 10000"/>
                <a:gd name="connsiteX4-9" fmla="*/ 0 w 10000"/>
                <a:gd name="connsiteY4-10" fmla="*/ 1050 h 10000"/>
                <a:gd name="connsiteX0-11" fmla="*/ 0 w 10000"/>
                <a:gd name="connsiteY0-12" fmla="*/ 988 h 9938"/>
                <a:gd name="connsiteX1-13" fmla="*/ 9911 w 10000"/>
                <a:gd name="connsiteY1-14" fmla="*/ 0 h 9938"/>
                <a:gd name="connsiteX2-15" fmla="*/ 10000 w 10000"/>
                <a:gd name="connsiteY2-16" fmla="*/ 9938 h 9938"/>
                <a:gd name="connsiteX3-17" fmla="*/ 0 w 10000"/>
                <a:gd name="connsiteY3-18" fmla="*/ 9938 h 9938"/>
                <a:gd name="connsiteX4-19" fmla="*/ 0 w 10000"/>
                <a:gd name="connsiteY4-20" fmla="*/ 988 h 9938"/>
                <a:gd name="connsiteX0-21" fmla="*/ 0 w 10000"/>
                <a:gd name="connsiteY0-22" fmla="*/ 1853 h 10000"/>
                <a:gd name="connsiteX1-23" fmla="*/ 9911 w 10000"/>
                <a:gd name="connsiteY1-24" fmla="*/ 0 h 10000"/>
                <a:gd name="connsiteX2-25" fmla="*/ 10000 w 10000"/>
                <a:gd name="connsiteY2-26" fmla="*/ 10000 h 10000"/>
                <a:gd name="connsiteX3-27" fmla="*/ 0 w 10000"/>
                <a:gd name="connsiteY3-28" fmla="*/ 10000 h 10000"/>
                <a:gd name="connsiteX4-29" fmla="*/ 0 w 10000"/>
                <a:gd name="connsiteY4-30" fmla="*/ 1853 h 10000"/>
                <a:gd name="connsiteX0-31" fmla="*/ 0 w 10000"/>
                <a:gd name="connsiteY0-32" fmla="*/ 1796 h 10000"/>
                <a:gd name="connsiteX1-33" fmla="*/ 9911 w 10000"/>
                <a:gd name="connsiteY1-34" fmla="*/ 0 h 10000"/>
                <a:gd name="connsiteX2-35" fmla="*/ 10000 w 10000"/>
                <a:gd name="connsiteY2-36" fmla="*/ 10000 h 10000"/>
                <a:gd name="connsiteX3-37" fmla="*/ 0 w 10000"/>
                <a:gd name="connsiteY3-38" fmla="*/ 10000 h 10000"/>
                <a:gd name="connsiteX4-39" fmla="*/ 0 w 10000"/>
                <a:gd name="connsiteY4-40" fmla="*/ 1796 h 10000"/>
                <a:gd name="connsiteX0-41" fmla="*/ 106 w 10000"/>
                <a:gd name="connsiteY0-42" fmla="*/ 804 h 10000"/>
                <a:gd name="connsiteX1-43" fmla="*/ 9911 w 10000"/>
                <a:gd name="connsiteY1-44" fmla="*/ 0 h 10000"/>
                <a:gd name="connsiteX2-45" fmla="*/ 10000 w 10000"/>
                <a:gd name="connsiteY2-46" fmla="*/ 10000 h 10000"/>
                <a:gd name="connsiteX3-47" fmla="*/ 0 w 10000"/>
                <a:gd name="connsiteY3-48" fmla="*/ 10000 h 10000"/>
                <a:gd name="connsiteX4-49" fmla="*/ 106 w 10000"/>
                <a:gd name="connsiteY4-50" fmla="*/ 804 h 10000"/>
                <a:gd name="connsiteX0-51" fmla="*/ 106 w 10000"/>
                <a:gd name="connsiteY0-52" fmla="*/ 793 h 10000"/>
                <a:gd name="connsiteX1-53" fmla="*/ 9911 w 10000"/>
                <a:gd name="connsiteY1-54" fmla="*/ 0 h 10000"/>
                <a:gd name="connsiteX2-55" fmla="*/ 10000 w 10000"/>
                <a:gd name="connsiteY2-56" fmla="*/ 10000 h 10000"/>
                <a:gd name="connsiteX3-57" fmla="*/ 0 w 10000"/>
                <a:gd name="connsiteY3-58" fmla="*/ 10000 h 10000"/>
                <a:gd name="connsiteX4-59" fmla="*/ 106 w 10000"/>
                <a:gd name="connsiteY4-60" fmla="*/ 793 h 10000"/>
                <a:gd name="connsiteX0-61" fmla="*/ 106 w 10000"/>
                <a:gd name="connsiteY0-62" fmla="*/ 758 h 10000"/>
                <a:gd name="connsiteX1-63" fmla="*/ 9911 w 10000"/>
                <a:gd name="connsiteY1-64" fmla="*/ 0 h 10000"/>
                <a:gd name="connsiteX2-65" fmla="*/ 10000 w 10000"/>
                <a:gd name="connsiteY2-66" fmla="*/ 10000 h 10000"/>
                <a:gd name="connsiteX3-67" fmla="*/ 0 w 10000"/>
                <a:gd name="connsiteY3-68" fmla="*/ 10000 h 10000"/>
                <a:gd name="connsiteX4-69" fmla="*/ 106 w 10000"/>
                <a:gd name="connsiteY4-70" fmla="*/ 758 h 10000"/>
                <a:gd name="connsiteX0-71" fmla="*/ 50 w 10000"/>
                <a:gd name="connsiteY0-72" fmla="*/ 854 h 10000"/>
                <a:gd name="connsiteX1-73" fmla="*/ 9911 w 10000"/>
                <a:gd name="connsiteY1-74" fmla="*/ 0 h 10000"/>
                <a:gd name="connsiteX2-75" fmla="*/ 10000 w 10000"/>
                <a:gd name="connsiteY2-76" fmla="*/ 10000 h 10000"/>
                <a:gd name="connsiteX3-77" fmla="*/ 0 w 10000"/>
                <a:gd name="connsiteY3-78" fmla="*/ 10000 h 10000"/>
                <a:gd name="connsiteX4-79" fmla="*/ 50 w 10000"/>
                <a:gd name="connsiteY4-80" fmla="*/ 854 h 100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0000" h="10000">
                  <a:moveTo>
                    <a:pt x="50" y="854"/>
                  </a:moveTo>
                  <a:lnTo>
                    <a:pt x="9911" y="0"/>
                  </a:lnTo>
                  <a:cubicBezTo>
                    <a:pt x="9941" y="3334"/>
                    <a:pt x="9970" y="6666"/>
                    <a:pt x="10000" y="10000"/>
                  </a:cubicBezTo>
                  <a:lnTo>
                    <a:pt x="0" y="10000"/>
                  </a:lnTo>
                  <a:cubicBezTo>
                    <a:pt x="35" y="6935"/>
                    <a:pt x="15" y="3919"/>
                    <a:pt x="50" y="854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55">
                <a:latin typeface="+mn-ea"/>
                <a:cs typeface="Arial" panose="020B0604020202020204" pitchFamily="34" charset="0"/>
              </a:endParaRPr>
            </a:p>
          </p:txBody>
        </p:sp>
        <p:sp>
          <p:nvSpPr>
            <p:cNvPr id="22" name="Text Box 79"/>
            <p:cNvSpPr txBox="1">
              <a:spLocks noChangeArrowheads="1"/>
            </p:cNvSpPr>
            <p:nvPr/>
          </p:nvSpPr>
          <p:spPr bwMode="auto">
            <a:xfrm>
              <a:off x="1847434" y="1335829"/>
              <a:ext cx="1991819" cy="470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kumimoji="1" lang="zh-CN" altLang="en-US" sz="2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负载均衡</a:t>
              </a: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1640920" y="2601846"/>
            <a:ext cx="6993700" cy="476221"/>
            <a:chOff x="1403750" y="3593123"/>
            <a:chExt cx="6993700" cy="476221"/>
          </a:xfrm>
        </p:grpSpPr>
        <p:grpSp>
          <p:nvGrpSpPr>
            <p:cNvPr id="38" name="组合 37"/>
            <p:cNvGrpSpPr/>
            <p:nvPr/>
          </p:nvGrpSpPr>
          <p:grpSpPr>
            <a:xfrm>
              <a:off x="1403750" y="3593123"/>
              <a:ext cx="490436" cy="476221"/>
              <a:chOff x="1403750" y="3593123"/>
              <a:chExt cx="808892" cy="785446"/>
            </a:xfrm>
          </p:grpSpPr>
          <p:sp>
            <p:nvSpPr>
              <p:cNvPr id="40" name="对话气泡: 椭圆形 4"/>
              <p:cNvSpPr/>
              <p:nvPr/>
            </p:nvSpPr>
            <p:spPr>
              <a:xfrm>
                <a:off x="1403750" y="3593123"/>
                <a:ext cx="808892" cy="785446"/>
              </a:xfrm>
              <a:prstGeom prst="wedgeEllipseCallout">
                <a:avLst>
                  <a:gd name="adj1" fmla="val 66124"/>
                  <a:gd name="adj2" fmla="val 2799"/>
                </a:avLst>
              </a:prstGeom>
              <a:solidFill>
                <a:srgbClr val="009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1" name="round-web-cam_17861"/>
              <p:cNvSpPr>
                <a:spLocks noChangeAspect="1"/>
              </p:cNvSpPr>
              <p:nvPr/>
            </p:nvSpPr>
            <p:spPr bwMode="auto">
              <a:xfrm>
                <a:off x="1567764" y="3705353"/>
                <a:ext cx="480863" cy="560986"/>
              </a:xfrm>
              <a:custGeom>
                <a:avLst/>
                <a:gdLst>
                  <a:gd name="connsiteX0" fmla="*/ 382866 w 517527"/>
                  <a:gd name="connsiteY0" fmla="*/ 485037 h 603758"/>
                  <a:gd name="connsiteX1" fmla="*/ 258763 w 517527"/>
                  <a:gd name="connsiteY1" fmla="*/ 516800 h 603758"/>
                  <a:gd name="connsiteX2" fmla="*/ 136617 w 517527"/>
                  <a:gd name="connsiteY2" fmla="*/ 486079 h 603758"/>
                  <a:gd name="connsiteX3" fmla="*/ 81214 w 517527"/>
                  <a:gd name="connsiteY3" fmla="*/ 525522 h 603758"/>
                  <a:gd name="connsiteX4" fmla="*/ 261371 w 517527"/>
                  <a:gd name="connsiteY4" fmla="*/ 581888 h 603758"/>
                  <a:gd name="connsiteX5" fmla="*/ 441658 w 517527"/>
                  <a:gd name="connsiteY5" fmla="*/ 525522 h 603758"/>
                  <a:gd name="connsiteX6" fmla="*/ 382866 w 517527"/>
                  <a:gd name="connsiteY6" fmla="*/ 485037 h 603758"/>
                  <a:gd name="connsiteX7" fmla="*/ 258870 w 517527"/>
                  <a:gd name="connsiteY7" fmla="*/ 184740 h 603758"/>
                  <a:gd name="connsiteX8" fmla="*/ 332717 w 517527"/>
                  <a:gd name="connsiteY8" fmla="*/ 258481 h 603758"/>
                  <a:gd name="connsiteX9" fmla="*/ 258870 w 517527"/>
                  <a:gd name="connsiteY9" fmla="*/ 332222 h 603758"/>
                  <a:gd name="connsiteX10" fmla="*/ 185023 w 517527"/>
                  <a:gd name="connsiteY10" fmla="*/ 258481 h 603758"/>
                  <a:gd name="connsiteX11" fmla="*/ 258870 w 517527"/>
                  <a:gd name="connsiteY11" fmla="*/ 184740 h 603758"/>
                  <a:gd name="connsiteX12" fmla="*/ 258763 w 517527"/>
                  <a:gd name="connsiteY12" fmla="*/ 147620 h 603758"/>
                  <a:gd name="connsiteX13" fmla="*/ 147697 w 517527"/>
                  <a:gd name="connsiteY13" fmla="*/ 258400 h 603758"/>
                  <a:gd name="connsiteX14" fmla="*/ 258763 w 517527"/>
                  <a:gd name="connsiteY14" fmla="*/ 369310 h 603758"/>
                  <a:gd name="connsiteX15" fmla="*/ 369830 w 517527"/>
                  <a:gd name="connsiteY15" fmla="*/ 258400 h 603758"/>
                  <a:gd name="connsiteX16" fmla="*/ 258763 w 517527"/>
                  <a:gd name="connsiteY16" fmla="*/ 147620 h 603758"/>
                  <a:gd name="connsiteX17" fmla="*/ 258112 w 517527"/>
                  <a:gd name="connsiteY17" fmla="*/ 80189 h 603758"/>
                  <a:gd name="connsiteX18" fmla="*/ 236342 w 517527"/>
                  <a:gd name="connsiteY18" fmla="*/ 102058 h 603758"/>
                  <a:gd name="connsiteX19" fmla="*/ 258112 w 517527"/>
                  <a:gd name="connsiteY19" fmla="*/ 123798 h 603758"/>
                  <a:gd name="connsiteX20" fmla="*/ 280012 w 517527"/>
                  <a:gd name="connsiteY20" fmla="*/ 102058 h 603758"/>
                  <a:gd name="connsiteX21" fmla="*/ 258112 w 517527"/>
                  <a:gd name="connsiteY21" fmla="*/ 80189 h 603758"/>
                  <a:gd name="connsiteX22" fmla="*/ 258763 w 517527"/>
                  <a:gd name="connsiteY22" fmla="*/ 0 h 603758"/>
                  <a:gd name="connsiteX23" fmla="*/ 517527 w 517527"/>
                  <a:gd name="connsiteY23" fmla="*/ 258400 h 603758"/>
                  <a:gd name="connsiteX24" fmla="*/ 406852 w 517527"/>
                  <a:gd name="connsiteY24" fmla="*/ 470197 h 603758"/>
                  <a:gd name="connsiteX25" fmla="*/ 463428 w 517527"/>
                  <a:gd name="connsiteY25" fmla="*/ 525522 h 603758"/>
                  <a:gd name="connsiteX26" fmla="*/ 261371 w 517527"/>
                  <a:gd name="connsiteY26" fmla="*/ 603758 h 603758"/>
                  <a:gd name="connsiteX27" fmla="*/ 59314 w 517527"/>
                  <a:gd name="connsiteY27" fmla="*/ 525522 h 603758"/>
                  <a:gd name="connsiteX28" fmla="*/ 112631 w 517527"/>
                  <a:gd name="connsiteY28" fmla="*/ 471499 h 603758"/>
                  <a:gd name="connsiteX29" fmla="*/ 0 w 517527"/>
                  <a:gd name="connsiteY29" fmla="*/ 258400 h 603758"/>
                  <a:gd name="connsiteX30" fmla="*/ 258763 w 517527"/>
                  <a:gd name="connsiteY30" fmla="*/ 0 h 603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517527" h="603758">
                    <a:moveTo>
                      <a:pt x="382866" y="485037"/>
                    </a:moveTo>
                    <a:cubicBezTo>
                      <a:pt x="345974" y="505345"/>
                      <a:pt x="303737" y="516800"/>
                      <a:pt x="258763" y="516800"/>
                    </a:cubicBezTo>
                    <a:cubicBezTo>
                      <a:pt x="214572" y="516800"/>
                      <a:pt x="172987" y="505735"/>
                      <a:pt x="136617" y="486079"/>
                    </a:cubicBezTo>
                    <a:cubicBezTo>
                      <a:pt x="102463" y="497013"/>
                      <a:pt x="81214" y="511984"/>
                      <a:pt x="81214" y="525522"/>
                    </a:cubicBezTo>
                    <a:cubicBezTo>
                      <a:pt x="81214" y="549084"/>
                      <a:pt x="149783" y="581888"/>
                      <a:pt x="261371" y="581888"/>
                    </a:cubicBezTo>
                    <a:cubicBezTo>
                      <a:pt x="373089" y="581888"/>
                      <a:pt x="441658" y="549084"/>
                      <a:pt x="441658" y="525522"/>
                    </a:cubicBezTo>
                    <a:cubicBezTo>
                      <a:pt x="441658" y="511593"/>
                      <a:pt x="418584" y="495972"/>
                      <a:pt x="382866" y="485037"/>
                    </a:cubicBezTo>
                    <a:close/>
                    <a:moveTo>
                      <a:pt x="258870" y="184740"/>
                    </a:moveTo>
                    <a:cubicBezTo>
                      <a:pt x="299655" y="184740"/>
                      <a:pt x="332717" y="217755"/>
                      <a:pt x="332717" y="258481"/>
                    </a:cubicBezTo>
                    <a:cubicBezTo>
                      <a:pt x="332717" y="299207"/>
                      <a:pt x="299655" y="332222"/>
                      <a:pt x="258870" y="332222"/>
                    </a:cubicBezTo>
                    <a:cubicBezTo>
                      <a:pt x="218085" y="332222"/>
                      <a:pt x="185023" y="299207"/>
                      <a:pt x="185023" y="258481"/>
                    </a:cubicBezTo>
                    <a:cubicBezTo>
                      <a:pt x="185023" y="217755"/>
                      <a:pt x="218085" y="184740"/>
                      <a:pt x="258870" y="184740"/>
                    </a:cubicBezTo>
                    <a:close/>
                    <a:moveTo>
                      <a:pt x="258763" y="147620"/>
                    </a:moveTo>
                    <a:cubicBezTo>
                      <a:pt x="197495" y="147620"/>
                      <a:pt x="147697" y="197347"/>
                      <a:pt x="147697" y="258400"/>
                    </a:cubicBezTo>
                    <a:cubicBezTo>
                      <a:pt x="147697" y="319583"/>
                      <a:pt x="197495" y="369310"/>
                      <a:pt x="258763" y="369310"/>
                    </a:cubicBezTo>
                    <a:cubicBezTo>
                      <a:pt x="320032" y="369310"/>
                      <a:pt x="369830" y="319453"/>
                      <a:pt x="369830" y="258400"/>
                    </a:cubicBezTo>
                    <a:cubicBezTo>
                      <a:pt x="369830" y="197347"/>
                      <a:pt x="320032" y="147620"/>
                      <a:pt x="258763" y="147620"/>
                    </a:cubicBezTo>
                    <a:close/>
                    <a:moveTo>
                      <a:pt x="258112" y="80189"/>
                    </a:moveTo>
                    <a:cubicBezTo>
                      <a:pt x="246119" y="80189"/>
                      <a:pt x="236342" y="89952"/>
                      <a:pt x="236342" y="102058"/>
                    </a:cubicBezTo>
                    <a:cubicBezTo>
                      <a:pt x="236342" y="114034"/>
                      <a:pt x="246119" y="123798"/>
                      <a:pt x="258112" y="123798"/>
                    </a:cubicBezTo>
                    <a:cubicBezTo>
                      <a:pt x="270235" y="123798"/>
                      <a:pt x="280012" y="114034"/>
                      <a:pt x="280012" y="102058"/>
                    </a:cubicBezTo>
                    <a:cubicBezTo>
                      <a:pt x="280012" y="89952"/>
                      <a:pt x="270235" y="80189"/>
                      <a:pt x="258112" y="80189"/>
                    </a:cubicBezTo>
                    <a:close/>
                    <a:moveTo>
                      <a:pt x="258763" y="0"/>
                    </a:moveTo>
                    <a:cubicBezTo>
                      <a:pt x="401507" y="0"/>
                      <a:pt x="517527" y="115857"/>
                      <a:pt x="517527" y="258400"/>
                    </a:cubicBezTo>
                    <a:cubicBezTo>
                      <a:pt x="517527" y="346009"/>
                      <a:pt x="473726" y="423464"/>
                      <a:pt x="406852" y="470197"/>
                    </a:cubicBezTo>
                    <a:cubicBezTo>
                      <a:pt x="443483" y="484386"/>
                      <a:pt x="463428" y="503652"/>
                      <a:pt x="463428" y="525522"/>
                    </a:cubicBezTo>
                    <a:cubicBezTo>
                      <a:pt x="463428" y="576291"/>
                      <a:pt x="359401" y="603758"/>
                      <a:pt x="261371" y="603758"/>
                    </a:cubicBezTo>
                    <a:cubicBezTo>
                      <a:pt x="163471" y="603758"/>
                      <a:pt x="59314" y="576291"/>
                      <a:pt x="59314" y="525522"/>
                    </a:cubicBezTo>
                    <a:cubicBezTo>
                      <a:pt x="59314" y="504434"/>
                      <a:pt x="78085" y="485688"/>
                      <a:pt x="112631" y="471499"/>
                    </a:cubicBezTo>
                    <a:cubicBezTo>
                      <a:pt x="44713" y="424896"/>
                      <a:pt x="0" y="346790"/>
                      <a:pt x="0" y="258400"/>
                    </a:cubicBezTo>
                    <a:cubicBezTo>
                      <a:pt x="0" y="115857"/>
                      <a:pt x="116020" y="0"/>
                      <a:pt x="25876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</p:sp>
        </p:grpSp>
        <p:sp>
          <p:nvSpPr>
            <p:cNvPr id="39" name="Text Box 79"/>
            <p:cNvSpPr txBox="1">
              <a:spLocks noChangeArrowheads="1"/>
            </p:cNvSpPr>
            <p:nvPr/>
          </p:nvSpPr>
          <p:spPr bwMode="auto">
            <a:xfrm>
              <a:off x="1985931" y="3593123"/>
              <a:ext cx="6411519" cy="47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10000"/>
                </a:lnSpc>
              </a:pPr>
              <a:r>
                <a:rPr kumimoji="1"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一个域名对应多个</a:t>
              </a:r>
              <a:r>
                <a:rPr kumimoji="1"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IP</a:t>
              </a: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1624691" y="3674062"/>
            <a:ext cx="6993700" cy="476221"/>
            <a:chOff x="1403750" y="3593123"/>
            <a:chExt cx="6993700" cy="476221"/>
          </a:xfrm>
        </p:grpSpPr>
        <p:grpSp>
          <p:nvGrpSpPr>
            <p:cNvPr id="32" name="组合 31"/>
            <p:cNvGrpSpPr/>
            <p:nvPr/>
          </p:nvGrpSpPr>
          <p:grpSpPr>
            <a:xfrm>
              <a:off x="1403750" y="3593123"/>
              <a:ext cx="490436" cy="476221"/>
              <a:chOff x="1403750" y="3593123"/>
              <a:chExt cx="808892" cy="785446"/>
            </a:xfrm>
          </p:grpSpPr>
          <p:sp>
            <p:nvSpPr>
              <p:cNvPr id="34" name="对话气泡: 椭圆形 4"/>
              <p:cNvSpPr/>
              <p:nvPr/>
            </p:nvSpPr>
            <p:spPr>
              <a:xfrm>
                <a:off x="1403750" y="3593123"/>
                <a:ext cx="808892" cy="785446"/>
              </a:xfrm>
              <a:prstGeom prst="wedgeEllipseCallout">
                <a:avLst>
                  <a:gd name="adj1" fmla="val 66124"/>
                  <a:gd name="adj2" fmla="val 2799"/>
                </a:avLst>
              </a:prstGeom>
              <a:solidFill>
                <a:srgbClr val="009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" name="round-web-cam_17861"/>
              <p:cNvSpPr>
                <a:spLocks noChangeAspect="1"/>
              </p:cNvSpPr>
              <p:nvPr/>
            </p:nvSpPr>
            <p:spPr bwMode="auto">
              <a:xfrm>
                <a:off x="1567764" y="3705353"/>
                <a:ext cx="480863" cy="560986"/>
              </a:xfrm>
              <a:custGeom>
                <a:avLst/>
                <a:gdLst>
                  <a:gd name="connsiteX0" fmla="*/ 382866 w 517527"/>
                  <a:gd name="connsiteY0" fmla="*/ 485037 h 603758"/>
                  <a:gd name="connsiteX1" fmla="*/ 258763 w 517527"/>
                  <a:gd name="connsiteY1" fmla="*/ 516800 h 603758"/>
                  <a:gd name="connsiteX2" fmla="*/ 136617 w 517527"/>
                  <a:gd name="connsiteY2" fmla="*/ 486079 h 603758"/>
                  <a:gd name="connsiteX3" fmla="*/ 81214 w 517527"/>
                  <a:gd name="connsiteY3" fmla="*/ 525522 h 603758"/>
                  <a:gd name="connsiteX4" fmla="*/ 261371 w 517527"/>
                  <a:gd name="connsiteY4" fmla="*/ 581888 h 603758"/>
                  <a:gd name="connsiteX5" fmla="*/ 441658 w 517527"/>
                  <a:gd name="connsiteY5" fmla="*/ 525522 h 603758"/>
                  <a:gd name="connsiteX6" fmla="*/ 382866 w 517527"/>
                  <a:gd name="connsiteY6" fmla="*/ 485037 h 603758"/>
                  <a:gd name="connsiteX7" fmla="*/ 258870 w 517527"/>
                  <a:gd name="connsiteY7" fmla="*/ 184740 h 603758"/>
                  <a:gd name="connsiteX8" fmla="*/ 332717 w 517527"/>
                  <a:gd name="connsiteY8" fmla="*/ 258481 h 603758"/>
                  <a:gd name="connsiteX9" fmla="*/ 258870 w 517527"/>
                  <a:gd name="connsiteY9" fmla="*/ 332222 h 603758"/>
                  <a:gd name="connsiteX10" fmla="*/ 185023 w 517527"/>
                  <a:gd name="connsiteY10" fmla="*/ 258481 h 603758"/>
                  <a:gd name="connsiteX11" fmla="*/ 258870 w 517527"/>
                  <a:gd name="connsiteY11" fmla="*/ 184740 h 603758"/>
                  <a:gd name="connsiteX12" fmla="*/ 258763 w 517527"/>
                  <a:gd name="connsiteY12" fmla="*/ 147620 h 603758"/>
                  <a:gd name="connsiteX13" fmla="*/ 147697 w 517527"/>
                  <a:gd name="connsiteY13" fmla="*/ 258400 h 603758"/>
                  <a:gd name="connsiteX14" fmla="*/ 258763 w 517527"/>
                  <a:gd name="connsiteY14" fmla="*/ 369310 h 603758"/>
                  <a:gd name="connsiteX15" fmla="*/ 369830 w 517527"/>
                  <a:gd name="connsiteY15" fmla="*/ 258400 h 603758"/>
                  <a:gd name="connsiteX16" fmla="*/ 258763 w 517527"/>
                  <a:gd name="connsiteY16" fmla="*/ 147620 h 603758"/>
                  <a:gd name="connsiteX17" fmla="*/ 258112 w 517527"/>
                  <a:gd name="connsiteY17" fmla="*/ 80189 h 603758"/>
                  <a:gd name="connsiteX18" fmla="*/ 236342 w 517527"/>
                  <a:gd name="connsiteY18" fmla="*/ 102058 h 603758"/>
                  <a:gd name="connsiteX19" fmla="*/ 258112 w 517527"/>
                  <a:gd name="connsiteY19" fmla="*/ 123798 h 603758"/>
                  <a:gd name="connsiteX20" fmla="*/ 280012 w 517527"/>
                  <a:gd name="connsiteY20" fmla="*/ 102058 h 603758"/>
                  <a:gd name="connsiteX21" fmla="*/ 258112 w 517527"/>
                  <a:gd name="connsiteY21" fmla="*/ 80189 h 603758"/>
                  <a:gd name="connsiteX22" fmla="*/ 258763 w 517527"/>
                  <a:gd name="connsiteY22" fmla="*/ 0 h 603758"/>
                  <a:gd name="connsiteX23" fmla="*/ 517527 w 517527"/>
                  <a:gd name="connsiteY23" fmla="*/ 258400 h 603758"/>
                  <a:gd name="connsiteX24" fmla="*/ 406852 w 517527"/>
                  <a:gd name="connsiteY24" fmla="*/ 470197 h 603758"/>
                  <a:gd name="connsiteX25" fmla="*/ 463428 w 517527"/>
                  <a:gd name="connsiteY25" fmla="*/ 525522 h 603758"/>
                  <a:gd name="connsiteX26" fmla="*/ 261371 w 517527"/>
                  <a:gd name="connsiteY26" fmla="*/ 603758 h 603758"/>
                  <a:gd name="connsiteX27" fmla="*/ 59314 w 517527"/>
                  <a:gd name="connsiteY27" fmla="*/ 525522 h 603758"/>
                  <a:gd name="connsiteX28" fmla="*/ 112631 w 517527"/>
                  <a:gd name="connsiteY28" fmla="*/ 471499 h 603758"/>
                  <a:gd name="connsiteX29" fmla="*/ 0 w 517527"/>
                  <a:gd name="connsiteY29" fmla="*/ 258400 h 603758"/>
                  <a:gd name="connsiteX30" fmla="*/ 258763 w 517527"/>
                  <a:gd name="connsiteY30" fmla="*/ 0 h 603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517527" h="603758">
                    <a:moveTo>
                      <a:pt x="382866" y="485037"/>
                    </a:moveTo>
                    <a:cubicBezTo>
                      <a:pt x="345974" y="505345"/>
                      <a:pt x="303737" y="516800"/>
                      <a:pt x="258763" y="516800"/>
                    </a:cubicBezTo>
                    <a:cubicBezTo>
                      <a:pt x="214572" y="516800"/>
                      <a:pt x="172987" y="505735"/>
                      <a:pt x="136617" y="486079"/>
                    </a:cubicBezTo>
                    <a:cubicBezTo>
                      <a:pt x="102463" y="497013"/>
                      <a:pt x="81214" y="511984"/>
                      <a:pt x="81214" y="525522"/>
                    </a:cubicBezTo>
                    <a:cubicBezTo>
                      <a:pt x="81214" y="549084"/>
                      <a:pt x="149783" y="581888"/>
                      <a:pt x="261371" y="581888"/>
                    </a:cubicBezTo>
                    <a:cubicBezTo>
                      <a:pt x="373089" y="581888"/>
                      <a:pt x="441658" y="549084"/>
                      <a:pt x="441658" y="525522"/>
                    </a:cubicBezTo>
                    <a:cubicBezTo>
                      <a:pt x="441658" y="511593"/>
                      <a:pt x="418584" y="495972"/>
                      <a:pt x="382866" y="485037"/>
                    </a:cubicBezTo>
                    <a:close/>
                    <a:moveTo>
                      <a:pt x="258870" y="184740"/>
                    </a:moveTo>
                    <a:cubicBezTo>
                      <a:pt x="299655" y="184740"/>
                      <a:pt x="332717" y="217755"/>
                      <a:pt x="332717" y="258481"/>
                    </a:cubicBezTo>
                    <a:cubicBezTo>
                      <a:pt x="332717" y="299207"/>
                      <a:pt x="299655" y="332222"/>
                      <a:pt x="258870" y="332222"/>
                    </a:cubicBezTo>
                    <a:cubicBezTo>
                      <a:pt x="218085" y="332222"/>
                      <a:pt x="185023" y="299207"/>
                      <a:pt x="185023" y="258481"/>
                    </a:cubicBezTo>
                    <a:cubicBezTo>
                      <a:pt x="185023" y="217755"/>
                      <a:pt x="218085" y="184740"/>
                      <a:pt x="258870" y="184740"/>
                    </a:cubicBezTo>
                    <a:close/>
                    <a:moveTo>
                      <a:pt x="258763" y="147620"/>
                    </a:moveTo>
                    <a:cubicBezTo>
                      <a:pt x="197495" y="147620"/>
                      <a:pt x="147697" y="197347"/>
                      <a:pt x="147697" y="258400"/>
                    </a:cubicBezTo>
                    <a:cubicBezTo>
                      <a:pt x="147697" y="319583"/>
                      <a:pt x="197495" y="369310"/>
                      <a:pt x="258763" y="369310"/>
                    </a:cubicBezTo>
                    <a:cubicBezTo>
                      <a:pt x="320032" y="369310"/>
                      <a:pt x="369830" y="319453"/>
                      <a:pt x="369830" y="258400"/>
                    </a:cubicBezTo>
                    <a:cubicBezTo>
                      <a:pt x="369830" y="197347"/>
                      <a:pt x="320032" y="147620"/>
                      <a:pt x="258763" y="147620"/>
                    </a:cubicBezTo>
                    <a:close/>
                    <a:moveTo>
                      <a:pt x="258112" y="80189"/>
                    </a:moveTo>
                    <a:cubicBezTo>
                      <a:pt x="246119" y="80189"/>
                      <a:pt x="236342" y="89952"/>
                      <a:pt x="236342" y="102058"/>
                    </a:cubicBezTo>
                    <a:cubicBezTo>
                      <a:pt x="236342" y="114034"/>
                      <a:pt x="246119" y="123798"/>
                      <a:pt x="258112" y="123798"/>
                    </a:cubicBezTo>
                    <a:cubicBezTo>
                      <a:pt x="270235" y="123798"/>
                      <a:pt x="280012" y="114034"/>
                      <a:pt x="280012" y="102058"/>
                    </a:cubicBezTo>
                    <a:cubicBezTo>
                      <a:pt x="280012" y="89952"/>
                      <a:pt x="270235" y="80189"/>
                      <a:pt x="258112" y="80189"/>
                    </a:cubicBezTo>
                    <a:close/>
                    <a:moveTo>
                      <a:pt x="258763" y="0"/>
                    </a:moveTo>
                    <a:cubicBezTo>
                      <a:pt x="401507" y="0"/>
                      <a:pt x="517527" y="115857"/>
                      <a:pt x="517527" y="258400"/>
                    </a:cubicBezTo>
                    <a:cubicBezTo>
                      <a:pt x="517527" y="346009"/>
                      <a:pt x="473726" y="423464"/>
                      <a:pt x="406852" y="470197"/>
                    </a:cubicBezTo>
                    <a:cubicBezTo>
                      <a:pt x="443483" y="484386"/>
                      <a:pt x="463428" y="503652"/>
                      <a:pt x="463428" y="525522"/>
                    </a:cubicBezTo>
                    <a:cubicBezTo>
                      <a:pt x="463428" y="576291"/>
                      <a:pt x="359401" y="603758"/>
                      <a:pt x="261371" y="603758"/>
                    </a:cubicBezTo>
                    <a:cubicBezTo>
                      <a:pt x="163471" y="603758"/>
                      <a:pt x="59314" y="576291"/>
                      <a:pt x="59314" y="525522"/>
                    </a:cubicBezTo>
                    <a:cubicBezTo>
                      <a:pt x="59314" y="504434"/>
                      <a:pt x="78085" y="485688"/>
                      <a:pt x="112631" y="471499"/>
                    </a:cubicBezTo>
                    <a:cubicBezTo>
                      <a:pt x="44713" y="424896"/>
                      <a:pt x="0" y="346790"/>
                      <a:pt x="0" y="258400"/>
                    </a:cubicBezTo>
                    <a:cubicBezTo>
                      <a:pt x="0" y="115857"/>
                      <a:pt x="116020" y="0"/>
                      <a:pt x="25876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</p:sp>
        </p:grpSp>
        <p:sp>
          <p:nvSpPr>
            <p:cNvPr id="33" name="Text Box 79"/>
            <p:cNvSpPr txBox="1">
              <a:spLocks noChangeArrowheads="1"/>
            </p:cNvSpPr>
            <p:nvPr/>
          </p:nvSpPr>
          <p:spPr bwMode="auto">
            <a:xfrm>
              <a:off x="1985931" y="3593123"/>
              <a:ext cx="6411519" cy="47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10000"/>
                </a:lnSpc>
              </a:pPr>
              <a:r>
                <a:rPr kumimoji="1"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DNS</a:t>
              </a:r>
              <a:r>
                <a:rPr kumimoji="1"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服务器在多个</a:t>
              </a:r>
              <a:r>
                <a:rPr kumimoji="1"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IP</a:t>
              </a:r>
              <a:r>
                <a:rPr kumimoji="1"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中进行轮转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629529" y="315996"/>
            <a:ext cx="6380871" cy="1005602"/>
            <a:chOff x="658104" y="373146"/>
            <a:chExt cx="6380871" cy="1005602"/>
          </a:xfrm>
        </p:grpSpPr>
        <p:grpSp>
          <p:nvGrpSpPr>
            <p:cNvPr id="8" name="组合 7"/>
            <p:cNvGrpSpPr/>
            <p:nvPr/>
          </p:nvGrpSpPr>
          <p:grpSpPr>
            <a:xfrm>
              <a:off x="1080814" y="763297"/>
              <a:ext cx="5958161" cy="615451"/>
              <a:chOff x="1839058" y="1058437"/>
              <a:chExt cx="5958161" cy="615451"/>
            </a:xfrm>
          </p:grpSpPr>
          <p:sp>
            <p:nvSpPr>
              <p:cNvPr id="12" name="矩形: 圆角 11"/>
              <p:cNvSpPr/>
              <p:nvPr/>
            </p:nvSpPr>
            <p:spPr>
              <a:xfrm>
                <a:off x="1839058" y="1058437"/>
                <a:ext cx="5348561" cy="584775"/>
              </a:xfrm>
              <a:prstGeom prst="roundRect">
                <a:avLst>
                  <a:gd name="adj" fmla="val 50000"/>
                </a:avLst>
              </a:prstGeom>
              <a:solidFill>
                <a:srgbClr val="009FF6"/>
              </a:solidFill>
              <a:ln>
                <a:solidFill>
                  <a:schemeClr val="bg1"/>
                </a:solidFill>
              </a:ln>
              <a:effectLst>
                <a:outerShdw blurRad="63500" sx="101000" sy="101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solidFill>
                    <a:srgbClr val="00A3F8"/>
                  </a:solidFill>
                </a:endParaRPr>
              </a:p>
            </p:txBody>
          </p:sp>
          <p:sp>
            <p:nvSpPr>
              <p:cNvPr id="13" name="文本框 12"/>
              <p:cNvSpPr txBox="1"/>
              <p:nvPr/>
            </p:nvSpPr>
            <p:spPr>
              <a:xfrm>
                <a:off x="2875428" y="1089113"/>
                <a:ext cx="4921791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2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DNS</a:t>
                </a:r>
                <a:r>
                  <a:rPr lang="zh-CN" altLang="en-US" sz="32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记录的格式</a:t>
                </a:r>
              </a:p>
            </p:txBody>
          </p:sp>
        </p:grpSp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3">
              <a:lum contrast="20000"/>
            </a:blip>
            <a:stretch>
              <a:fillRect/>
            </a:stretch>
          </p:blipFill>
          <p:spPr>
            <a:xfrm>
              <a:off x="658104" y="373146"/>
              <a:ext cx="1178667" cy="987480"/>
            </a:xfrm>
            <a:prstGeom prst="rect">
              <a:avLst/>
            </a:prstGeom>
          </p:spPr>
        </p:pic>
      </p:grpSp>
      <p:sp>
        <p:nvSpPr>
          <p:cNvPr id="25" name="Rectangle 4"/>
          <p:cNvSpPr>
            <a:spLocks noChangeArrowheads="1"/>
          </p:cNvSpPr>
          <p:nvPr/>
        </p:nvSpPr>
        <p:spPr bwMode="auto">
          <a:xfrm>
            <a:off x="1052238" y="4383029"/>
            <a:ext cx="4671187" cy="186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669925" indent="-325755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800" dirty="0">
                <a:ea typeface="楷体" panose="02010609060101010101" pitchFamily="49" charset="-122"/>
                <a:cs typeface="Arial" panose="020B0604020202020204" pitchFamily="34" charset="0"/>
              </a:rPr>
              <a:t>Type=NS</a:t>
            </a:r>
          </a:p>
          <a:p>
            <a:pPr lvl="1" eaLnBrk="1" hangingPunct="1"/>
            <a:r>
              <a:rPr lang="en-US" altLang="zh-CN" sz="2400" dirty="0">
                <a:ea typeface="楷体" panose="02010609060101010101" pitchFamily="49" charset="-122"/>
                <a:cs typeface="Arial" panose="020B0604020202020204" pitchFamily="34" charset="0"/>
              </a:rPr>
              <a:t>name = </a:t>
            </a:r>
            <a:r>
              <a:rPr lang="zh-CN" altLang="en-US" sz="2400" dirty="0">
                <a:ea typeface="楷体" panose="02010609060101010101" pitchFamily="49" charset="-122"/>
                <a:cs typeface="Arial" panose="020B0604020202020204" pitchFamily="34" charset="0"/>
              </a:rPr>
              <a:t>域 </a:t>
            </a:r>
            <a:r>
              <a:rPr lang="en-US" altLang="zh-CN" sz="2400" dirty="0">
                <a:ea typeface="楷体" panose="02010609060101010101" pitchFamily="49" charset="-122"/>
                <a:cs typeface="Arial" panose="020B0604020202020204" pitchFamily="34" charset="0"/>
              </a:rPr>
              <a:t>(</a:t>
            </a:r>
            <a:r>
              <a:rPr lang="zh-CN" altLang="en-US" sz="2400" dirty="0">
                <a:ea typeface="楷体" panose="02010609060101010101" pitchFamily="49" charset="-122"/>
                <a:cs typeface="Arial" panose="020B0604020202020204" pitchFamily="34" charset="0"/>
              </a:rPr>
              <a:t>如</a:t>
            </a:r>
            <a:r>
              <a:rPr lang="en-US" altLang="zh-CN" sz="2400" dirty="0">
                <a:ea typeface="楷体" panose="02010609060101010101" pitchFamily="49" charset="-122"/>
                <a:cs typeface="Arial" panose="020B0604020202020204" pitchFamily="34" charset="0"/>
              </a:rPr>
              <a:t>foo.com)</a:t>
            </a:r>
          </a:p>
          <a:p>
            <a:pPr lvl="1" eaLnBrk="1" hangingPunct="1"/>
            <a:r>
              <a:rPr lang="en-US" altLang="zh-CN" sz="2400" dirty="0">
                <a:ea typeface="楷体" panose="02010609060101010101" pitchFamily="49" charset="-122"/>
                <a:cs typeface="Arial" panose="020B0604020202020204" pitchFamily="34" charset="0"/>
              </a:rPr>
              <a:t>value =</a:t>
            </a:r>
            <a:r>
              <a:rPr lang="zh-CN" altLang="en-US" sz="2400" dirty="0">
                <a:ea typeface="楷体" panose="02010609060101010101" pitchFamily="49" charset="-122"/>
                <a:cs typeface="Arial" panose="020B0604020202020204" pitchFamily="34" charset="0"/>
              </a:rPr>
              <a:t>该域权威域名服务器的</a:t>
            </a:r>
            <a:r>
              <a:rPr lang="zh-CN" altLang="en-US" sz="2400" dirty="0">
                <a:solidFill>
                  <a:srgbClr val="FF0000"/>
                </a:solidFill>
                <a:ea typeface="楷体" panose="02010609060101010101" pitchFamily="49" charset="-122"/>
                <a:cs typeface="Arial" panose="020B0604020202020204" pitchFamily="34" charset="0"/>
              </a:rPr>
              <a:t>主机名</a:t>
            </a:r>
          </a:p>
        </p:txBody>
      </p:sp>
      <p:sp>
        <p:nvSpPr>
          <p:cNvPr id="29" name="Rectangle 8"/>
          <p:cNvSpPr>
            <a:spLocks noChangeArrowheads="1"/>
          </p:cNvSpPr>
          <p:nvPr/>
        </p:nvSpPr>
        <p:spPr bwMode="auto">
          <a:xfrm>
            <a:off x="1018901" y="2494584"/>
            <a:ext cx="3810000" cy="1304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669925" indent="-325755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800">
                <a:ea typeface="楷体" panose="02010609060101010101" pitchFamily="49" charset="-122"/>
                <a:cs typeface="Arial" panose="020B0604020202020204" pitchFamily="34" charset="0"/>
              </a:rPr>
              <a:t>Type=A</a:t>
            </a:r>
          </a:p>
          <a:p>
            <a:pPr lvl="1" eaLnBrk="1" hangingPunct="1"/>
            <a:r>
              <a:rPr lang="en-US" altLang="zh-CN" sz="2400">
                <a:ea typeface="楷体" panose="02010609060101010101" pitchFamily="49" charset="-122"/>
                <a:cs typeface="Arial" panose="020B0604020202020204" pitchFamily="34" charset="0"/>
              </a:rPr>
              <a:t>name = </a:t>
            </a:r>
            <a:r>
              <a:rPr lang="zh-CN" altLang="en-US" sz="2400">
                <a:ea typeface="楷体" panose="02010609060101010101" pitchFamily="49" charset="-122"/>
                <a:cs typeface="Arial" panose="020B0604020202020204" pitchFamily="34" charset="0"/>
              </a:rPr>
              <a:t>主机名</a:t>
            </a:r>
          </a:p>
          <a:p>
            <a:pPr lvl="1" eaLnBrk="1" hangingPunct="1"/>
            <a:r>
              <a:rPr lang="en-US" altLang="zh-CN" sz="2400">
                <a:ea typeface="楷体" panose="02010609060101010101" pitchFamily="49" charset="-122"/>
                <a:cs typeface="Arial" panose="020B0604020202020204" pitchFamily="34" charset="0"/>
              </a:rPr>
              <a:t>value = IP </a:t>
            </a:r>
            <a:r>
              <a:rPr lang="zh-CN" altLang="en-US" sz="2400">
                <a:ea typeface="楷体" panose="02010609060101010101" pitchFamily="49" charset="-122"/>
                <a:cs typeface="Arial" panose="020B0604020202020204" pitchFamily="34" charset="0"/>
              </a:rPr>
              <a:t>地址</a:t>
            </a:r>
          </a:p>
        </p:txBody>
      </p:sp>
      <p:sp>
        <p:nvSpPr>
          <p:cNvPr id="30" name="Rectangle 9"/>
          <p:cNvSpPr>
            <a:spLocks noChangeArrowheads="1"/>
          </p:cNvSpPr>
          <p:nvPr/>
        </p:nvSpPr>
        <p:spPr bwMode="auto">
          <a:xfrm>
            <a:off x="6324552" y="2396160"/>
            <a:ext cx="4278313" cy="2171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669925" indent="-325755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800">
                <a:ea typeface="楷体" panose="02010609060101010101" pitchFamily="49" charset="-122"/>
                <a:cs typeface="Arial" panose="020B0604020202020204" pitchFamily="34" charset="0"/>
              </a:rPr>
              <a:t>Type=CNAME</a:t>
            </a:r>
          </a:p>
          <a:p>
            <a:pPr lvl="1" eaLnBrk="1" hangingPunct="1"/>
            <a:r>
              <a:rPr lang="en-US" altLang="zh-CN" sz="2400">
                <a:ea typeface="楷体" panose="02010609060101010101" pitchFamily="49" charset="-122"/>
                <a:cs typeface="Arial" panose="020B0604020202020204" pitchFamily="34" charset="0"/>
              </a:rPr>
              <a:t>Name= </a:t>
            </a:r>
            <a:r>
              <a:rPr lang="zh-CN" altLang="en-US" sz="2400">
                <a:ea typeface="楷体" panose="02010609060101010101" pitchFamily="49" charset="-122"/>
                <a:cs typeface="Arial" panose="020B0604020202020204" pitchFamily="34" charset="0"/>
              </a:rPr>
              <a:t>别名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zh-CN" altLang="en-US" sz="2000">
                <a:ea typeface="楷体" panose="02010609060101010101" pitchFamily="49" charset="-122"/>
                <a:cs typeface="Arial" panose="020B0604020202020204" pitchFamily="34" charset="0"/>
              </a:rPr>
              <a:t>  </a:t>
            </a:r>
            <a:r>
              <a:rPr lang="en-US" altLang="zh-CN" sz="2000">
                <a:ea typeface="楷体" panose="02010609060101010101" pitchFamily="49" charset="-122"/>
                <a:cs typeface="Arial" panose="020B0604020202020204" pitchFamily="34" charset="0"/>
              </a:rPr>
              <a:t>www.ibm.com</a:t>
            </a:r>
          </a:p>
          <a:p>
            <a:pPr lvl="1" eaLnBrk="1" hangingPunct="1"/>
            <a:r>
              <a:rPr lang="en-US" altLang="zh-CN" sz="2400">
                <a:ea typeface="楷体" panose="02010609060101010101" pitchFamily="49" charset="-122"/>
                <a:cs typeface="Arial" panose="020B0604020202020204" pitchFamily="34" charset="0"/>
              </a:rPr>
              <a:t>value =</a:t>
            </a:r>
            <a:r>
              <a:rPr lang="zh-CN" altLang="en-US" sz="2400">
                <a:ea typeface="楷体" panose="02010609060101010101" pitchFamily="49" charset="-122"/>
                <a:cs typeface="Arial" panose="020B0604020202020204" pitchFamily="34" charset="0"/>
              </a:rPr>
              <a:t>真名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sz="2000">
                <a:ea typeface="楷体" panose="02010609060101010101" pitchFamily="49" charset="-122"/>
                <a:cs typeface="Arial" panose="020B0604020202020204" pitchFamily="34" charset="0"/>
              </a:rPr>
              <a:t>       </a:t>
            </a:r>
            <a:r>
              <a:rPr lang="en-US" altLang="zh-CN" sz="2000">
                <a:ea typeface="楷体" panose="02010609060101010101" pitchFamily="49" charset="-122"/>
                <a:cs typeface="Arial" panose="020B0604020202020204" pitchFamily="34" charset="0"/>
              </a:rPr>
              <a:t>servereast.backup2.ibm.com</a:t>
            </a:r>
          </a:p>
        </p:txBody>
      </p:sp>
      <p:sp>
        <p:nvSpPr>
          <p:cNvPr id="36" name="Rectangle 10"/>
          <p:cNvSpPr>
            <a:spLocks noChangeArrowheads="1"/>
          </p:cNvSpPr>
          <p:nvPr/>
        </p:nvSpPr>
        <p:spPr bwMode="auto">
          <a:xfrm>
            <a:off x="6359477" y="4475785"/>
            <a:ext cx="4794752" cy="1309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669925" indent="-325755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800" dirty="0">
                <a:ea typeface="楷体" panose="02010609060101010101" pitchFamily="49" charset="-122"/>
                <a:cs typeface="Arial" panose="020B0604020202020204" pitchFamily="34" charset="0"/>
              </a:rPr>
              <a:t>Type=MX</a:t>
            </a:r>
          </a:p>
          <a:p>
            <a:pPr lvl="1" eaLnBrk="1" hangingPunct="1"/>
            <a:r>
              <a:rPr lang="en-US" altLang="zh-CN" sz="2400" dirty="0">
                <a:ea typeface="楷体" panose="02010609060101010101" pitchFamily="49" charset="-122"/>
                <a:cs typeface="Arial" panose="020B0604020202020204" pitchFamily="34" charset="0"/>
              </a:rPr>
              <a:t>value = </a:t>
            </a:r>
            <a:r>
              <a:rPr lang="zh-CN" altLang="en-US" sz="2400" dirty="0">
                <a:ea typeface="楷体" panose="02010609060101010101" pitchFamily="49" charset="-122"/>
                <a:cs typeface="Arial" panose="020B0604020202020204" pitchFamily="34" charset="0"/>
              </a:rPr>
              <a:t>与 </a:t>
            </a:r>
            <a:r>
              <a:rPr lang="en-US" altLang="zh-CN" sz="2400" dirty="0">
                <a:ea typeface="楷体" panose="02010609060101010101" pitchFamily="49" charset="-122"/>
                <a:cs typeface="Arial" panose="020B0604020202020204" pitchFamily="34" charset="0"/>
              </a:rPr>
              <a:t>name</a:t>
            </a:r>
            <a:r>
              <a:rPr lang="zh-CN" altLang="en-US" sz="2400" b="1" dirty="0">
                <a:ea typeface="楷体" panose="02010609060101010101" pitchFamily="49" charset="-122"/>
                <a:cs typeface="Arial" panose="020B0604020202020204" pitchFamily="34" charset="0"/>
              </a:rPr>
              <a:t>相关的邮件服务器域名</a:t>
            </a:r>
            <a:endParaRPr lang="zh-CN" altLang="en-US" sz="2400" dirty="0">
              <a:ea typeface="楷体" panose="02010609060101010101" pitchFamily="49" charset="-122"/>
              <a:cs typeface="Arial" panose="020B0604020202020204" pitchFamily="34" charset="0"/>
            </a:endParaRPr>
          </a:p>
        </p:txBody>
      </p:sp>
      <p:grpSp>
        <p:nvGrpSpPr>
          <p:cNvPr id="42" name="组合 41"/>
          <p:cNvGrpSpPr/>
          <p:nvPr/>
        </p:nvGrpSpPr>
        <p:grpSpPr>
          <a:xfrm>
            <a:off x="1056954" y="1576116"/>
            <a:ext cx="4921792" cy="501941"/>
            <a:chOff x="722008" y="1303131"/>
            <a:chExt cx="4182068" cy="479269"/>
          </a:xfrm>
        </p:grpSpPr>
        <p:grpSp>
          <p:nvGrpSpPr>
            <p:cNvPr id="43" name="组合 42"/>
            <p:cNvGrpSpPr/>
            <p:nvPr/>
          </p:nvGrpSpPr>
          <p:grpSpPr>
            <a:xfrm>
              <a:off x="722008" y="1303131"/>
              <a:ext cx="546594" cy="475865"/>
              <a:chOff x="708742" y="1296102"/>
              <a:chExt cx="454744" cy="283828"/>
            </a:xfrm>
          </p:grpSpPr>
          <p:sp>
            <p:nvSpPr>
              <p:cNvPr id="46" name="平行四边形 45"/>
              <p:cNvSpPr/>
              <p:nvPr/>
            </p:nvSpPr>
            <p:spPr>
              <a:xfrm>
                <a:off x="708742" y="1296103"/>
                <a:ext cx="351872" cy="283827"/>
              </a:xfrm>
              <a:prstGeom prst="parallelogram">
                <a:avLst>
                  <a:gd name="adj" fmla="val 80822"/>
                </a:avLst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985"/>
              </a:p>
            </p:txBody>
          </p:sp>
          <p:sp>
            <p:nvSpPr>
              <p:cNvPr id="47" name="平行四边形 46"/>
              <p:cNvSpPr/>
              <p:nvPr/>
            </p:nvSpPr>
            <p:spPr>
              <a:xfrm>
                <a:off x="811614" y="1296102"/>
                <a:ext cx="351872" cy="283827"/>
              </a:xfrm>
              <a:prstGeom prst="parallelogram">
                <a:avLst>
                  <a:gd name="adj" fmla="val 80822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985"/>
              </a:p>
            </p:txBody>
          </p:sp>
        </p:grpSp>
        <p:sp>
          <p:nvSpPr>
            <p:cNvPr id="44" name="流程图: 手动输入 6"/>
            <p:cNvSpPr/>
            <p:nvPr/>
          </p:nvSpPr>
          <p:spPr>
            <a:xfrm rot="5400000" flipV="1">
              <a:off x="2708406" y="-413270"/>
              <a:ext cx="475861" cy="3915479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-1" fmla="*/ 0 w 10000"/>
                <a:gd name="connsiteY0-2" fmla="*/ 1050 h 10000"/>
                <a:gd name="connsiteX1-3" fmla="*/ 10000 w 10000"/>
                <a:gd name="connsiteY1-4" fmla="*/ 0 h 10000"/>
                <a:gd name="connsiteX2-5" fmla="*/ 10000 w 10000"/>
                <a:gd name="connsiteY2-6" fmla="*/ 10000 h 10000"/>
                <a:gd name="connsiteX3-7" fmla="*/ 0 w 10000"/>
                <a:gd name="connsiteY3-8" fmla="*/ 10000 h 10000"/>
                <a:gd name="connsiteX4-9" fmla="*/ 0 w 10000"/>
                <a:gd name="connsiteY4-10" fmla="*/ 1050 h 10000"/>
                <a:gd name="connsiteX0-11" fmla="*/ 0 w 10000"/>
                <a:gd name="connsiteY0-12" fmla="*/ 988 h 9938"/>
                <a:gd name="connsiteX1-13" fmla="*/ 9911 w 10000"/>
                <a:gd name="connsiteY1-14" fmla="*/ 0 h 9938"/>
                <a:gd name="connsiteX2-15" fmla="*/ 10000 w 10000"/>
                <a:gd name="connsiteY2-16" fmla="*/ 9938 h 9938"/>
                <a:gd name="connsiteX3-17" fmla="*/ 0 w 10000"/>
                <a:gd name="connsiteY3-18" fmla="*/ 9938 h 9938"/>
                <a:gd name="connsiteX4-19" fmla="*/ 0 w 10000"/>
                <a:gd name="connsiteY4-20" fmla="*/ 988 h 9938"/>
                <a:gd name="connsiteX0-21" fmla="*/ 0 w 10000"/>
                <a:gd name="connsiteY0-22" fmla="*/ 1853 h 10000"/>
                <a:gd name="connsiteX1-23" fmla="*/ 9911 w 10000"/>
                <a:gd name="connsiteY1-24" fmla="*/ 0 h 10000"/>
                <a:gd name="connsiteX2-25" fmla="*/ 10000 w 10000"/>
                <a:gd name="connsiteY2-26" fmla="*/ 10000 h 10000"/>
                <a:gd name="connsiteX3-27" fmla="*/ 0 w 10000"/>
                <a:gd name="connsiteY3-28" fmla="*/ 10000 h 10000"/>
                <a:gd name="connsiteX4-29" fmla="*/ 0 w 10000"/>
                <a:gd name="connsiteY4-30" fmla="*/ 1853 h 10000"/>
                <a:gd name="connsiteX0-31" fmla="*/ 0 w 10000"/>
                <a:gd name="connsiteY0-32" fmla="*/ 1796 h 10000"/>
                <a:gd name="connsiteX1-33" fmla="*/ 9911 w 10000"/>
                <a:gd name="connsiteY1-34" fmla="*/ 0 h 10000"/>
                <a:gd name="connsiteX2-35" fmla="*/ 10000 w 10000"/>
                <a:gd name="connsiteY2-36" fmla="*/ 10000 h 10000"/>
                <a:gd name="connsiteX3-37" fmla="*/ 0 w 10000"/>
                <a:gd name="connsiteY3-38" fmla="*/ 10000 h 10000"/>
                <a:gd name="connsiteX4-39" fmla="*/ 0 w 10000"/>
                <a:gd name="connsiteY4-40" fmla="*/ 1796 h 10000"/>
                <a:gd name="connsiteX0-41" fmla="*/ 106 w 10000"/>
                <a:gd name="connsiteY0-42" fmla="*/ 804 h 10000"/>
                <a:gd name="connsiteX1-43" fmla="*/ 9911 w 10000"/>
                <a:gd name="connsiteY1-44" fmla="*/ 0 h 10000"/>
                <a:gd name="connsiteX2-45" fmla="*/ 10000 w 10000"/>
                <a:gd name="connsiteY2-46" fmla="*/ 10000 h 10000"/>
                <a:gd name="connsiteX3-47" fmla="*/ 0 w 10000"/>
                <a:gd name="connsiteY3-48" fmla="*/ 10000 h 10000"/>
                <a:gd name="connsiteX4-49" fmla="*/ 106 w 10000"/>
                <a:gd name="connsiteY4-50" fmla="*/ 804 h 10000"/>
                <a:gd name="connsiteX0-51" fmla="*/ 106 w 10000"/>
                <a:gd name="connsiteY0-52" fmla="*/ 793 h 10000"/>
                <a:gd name="connsiteX1-53" fmla="*/ 9911 w 10000"/>
                <a:gd name="connsiteY1-54" fmla="*/ 0 h 10000"/>
                <a:gd name="connsiteX2-55" fmla="*/ 10000 w 10000"/>
                <a:gd name="connsiteY2-56" fmla="*/ 10000 h 10000"/>
                <a:gd name="connsiteX3-57" fmla="*/ 0 w 10000"/>
                <a:gd name="connsiteY3-58" fmla="*/ 10000 h 10000"/>
                <a:gd name="connsiteX4-59" fmla="*/ 106 w 10000"/>
                <a:gd name="connsiteY4-60" fmla="*/ 793 h 10000"/>
                <a:gd name="connsiteX0-61" fmla="*/ 106 w 10000"/>
                <a:gd name="connsiteY0-62" fmla="*/ 758 h 10000"/>
                <a:gd name="connsiteX1-63" fmla="*/ 9911 w 10000"/>
                <a:gd name="connsiteY1-64" fmla="*/ 0 h 10000"/>
                <a:gd name="connsiteX2-65" fmla="*/ 10000 w 10000"/>
                <a:gd name="connsiteY2-66" fmla="*/ 10000 h 10000"/>
                <a:gd name="connsiteX3-67" fmla="*/ 0 w 10000"/>
                <a:gd name="connsiteY3-68" fmla="*/ 10000 h 10000"/>
                <a:gd name="connsiteX4-69" fmla="*/ 106 w 10000"/>
                <a:gd name="connsiteY4-70" fmla="*/ 758 h 10000"/>
                <a:gd name="connsiteX0-71" fmla="*/ 50 w 10000"/>
                <a:gd name="connsiteY0-72" fmla="*/ 854 h 10000"/>
                <a:gd name="connsiteX1-73" fmla="*/ 9911 w 10000"/>
                <a:gd name="connsiteY1-74" fmla="*/ 0 h 10000"/>
                <a:gd name="connsiteX2-75" fmla="*/ 10000 w 10000"/>
                <a:gd name="connsiteY2-76" fmla="*/ 10000 h 10000"/>
                <a:gd name="connsiteX3-77" fmla="*/ 0 w 10000"/>
                <a:gd name="connsiteY3-78" fmla="*/ 10000 h 10000"/>
                <a:gd name="connsiteX4-79" fmla="*/ 50 w 10000"/>
                <a:gd name="connsiteY4-80" fmla="*/ 854 h 100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0000" h="10000">
                  <a:moveTo>
                    <a:pt x="50" y="854"/>
                  </a:moveTo>
                  <a:lnTo>
                    <a:pt x="9911" y="0"/>
                  </a:lnTo>
                  <a:cubicBezTo>
                    <a:pt x="9941" y="3334"/>
                    <a:pt x="9970" y="6666"/>
                    <a:pt x="10000" y="10000"/>
                  </a:cubicBezTo>
                  <a:lnTo>
                    <a:pt x="0" y="10000"/>
                  </a:lnTo>
                  <a:cubicBezTo>
                    <a:pt x="35" y="6935"/>
                    <a:pt x="15" y="3919"/>
                    <a:pt x="50" y="854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55">
                <a:latin typeface="+mn-ea"/>
                <a:cs typeface="Arial" panose="020B0604020202020204" pitchFamily="34" charset="0"/>
              </a:endParaRPr>
            </a:p>
          </p:txBody>
        </p:sp>
        <p:sp>
          <p:nvSpPr>
            <p:cNvPr id="45" name="Text Box 79"/>
            <p:cNvSpPr txBox="1">
              <a:spLocks noChangeArrowheads="1"/>
            </p:cNvSpPr>
            <p:nvPr/>
          </p:nvSpPr>
          <p:spPr bwMode="auto">
            <a:xfrm>
              <a:off x="1287888" y="1367773"/>
              <a:ext cx="3399241" cy="352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dirty="0">
                  <a:ea typeface="楷体" panose="02010609060101010101" pitchFamily="49" charset="-122"/>
                  <a:cs typeface="Arial" panose="020B0604020202020204" pitchFamily="34" charset="0"/>
                </a:rPr>
                <a:t>RR </a:t>
              </a:r>
              <a:r>
                <a:rPr lang="zh-CN" altLang="en-US" dirty="0">
                  <a:ea typeface="楷体" panose="02010609060101010101" pitchFamily="49" charset="-122"/>
                  <a:cs typeface="Arial" panose="020B0604020202020204" pitchFamily="34" charset="0"/>
                </a:rPr>
                <a:t>格式</a:t>
              </a:r>
              <a:r>
                <a:rPr lang="en-US" altLang="zh-CN" dirty="0">
                  <a:ea typeface="楷体" panose="02010609060101010101" pitchFamily="49" charset="-122"/>
                  <a:cs typeface="Arial" panose="020B0604020202020204" pitchFamily="34" charset="0"/>
                </a:rPr>
                <a:t>:    </a:t>
              </a:r>
              <a:r>
                <a:rPr lang="en-US" altLang="zh-CN" b="1" dirty="0">
                  <a:ea typeface="楷体" panose="02010609060101010101" pitchFamily="49" charset="-122"/>
                  <a:cs typeface="Arial" panose="020B0604020202020204" pitchFamily="34" charset="0"/>
                </a:rPr>
                <a:t>(name, value, type, </a:t>
              </a:r>
              <a:r>
                <a:rPr lang="en-US" altLang="zh-CN" b="1" dirty="0" err="1">
                  <a:ea typeface="楷体" panose="02010609060101010101" pitchFamily="49" charset="-122"/>
                  <a:cs typeface="Arial" panose="020B0604020202020204" pitchFamily="34" charset="0"/>
                </a:rPr>
                <a:t>ttl</a:t>
              </a:r>
              <a:r>
                <a:rPr lang="en-US" altLang="zh-CN" b="1" dirty="0">
                  <a:ea typeface="楷体" panose="02010609060101010101" pitchFamily="49" charset="-122"/>
                  <a:cs typeface="Arial" panose="020B0604020202020204" pitchFamily="34" charset="0"/>
                </a:rPr>
                <a:t>)</a:t>
              </a:r>
              <a:endParaRPr lang="en-US" altLang="zh-CN" dirty="0">
                <a:ea typeface="楷体" panose="02010609060101010101" pitchFamily="49" charset="-122"/>
                <a:cs typeface="Arial" panose="020B0604020202020204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2" dur="80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3" dur="80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80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9" dur="80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0" dur="80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" dur="80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6" dur="80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7" dur="80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80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33" dur="80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34" dur="80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5" dur="80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9" grpId="0"/>
      <p:bldP spid="30" grpId="0"/>
      <p:bldP spid="36" grpId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629529" y="315996"/>
            <a:ext cx="6380871" cy="1005602"/>
            <a:chOff x="658104" y="373146"/>
            <a:chExt cx="6380871" cy="1005602"/>
          </a:xfrm>
        </p:grpSpPr>
        <p:grpSp>
          <p:nvGrpSpPr>
            <p:cNvPr id="8" name="组合 7"/>
            <p:cNvGrpSpPr/>
            <p:nvPr/>
          </p:nvGrpSpPr>
          <p:grpSpPr>
            <a:xfrm>
              <a:off x="1080814" y="763297"/>
              <a:ext cx="5958161" cy="615451"/>
              <a:chOff x="1839058" y="1058437"/>
              <a:chExt cx="5958161" cy="615451"/>
            </a:xfrm>
          </p:grpSpPr>
          <p:sp>
            <p:nvSpPr>
              <p:cNvPr id="12" name="矩形: 圆角 11"/>
              <p:cNvSpPr/>
              <p:nvPr/>
            </p:nvSpPr>
            <p:spPr>
              <a:xfrm>
                <a:off x="1839058" y="1058437"/>
                <a:ext cx="5348561" cy="584775"/>
              </a:xfrm>
              <a:prstGeom prst="roundRect">
                <a:avLst>
                  <a:gd name="adj" fmla="val 50000"/>
                </a:avLst>
              </a:prstGeom>
              <a:solidFill>
                <a:srgbClr val="009FF6"/>
              </a:solidFill>
              <a:ln>
                <a:solidFill>
                  <a:schemeClr val="bg1"/>
                </a:solidFill>
              </a:ln>
              <a:effectLst>
                <a:outerShdw blurRad="63500" sx="101000" sy="101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solidFill>
                    <a:srgbClr val="00A3F8"/>
                  </a:solidFill>
                </a:endParaRPr>
              </a:p>
            </p:txBody>
          </p:sp>
          <p:sp>
            <p:nvSpPr>
              <p:cNvPr id="13" name="文本框 12"/>
              <p:cNvSpPr txBox="1"/>
              <p:nvPr/>
            </p:nvSpPr>
            <p:spPr>
              <a:xfrm>
                <a:off x="2875428" y="1089113"/>
                <a:ext cx="4921791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32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攻击</a:t>
                </a:r>
                <a:r>
                  <a:rPr lang="en-US" altLang="zh-CN" sz="32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DNS</a:t>
                </a:r>
                <a:r>
                  <a:rPr lang="zh-CN" altLang="en-US" sz="32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服务器</a:t>
                </a:r>
              </a:p>
            </p:txBody>
          </p:sp>
        </p:grpSp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3">
              <a:lum contrast="20000"/>
            </a:blip>
            <a:stretch>
              <a:fillRect/>
            </a:stretch>
          </p:blipFill>
          <p:spPr>
            <a:xfrm>
              <a:off x="658104" y="373146"/>
              <a:ext cx="1178667" cy="987480"/>
            </a:xfrm>
            <a:prstGeom prst="rect">
              <a:avLst/>
            </a:prstGeom>
          </p:spPr>
        </p:pic>
      </p:grpSp>
      <p:grpSp>
        <p:nvGrpSpPr>
          <p:cNvPr id="19" name="组合 18"/>
          <p:cNvGrpSpPr/>
          <p:nvPr/>
        </p:nvGrpSpPr>
        <p:grpSpPr>
          <a:xfrm>
            <a:off x="874261" y="1600458"/>
            <a:ext cx="2808200" cy="510548"/>
            <a:chOff x="722008" y="1303131"/>
            <a:chExt cx="2681351" cy="487487"/>
          </a:xfrm>
        </p:grpSpPr>
        <p:grpSp>
          <p:nvGrpSpPr>
            <p:cNvPr id="20" name="组合 19"/>
            <p:cNvGrpSpPr/>
            <p:nvPr/>
          </p:nvGrpSpPr>
          <p:grpSpPr>
            <a:xfrm>
              <a:off x="722008" y="1303131"/>
              <a:ext cx="546594" cy="475865"/>
              <a:chOff x="708742" y="1296102"/>
              <a:chExt cx="454744" cy="283828"/>
            </a:xfrm>
          </p:grpSpPr>
          <p:sp>
            <p:nvSpPr>
              <p:cNvPr id="23" name="平行四边形 22"/>
              <p:cNvSpPr/>
              <p:nvPr/>
            </p:nvSpPr>
            <p:spPr>
              <a:xfrm>
                <a:off x="708742" y="1296103"/>
                <a:ext cx="351872" cy="283827"/>
              </a:xfrm>
              <a:prstGeom prst="parallelogram">
                <a:avLst>
                  <a:gd name="adj" fmla="val 80822"/>
                </a:avLst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985"/>
              </a:p>
            </p:txBody>
          </p:sp>
          <p:sp>
            <p:nvSpPr>
              <p:cNvPr id="24" name="平行四边形 23"/>
              <p:cNvSpPr/>
              <p:nvPr/>
            </p:nvSpPr>
            <p:spPr>
              <a:xfrm>
                <a:off x="811614" y="1296102"/>
                <a:ext cx="351872" cy="283827"/>
              </a:xfrm>
              <a:prstGeom prst="parallelogram">
                <a:avLst>
                  <a:gd name="adj" fmla="val 80822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985"/>
              </a:p>
            </p:txBody>
          </p:sp>
        </p:grpSp>
        <p:sp>
          <p:nvSpPr>
            <p:cNvPr id="21" name="流程图: 手动输入 6"/>
            <p:cNvSpPr/>
            <p:nvPr/>
          </p:nvSpPr>
          <p:spPr>
            <a:xfrm rot="5400000" flipV="1">
              <a:off x="1958048" y="337090"/>
              <a:ext cx="475861" cy="2414761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-1" fmla="*/ 0 w 10000"/>
                <a:gd name="connsiteY0-2" fmla="*/ 1050 h 10000"/>
                <a:gd name="connsiteX1-3" fmla="*/ 10000 w 10000"/>
                <a:gd name="connsiteY1-4" fmla="*/ 0 h 10000"/>
                <a:gd name="connsiteX2-5" fmla="*/ 10000 w 10000"/>
                <a:gd name="connsiteY2-6" fmla="*/ 10000 h 10000"/>
                <a:gd name="connsiteX3-7" fmla="*/ 0 w 10000"/>
                <a:gd name="connsiteY3-8" fmla="*/ 10000 h 10000"/>
                <a:gd name="connsiteX4-9" fmla="*/ 0 w 10000"/>
                <a:gd name="connsiteY4-10" fmla="*/ 1050 h 10000"/>
                <a:gd name="connsiteX0-11" fmla="*/ 0 w 10000"/>
                <a:gd name="connsiteY0-12" fmla="*/ 988 h 9938"/>
                <a:gd name="connsiteX1-13" fmla="*/ 9911 w 10000"/>
                <a:gd name="connsiteY1-14" fmla="*/ 0 h 9938"/>
                <a:gd name="connsiteX2-15" fmla="*/ 10000 w 10000"/>
                <a:gd name="connsiteY2-16" fmla="*/ 9938 h 9938"/>
                <a:gd name="connsiteX3-17" fmla="*/ 0 w 10000"/>
                <a:gd name="connsiteY3-18" fmla="*/ 9938 h 9938"/>
                <a:gd name="connsiteX4-19" fmla="*/ 0 w 10000"/>
                <a:gd name="connsiteY4-20" fmla="*/ 988 h 9938"/>
                <a:gd name="connsiteX0-21" fmla="*/ 0 w 10000"/>
                <a:gd name="connsiteY0-22" fmla="*/ 1853 h 10000"/>
                <a:gd name="connsiteX1-23" fmla="*/ 9911 w 10000"/>
                <a:gd name="connsiteY1-24" fmla="*/ 0 h 10000"/>
                <a:gd name="connsiteX2-25" fmla="*/ 10000 w 10000"/>
                <a:gd name="connsiteY2-26" fmla="*/ 10000 h 10000"/>
                <a:gd name="connsiteX3-27" fmla="*/ 0 w 10000"/>
                <a:gd name="connsiteY3-28" fmla="*/ 10000 h 10000"/>
                <a:gd name="connsiteX4-29" fmla="*/ 0 w 10000"/>
                <a:gd name="connsiteY4-30" fmla="*/ 1853 h 10000"/>
                <a:gd name="connsiteX0-31" fmla="*/ 0 w 10000"/>
                <a:gd name="connsiteY0-32" fmla="*/ 1796 h 10000"/>
                <a:gd name="connsiteX1-33" fmla="*/ 9911 w 10000"/>
                <a:gd name="connsiteY1-34" fmla="*/ 0 h 10000"/>
                <a:gd name="connsiteX2-35" fmla="*/ 10000 w 10000"/>
                <a:gd name="connsiteY2-36" fmla="*/ 10000 h 10000"/>
                <a:gd name="connsiteX3-37" fmla="*/ 0 w 10000"/>
                <a:gd name="connsiteY3-38" fmla="*/ 10000 h 10000"/>
                <a:gd name="connsiteX4-39" fmla="*/ 0 w 10000"/>
                <a:gd name="connsiteY4-40" fmla="*/ 1796 h 10000"/>
                <a:gd name="connsiteX0-41" fmla="*/ 106 w 10000"/>
                <a:gd name="connsiteY0-42" fmla="*/ 804 h 10000"/>
                <a:gd name="connsiteX1-43" fmla="*/ 9911 w 10000"/>
                <a:gd name="connsiteY1-44" fmla="*/ 0 h 10000"/>
                <a:gd name="connsiteX2-45" fmla="*/ 10000 w 10000"/>
                <a:gd name="connsiteY2-46" fmla="*/ 10000 h 10000"/>
                <a:gd name="connsiteX3-47" fmla="*/ 0 w 10000"/>
                <a:gd name="connsiteY3-48" fmla="*/ 10000 h 10000"/>
                <a:gd name="connsiteX4-49" fmla="*/ 106 w 10000"/>
                <a:gd name="connsiteY4-50" fmla="*/ 804 h 10000"/>
                <a:gd name="connsiteX0-51" fmla="*/ 106 w 10000"/>
                <a:gd name="connsiteY0-52" fmla="*/ 793 h 10000"/>
                <a:gd name="connsiteX1-53" fmla="*/ 9911 w 10000"/>
                <a:gd name="connsiteY1-54" fmla="*/ 0 h 10000"/>
                <a:gd name="connsiteX2-55" fmla="*/ 10000 w 10000"/>
                <a:gd name="connsiteY2-56" fmla="*/ 10000 h 10000"/>
                <a:gd name="connsiteX3-57" fmla="*/ 0 w 10000"/>
                <a:gd name="connsiteY3-58" fmla="*/ 10000 h 10000"/>
                <a:gd name="connsiteX4-59" fmla="*/ 106 w 10000"/>
                <a:gd name="connsiteY4-60" fmla="*/ 793 h 10000"/>
                <a:gd name="connsiteX0-61" fmla="*/ 106 w 10000"/>
                <a:gd name="connsiteY0-62" fmla="*/ 758 h 10000"/>
                <a:gd name="connsiteX1-63" fmla="*/ 9911 w 10000"/>
                <a:gd name="connsiteY1-64" fmla="*/ 0 h 10000"/>
                <a:gd name="connsiteX2-65" fmla="*/ 10000 w 10000"/>
                <a:gd name="connsiteY2-66" fmla="*/ 10000 h 10000"/>
                <a:gd name="connsiteX3-67" fmla="*/ 0 w 10000"/>
                <a:gd name="connsiteY3-68" fmla="*/ 10000 h 10000"/>
                <a:gd name="connsiteX4-69" fmla="*/ 106 w 10000"/>
                <a:gd name="connsiteY4-70" fmla="*/ 758 h 10000"/>
                <a:gd name="connsiteX0-71" fmla="*/ 50 w 10000"/>
                <a:gd name="connsiteY0-72" fmla="*/ 854 h 10000"/>
                <a:gd name="connsiteX1-73" fmla="*/ 9911 w 10000"/>
                <a:gd name="connsiteY1-74" fmla="*/ 0 h 10000"/>
                <a:gd name="connsiteX2-75" fmla="*/ 10000 w 10000"/>
                <a:gd name="connsiteY2-76" fmla="*/ 10000 h 10000"/>
                <a:gd name="connsiteX3-77" fmla="*/ 0 w 10000"/>
                <a:gd name="connsiteY3-78" fmla="*/ 10000 h 10000"/>
                <a:gd name="connsiteX4-79" fmla="*/ 50 w 10000"/>
                <a:gd name="connsiteY4-80" fmla="*/ 854 h 100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0000" h="10000">
                  <a:moveTo>
                    <a:pt x="50" y="854"/>
                  </a:moveTo>
                  <a:lnTo>
                    <a:pt x="9911" y="0"/>
                  </a:lnTo>
                  <a:cubicBezTo>
                    <a:pt x="9941" y="3334"/>
                    <a:pt x="9970" y="6666"/>
                    <a:pt x="10000" y="10000"/>
                  </a:cubicBezTo>
                  <a:lnTo>
                    <a:pt x="0" y="10000"/>
                  </a:lnTo>
                  <a:cubicBezTo>
                    <a:pt x="35" y="6935"/>
                    <a:pt x="15" y="3919"/>
                    <a:pt x="50" y="854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55">
                <a:latin typeface="+mn-ea"/>
                <a:cs typeface="Arial" panose="020B0604020202020204" pitchFamily="34" charset="0"/>
              </a:endParaRPr>
            </a:p>
          </p:txBody>
        </p:sp>
        <p:sp>
          <p:nvSpPr>
            <p:cNvPr id="22" name="Text Box 79"/>
            <p:cNvSpPr txBox="1">
              <a:spLocks noChangeArrowheads="1"/>
            </p:cNvSpPr>
            <p:nvPr/>
          </p:nvSpPr>
          <p:spPr bwMode="auto">
            <a:xfrm>
              <a:off x="1411540" y="1320418"/>
              <a:ext cx="1991819" cy="470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kumimoji="1" lang="en-US" altLang="zh-CN" sz="26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DDoS</a:t>
              </a:r>
              <a:r>
                <a:rPr kumimoji="1" lang="zh-CN" altLang="en-US" sz="2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攻击</a:t>
              </a: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1179060" y="2408988"/>
            <a:ext cx="7773390" cy="498598"/>
            <a:chOff x="1403750" y="3593123"/>
            <a:chExt cx="7773390" cy="498598"/>
          </a:xfrm>
        </p:grpSpPr>
        <p:grpSp>
          <p:nvGrpSpPr>
            <p:cNvPr id="38" name="组合 37"/>
            <p:cNvGrpSpPr/>
            <p:nvPr/>
          </p:nvGrpSpPr>
          <p:grpSpPr>
            <a:xfrm>
              <a:off x="1403750" y="3593123"/>
              <a:ext cx="490436" cy="476221"/>
              <a:chOff x="1403750" y="3593123"/>
              <a:chExt cx="808892" cy="785446"/>
            </a:xfrm>
          </p:grpSpPr>
          <p:sp>
            <p:nvSpPr>
              <p:cNvPr id="40" name="对话气泡: 椭圆形 4"/>
              <p:cNvSpPr/>
              <p:nvPr/>
            </p:nvSpPr>
            <p:spPr>
              <a:xfrm>
                <a:off x="1403750" y="3593123"/>
                <a:ext cx="808892" cy="785446"/>
              </a:xfrm>
              <a:prstGeom prst="wedgeEllipseCallout">
                <a:avLst>
                  <a:gd name="adj1" fmla="val 66124"/>
                  <a:gd name="adj2" fmla="val 2799"/>
                </a:avLst>
              </a:prstGeom>
              <a:solidFill>
                <a:srgbClr val="009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1" name="round-web-cam_17861"/>
              <p:cNvSpPr>
                <a:spLocks noChangeAspect="1"/>
              </p:cNvSpPr>
              <p:nvPr/>
            </p:nvSpPr>
            <p:spPr bwMode="auto">
              <a:xfrm>
                <a:off x="1567764" y="3705353"/>
                <a:ext cx="480863" cy="560986"/>
              </a:xfrm>
              <a:custGeom>
                <a:avLst/>
                <a:gdLst>
                  <a:gd name="connsiteX0" fmla="*/ 382866 w 517527"/>
                  <a:gd name="connsiteY0" fmla="*/ 485037 h 603758"/>
                  <a:gd name="connsiteX1" fmla="*/ 258763 w 517527"/>
                  <a:gd name="connsiteY1" fmla="*/ 516800 h 603758"/>
                  <a:gd name="connsiteX2" fmla="*/ 136617 w 517527"/>
                  <a:gd name="connsiteY2" fmla="*/ 486079 h 603758"/>
                  <a:gd name="connsiteX3" fmla="*/ 81214 w 517527"/>
                  <a:gd name="connsiteY3" fmla="*/ 525522 h 603758"/>
                  <a:gd name="connsiteX4" fmla="*/ 261371 w 517527"/>
                  <a:gd name="connsiteY4" fmla="*/ 581888 h 603758"/>
                  <a:gd name="connsiteX5" fmla="*/ 441658 w 517527"/>
                  <a:gd name="connsiteY5" fmla="*/ 525522 h 603758"/>
                  <a:gd name="connsiteX6" fmla="*/ 382866 w 517527"/>
                  <a:gd name="connsiteY6" fmla="*/ 485037 h 603758"/>
                  <a:gd name="connsiteX7" fmla="*/ 258870 w 517527"/>
                  <a:gd name="connsiteY7" fmla="*/ 184740 h 603758"/>
                  <a:gd name="connsiteX8" fmla="*/ 332717 w 517527"/>
                  <a:gd name="connsiteY8" fmla="*/ 258481 h 603758"/>
                  <a:gd name="connsiteX9" fmla="*/ 258870 w 517527"/>
                  <a:gd name="connsiteY9" fmla="*/ 332222 h 603758"/>
                  <a:gd name="connsiteX10" fmla="*/ 185023 w 517527"/>
                  <a:gd name="connsiteY10" fmla="*/ 258481 h 603758"/>
                  <a:gd name="connsiteX11" fmla="*/ 258870 w 517527"/>
                  <a:gd name="connsiteY11" fmla="*/ 184740 h 603758"/>
                  <a:gd name="connsiteX12" fmla="*/ 258763 w 517527"/>
                  <a:gd name="connsiteY12" fmla="*/ 147620 h 603758"/>
                  <a:gd name="connsiteX13" fmla="*/ 147697 w 517527"/>
                  <a:gd name="connsiteY13" fmla="*/ 258400 h 603758"/>
                  <a:gd name="connsiteX14" fmla="*/ 258763 w 517527"/>
                  <a:gd name="connsiteY14" fmla="*/ 369310 h 603758"/>
                  <a:gd name="connsiteX15" fmla="*/ 369830 w 517527"/>
                  <a:gd name="connsiteY15" fmla="*/ 258400 h 603758"/>
                  <a:gd name="connsiteX16" fmla="*/ 258763 w 517527"/>
                  <a:gd name="connsiteY16" fmla="*/ 147620 h 603758"/>
                  <a:gd name="connsiteX17" fmla="*/ 258112 w 517527"/>
                  <a:gd name="connsiteY17" fmla="*/ 80189 h 603758"/>
                  <a:gd name="connsiteX18" fmla="*/ 236342 w 517527"/>
                  <a:gd name="connsiteY18" fmla="*/ 102058 h 603758"/>
                  <a:gd name="connsiteX19" fmla="*/ 258112 w 517527"/>
                  <a:gd name="connsiteY19" fmla="*/ 123798 h 603758"/>
                  <a:gd name="connsiteX20" fmla="*/ 280012 w 517527"/>
                  <a:gd name="connsiteY20" fmla="*/ 102058 h 603758"/>
                  <a:gd name="connsiteX21" fmla="*/ 258112 w 517527"/>
                  <a:gd name="connsiteY21" fmla="*/ 80189 h 603758"/>
                  <a:gd name="connsiteX22" fmla="*/ 258763 w 517527"/>
                  <a:gd name="connsiteY22" fmla="*/ 0 h 603758"/>
                  <a:gd name="connsiteX23" fmla="*/ 517527 w 517527"/>
                  <a:gd name="connsiteY23" fmla="*/ 258400 h 603758"/>
                  <a:gd name="connsiteX24" fmla="*/ 406852 w 517527"/>
                  <a:gd name="connsiteY24" fmla="*/ 470197 h 603758"/>
                  <a:gd name="connsiteX25" fmla="*/ 463428 w 517527"/>
                  <a:gd name="connsiteY25" fmla="*/ 525522 h 603758"/>
                  <a:gd name="connsiteX26" fmla="*/ 261371 w 517527"/>
                  <a:gd name="connsiteY26" fmla="*/ 603758 h 603758"/>
                  <a:gd name="connsiteX27" fmla="*/ 59314 w 517527"/>
                  <a:gd name="connsiteY27" fmla="*/ 525522 h 603758"/>
                  <a:gd name="connsiteX28" fmla="*/ 112631 w 517527"/>
                  <a:gd name="connsiteY28" fmla="*/ 471499 h 603758"/>
                  <a:gd name="connsiteX29" fmla="*/ 0 w 517527"/>
                  <a:gd name="connsiteY29" fmla="*/ 258400 h 603758"/>
                  <a:gd name="connsiteX30" fmla="*/ 258763 w 517527"/>
                  <a:gd name="connsiteY30" fmla="*/ 0 h 603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517527" h="603758">
                    <a:moveTo>
                      <a:pt x="382866" y="485037"/>
                    </a:moveTo>
                    <a:cubicBezTo>
                      <a:pt x="345974" y="505345"/>
                      <a:pt x="303737" y="516800"/>
                      <a:pt x="258763" y="516800"/>
                    </a:cubicBezTo>
                    <a:cubicBezTo>
                      <a:pt x="214572" y="516800"/>
                      <a:pt x="172987" y="505735"/>
                      <a:pt x="136617" y="486079"/>
                    </a:cubicBezTo>
                    <a:cubicBezTo>
                      <a:pt x="102463" y="497013"/>
                      <a:pt x="81214" y="511984"/>
                      <a:pt x="81214" y="525522"/>
                    </a:cubicBezTo>
                    <a:cubicBezTo>
                      <a:pt x="81214" y="549084"/>
                      <a:pt x="149783" y="581888"/>
                      <a:pt x="261371" y="581888"/>
                    </a:cubicBezTo>
                    <a:cubicBezTo>
                      <a:pt x="373089" y="581888"/>
                      <a:pt x="441658" y="549084"/>
                      <a:pt x="441658" y="525522"/>
                    </a:cubicBezTo>
                    <a:cubicBezTo>
                      <a:pt x="441658" y="511593"/>
                      <a:pt x="418584" y="495972"/>
                      <a:pt x="382866" y="485037"/>
                    </a:cubicBezTo>
                    <a:close/>
                    <a:moveTo>
                      <a:pt x="258870" y="184740"/>
                    </a:moveTo>
                    <a:cubicBezTo>
                      <a:pt x="299655" y="184740"/>
                      <a:pt x="332717" y="217755"/>
                      <a:pt x="332717" y="258481"/>
                    </a:cubicBezTo>
                    <a:cubicBezTo>
                      <a:pt x="332717" y="299207"/>
                      <a:pt x="299655" y="332222"/>
                      <a:pt x="258870" y="332222"/>
                    </a:cubicBezTo>
                    <a:cubicBezTo>
                      <a:pt x="218085" y="332222"/>
                      <a:pt x="185023" y="299207"/>
                      <a:pt x="185023" y="258481"/>
                    </a:cubicBezTo>
                    <a:cubicBezTo>
                      <a:pt x="185023" y="217755"/>
                      <a:pt x="218085" y="184740"/>
                      <a:pt x="258870" y="184740"/>
                    </a:cubicBezTo>
                    <a:close/>
                    <a:moveTo>
                      <a:pt x="258763" y="147620"/>
                    </a:moveTo>
                    <a:cubicBezTo>
                      <a:pt x="197495" y="147620"/>
                      <a:pt x="147697" y="197347"/>
                      <a:pt x="147697" y="258400"/>
                    </a:cubicBezTo>
                    <a:cubicBezTo>
                      <a:pt x="147697" y="319583"/>
                      <a:pt x="197495" y="369310"/>
                      <a:pt x="258763" y="369310"/>
                    </a:cubicBezTo>
                    <a:cubicBezTo>
                      <a:pt x="320032" y="369310"/>
                      <a:pt x="369830" y="319453"/>
                      <a:pt x="369830" y="258400"/>
                    </a:cubicBezTo>
                    <a:cubicBezTo>
                      <a:pt x="369830" y="197347"/>
                      <a:pt x="320032" y="147620"/>
                      <a:pt x="258763" y="147620"/>
                    </a:cubicBezTo>
                    <a:close/>
                    <a:moveTo>
                      <a:pt x="258112" y="80189"/>
                    </a:moveTo>
                    <a:cubicBezTo>
                      <a:pt x="246119" y="80189"/>
                      <a:pt x="236342" y="89952"/>
                      <a:pt x="236342" y="102058"/>
                    </a:cubicBezTo>
                    <a:cubicBezTo>
                      <a:pt x="236342" y="114034"/>
                      <a:pt x="246119" y="123798"/>
                      <a:pt x="258112" y="123798"/>
                    </a:cubicBezTo>
                    <a:cubicBezTo>
                      <a:pt x="270235" y="123798"/>
                      <a:pt x="280012" y="114034"/>
                      <a:pt x="280012" y="102058"/>
                    </a:cubicBezTo>
                    <a:cubicBezTo>
                      <a:pt x="280012" y="89952"/>
                      <a:pt x="270235" y="80189"/>
                      <a:pt x="258112" y="80189"/>
                    </a:cubicBezTo>
                    <a:close/>
                    <a:moveTo>
                      <a:pt x="258763" y="0"/>
                    </a:moveTo>
                    <a:cubicBezTo>
                      <a:pt x="401507" y="0"/>
                      <a:pt x="517527" y="115857"/>
                      <a:pt x="517527" y="258400"/>
                    </a:cubicBezTo>
                    <a:cubicBezTo>
                      <a:pt x="517527" y="346009"/>
                      <a:pt x="473726" y="423464"/>
                      <a:pt x="406852" y="470197"/>
                    </a:cubicBezTo>
                    <a:cubicBezTo>
                      <a:pt x="443483" y="484386"/>
                      <a:pt x="463428" y="503652"/>
                      <a:pt x="463428" y="525522"/>
                    </a:cubicBezTo>
                    <a:cubicBezTo>
                      <a:pt x="463428" y="576291"/>
                      <a:pt x="359401" y="603758"/>
                      <a:pt x="261371" y="603758"/>
                    </a:cubicBezTo>
                    <a:cubicBezTo>
                      <a:pt x="163471" y="603758"/>
                      <a:pt x="59314" y="576291"/>
                      <a:pt x="59314" y="525522"/>
                    </a:cubicBezTo>
                    <a:cubicBezTo>
                      <a:pt x="59314" y="504434"/>
                      <a:pt x="78085" y="485688"/>
                      <a:pt x="112631" y="471499"/>
                    </a:cubicBezTo>
                    <a:cubicBezTo>
                      <a:pt x="44713" y="424896"/>
                      <a:pt x="0" y="346790"/>
                      <a:pt x="0" y="258400"/>
                    </a:cubicBezTo>
                    <a:cubicBezTo>
                      <a:pt x="0" y="115857"/>
                      <a:pt x="116020" y="0"/>
                      <a:pt x="25876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</p:sp>
        </p:grpSp>
        <p:sp>
          <p:nvSpPr>
            <p:cNvPr id="39" name="Text Box 79"/>
            <p:cNvSpPr txBox="1">
              <a:spLocks noChangeArrowheads="1"/>
            </p:cNvSpPr>
            <p:nvPr/>
          </p:nvSpPr>
          <p:spPr bwMode="auto">
            <a:xfrm>
              <a:off x="1985931" y="3593123"/>
              <a:ext cx="7191209" cy="4985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10000"/>
                </a:lnSpc>
              </a:pPr>
              <a:r>
                <a:rPr kumimoji="1"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通过</a:t>
              </a:r>
              <a:r>
                <a:rPr kumimoji="1"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ICMP Ping</a:t>
              </a:r>
              <a:r>
                <a:rPr kumimoji="1"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洪泛攻击根</a:t>
              </a:r>
              <a:r>
                <a:rPr kumimoji="1"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DNS</a:t>
              </a:r>
              <a:r>
                <a:rPr kumimoji="1"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服务器</a:t>
              </a:r>
              <a:r>
                <a:rPr kumimoji="1"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——</a:t>
              </a:r>
              <a:r>
                <a:rPr kumimoji="1"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难以成功</a:t>
              </a: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1179060" y="4367077"/>
            <a:ext cx="6993700" cy="476221"/>
            <a:chOff x="1403750" y="3593123"/>
            <a:chExt cx="6993700" cy="476221"/>
          </a:xfrm>
        </p:grpSpPr>
        <p:grpSp>
          <p:nvGrpSpPr>
            <p:cNvPr id="32" name="组合 31"/>
            <p:cNvGrpSpPr/>
            <p:nvPr/>
          </p:nvGrpSpPr>
          <p:grpSpPr>
            <a:xfrm>
              <a:off x="1403750" y="3593123"/>
              <a:ext cx="490436" cy="476221"/>
              <a:chOff x="1403750" y="3593123"/>
              <a:chExt cx="808892" cy="785446"/>
            </a:xfrm>
          </p:grpSpPr>
          <p:sp>
            <p:nvSpPr>
              <p:cNvPr id="34" name="对话气泡: 椭圆形 4"/>
              <p:cNvSpPr/>
              <p:nvPr/>
            </p:nvSpPr>
            <p:spPr>
              <a:xfrm>
                <a:off x="1403750" y="3593123"/>
                <a:ext cx="808892" cy="785446"/>
              </a:xfrm>
              <a:prstGeom prst="wedgeEllipseCallout">
                <a:avLst>
                  <a:gd name="adj1" fmla="val 66124"/>
                  <a:gd name="adj2" fmla="val 2799"/>
                </a:avLst>
              </a:prstGeom>
              <a:solidFill>
                <a:srgbClr val="009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" name="round-web-cam_17861"/>
              <p:cNvSpPr>
                <a:spLocks noChangeAspect="1"/>
              </p:cNvSpPr>
              <p:nvPr/>
            </p:nvSpPr>
            <p:spPr bwMode="auto">
              <a:xfrm>
                <a:off x="1567764" y="3705353"/>
                <a:ext cx="480863" cy="560986"/>
              </a:xfrm>
              <a:custGeom>
                <a:avLst/>
                <a:gdLst>
                  <a:gd name="connsiteX0" fmla="*/ 382866 w 517527"/>
                  <a:gd name="connsiteY0" fmla="*/ 485037 h 603758"/>
                  <a:gd name="connsiteX1" fmla="*/ 258763 w 517527"/>
                  <a:gd name="connsiteY1" fmla="*/ 516800 h 603758"/>
                  <a:gd name="connsiteX2" fmla="*/ 136617 w 517527"/>
                  <a:gd name="connsiteY2" fmla="*/ 486079 h 603758"/>
                  <a:gd name="connsiteX3" fmla="*/ 81214 w 517527"/>
                  <a:gd name="connsiteY3" fmla="*/ 525522 h 603758"/>
                  <a:gd name="connsiteX4" fmla="*/ 261371 w 517527"/>
                  <a:gd name="connsiteY4" fmla="*/ 581888 h 603758"/>
                  <a:gd name="connsiteX5" fmla="*/ 441658 w 517527"/>
                  <a:gd name="connsiteY5" fmla="*/ 525522 h 603758"/>
                  <a:gd name="connsiteX6" fmla="*/ 382866 w 517527"/>
                  <a:gd name="connsiteY6" fmla="*/ 485037 h 603758"/>
                  <a:gd name="connsiteX7" fmla="*/ 258870 w 517527"/>
                  <a:gd name="connsiteY7" fmla="*/ 184740 h 603758"/>
                  <a:gd name="connsiteX8" fmla="*/ 332717 w 517527"/>
                  <a:gd name="connsiteY8" fmla="*/ 258481 h 603758"/>
                  <a:gd name="connsiteX9" fmla="*/ 258870 w 517527"/>
                  <a:gd name="connsiteY9" fmla="*/ 332222 h 603758"/>
                  <a:gd name="connsiteX10" fmla="*/ 185023 w 517527"/>
                  <a:gd name="connsiteY10" fmla="*/ 258481 h 603758"/>
                  <a:gd name="connsiteX11" fmla="*/ 258870 w 517527"/>
                  <a:gd name="connsiteY11" fmla="*/ 184740 h 603758"/>
                  <a:gd name="connsiteX12" fmla="*/ 258763 w 517527"/>
                  <a:gd name="connsiteY12" fmla="*/ 147620 h 603758"/>
                  <a:gd name="connsiteX13" fmla="*/ 147697 w 517527"/>
                  <a:gd name="connsiteY13" fmla="*/ 258400 h 603758"/>
                  <a:gd name="connsiteX14" fmla="*/ 258763 w 517527"/>
                  <a:gd name="connsiteY14" fmla="*/ 369310 h 603758"/>
                  <a:gd name="connsiteX15" fmla="*/ 369830 w 517527"/>
                  <a:gd name="connsiteY15" fmla="*/ 258400 h 603758"/>
                  <a:gd name="connsiteX16" fmla="*/ 258763 w 517527"/>
                  <a:gd name="connsiteY16" fmla="*/ 147620 h 603758"/>
                  <a:gd name="connsiteX17" fmla="*/ 258112 w 517527"/>
                  <a:gd name="connsiteY17" fmla="*/ 80189 h 603758"/>
                  <a:gd name="connsiteX18" fmla="*/ 236342 w 517527"/>
                  <a:gd name="connsiteY18" fmla="*/ 102058 h 603758"/>
                  <a:gd name="connsiteX19" fmla="*/ 258112 w 517527"/>
                  <a:gd name="connsiteY19" fmla="*/ 123798 h 603758"/>
                  <a:gd name="connsiteX20" fmla="*/ 280012 w 517527"/>
                  <a:gd name="connsiteY20" fmla="*/ 102058 h 603758"/>
                  <a:gd name="connsiteX21" fmla="*/ 258112 w 517527"/>
                  <a:gd name="connsiteY21" fmla="*/ 80189 h 603758"/>
                  <a:gd name="connsiteX22" fmla="*/ 258763 w 517527"/>
                  <a:gd name="connsiteY22" fmla="*/ 0 h 603758"/>
                  <a:gd name="connsiteX23" fmla="*/ 517527 w 517527"/>
                  <a:gd name="connsiteY23" fmla="*/ 258400 h 603758"/>
                  <a:gd name="connsiteX24" fmla="*/ 406852 w 517527"/>
                  <a:gd name="connsiteY24" fmla="*/ 470197 h 603758"/>
                  <a:gd name="connsiteX25" fmla="*/ 463428 w 517527"/>
                  <a:gd name="connsiteY25" fmla="*/ 525522 h 603758"/>
                  <a:gd name="connsiteX26" fmla="*/ 261371 w 517527"/>
                  <a:gd name="connsiteY26" fmla="*/ 603758 h 603758"/>
                  <a:gd name="connsiteX27" fmla="*/ 59314 w 517527"/>
                  <a:gd name="connsiteY27" fmla="*/ 525522 h 603758"/>
                  <a:gd name="connsiteX28" fmla="*/ 112631 w 517527"/>
                  <a:gd name="connsiteY28" fmla="*/ 471499 h 603758"/>
                  <a:gd name="connsiteX29" fmla="*/ 0 w 517527"/>
                  <a:gd name="connsiteY29" fmla="*/ 258400 h 603758"/>
                  <a:gd name="connsiteX30" fmla="*/ 258763 w 517527"/>
                  <a:gd name="connsiteY30" fmla="*/ 0 h 603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517527" h="603758">
                    <a:moveTo>
                      <a:pt x="382866" y="485037"/>
                    </a:moveTo>
                    <a:cubicBezTo>
                      <a:pt x="345974" y="505345"/>
                      <a:pt x="303737" y="516800"/>
                      <a:pt x="258763" y="516800"/>
                    </a:cubicBezTo>
                    <a:cubicBezTo>
                      <a:pt x="214572" y="516800"/>
                      <a:pt x="172987" y="505735"/>
                      <a:pt x="136617" y="486079"/>
                    </a:cubicBezTo>
                    <a:cubicBezTo>
                      <a:pt x="102463" y="497013"/>
                      <a:pt x="81214" y="511984"/>
                      <a:pt x="81214" y="525522"/>
                    </a:cubicBezTo>
                    <a:cubicBezTo>
                      <a:pt x="81214" y="549084"/>
                      <a:pt x="149783" y="581888"/>
                      <a:pt x="261371" y="581888"/>
                    </a:cubicBezTo>
                    <a:cubicBezTo>
                      <a:pt x="373089" y="581888"/>
                      <a:pt x="441658" y="549084"/>
                      <a:pt x="441658" y="525522"/>
                    </a:cubicBezTo>
                    <a:cubicBezTo>
                      <a:pt x="441658" y="511593"/>
                      <a:pt x="418584" y="495972"/>
                      <a:pt x="382866" y="485037"/>
                    </a:cubicBezTo>
                    <a:close/>
                    <a:moveTo>
                      <a:pt x="258870" y="184740"/>
                    </a:moveTo>
                    <a:cubicBezTo>
                      <a:pt x="299655" y="184740"/>
                      <a:pt x="332717" y="217755"/>
                      <a:pt x="332717" y="258481"/>
                    </a:cubicBezTo>
                    <a:cubicBezTo>
                      <a:pt x="332717" y="299207"/>
                      <a:pt x="299655" y="332222"/>
                      <a:pt x="258870" y="332222"/>
                    </a:cubicBezTo>
                    <a:cubicBezTo>
                      <a:pt x="218085" y="332222"/>
                      <a:pt x="185023" y="299207"/>
                      <a:pt x="185023" y="258481"/>
                    </a:cubicBezTo>
                    <a:cubicBezTo>
                      <a:pt x="185023" y="217755"/>
                      <a:pt x="218085" y="184740"/>
                      <a:pt x="258870" y="184740"/>
                    </a:cubicBezTo>
                    <a:close/>
                    <a:moveTo>
                      <a:pt x="258763" y="147620"/>
                    </a:moveTo>
                    <a:cubicBezTo>
                      <a:pt x="197495" y="147620"/>
                      <a:pt x="147697" y="197347"/>
                      <a:pt x="147697" y="258400"/>
                    </a:cubicBezTo>
                    <a:cubicBezTo>
                      <a:pt x="147697" y="319583"/>
                      <a:pt x="197495" y="369310"/>
                      <a:pt x="258763" y="369310"/>
                    </a:cubicBezTo>
                    <a:cubicBezTo>
                      <a:pt x="320032" y="369310"/>
                      <a:pt x="369830" y="319453"/>
                      <a:pt x="369830" y="258400"/>
                    </a:cubicBezTo>
                    <a:cubicBezTo>
                      <a:pt x="369830" y="197347"/>
                      <a:pt x="320032" y="147620"/>
                      <a:pt x="258763" y="147620"/>
                    </a:cubicBezTo>
                    <a:close/>
                    <a:moveTo>
                      <a:pt x="258112" y="80189"/>
                    </a:moveTo>
                    <a:cubicBezTo>
                      <a:pt x="246119" y="80189"/>
                      <a:pt x="236342" y="89952"/>
                      <a:pt x="236342" y="102058"/>
                    </a:cubicBezTo>
                    <a:cubicBezTo>
                      <a:pt x="236342" y="114034"/>
                      <a:pt x="246119" y="123798"/>
                      <a:pt x="258112" y="123798"/>
                    </a:cubicBezTo>
                    <a:cubicBezTo>
                      <a:pt x="270235" y="123798"/>
                      <a:pt x="280012" y="114034"/>
                      <a:pt x="280012" y="102058"/>
                    </a:cubicBezTo>
                    <a:cubicBezTo>
                      <a:pt x="280012" y="89952"/>
                      <a:pt x="270235" y="80189"/>
                      <a:pt x="258112" y="80189"/>
                    </a:cubicBezTo>
                    <a:close/>
                    <a:moveTo>
                      <a:pt x="258763" y="0"/>
                    </a:moveTo>
                    <a:cubicBezTo>
                      <a:pt x="401507" y="0"/>
                      <a:pt x="517527" y="115857"/>
                      <a:pt x="517527" y="258400"/>
                    </a:cubicBezTo>
                    <a:cubicBezTo>
                      <a:pt x="517527" y="346009"/>
                      <a:pt x="473726" y="423464"/>
                      <a:pt x="406852" y="470197"/>
                    </a:cubicBezTo>
                    <a:cubicBezTo>
                      <a:pt x="443483" y="484386"/>
                      <a:pt x="463428" y="503652"/>
                      <a:pt x="463428" y="525522"/>
                    </a:cubicBezTo>
                    <a:cubicBezTo>
                      <a:pt x="463428" y="576291"/>
                      <a:pt x="359401" y="603758"/>
                      <a:pt x="261371" y="603758"/>
                    </a:cubicBezTo>
                    <a:cubicBezTo>
                      <a:pt x="163471" y="603758"/>
                      <a:pt x="59314" y="576291"/>
                      <a:pt x="59314" y="525522"/>
                    </a:cubicBezTo>
                    <a:cubicBezTo>
                      <a:pt x="59314" y="504434"/>
                      <a:pt x="78085" y="485688"/>
                      <a:pt x="112631" y="471499"/>
                    </a:cubicBezTo>
                    <a:cubicBezTo>
                      <a:pt x="44713" y="424896"/>
                      <a:pt x="0" y="346790"/>
                      <a:pt x="0" y="258400"/>
                    </a:cubicBezTo>
                    <a:cubicBezTo>
                      <a:pt x="0" y="115857"/>
                      <a:pt x="116020" y="0"/>
                      <a:pt x="25876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</p:sp>
        </p:grpSp>
        <p:sp>
          <p:nvSpPr>
            <p:cNvPr id="33" name="Text Box 79"/>
            <p:cNvSpPr txBox="1">
              <a:spLocks noChangeArrowheads="1"/>
            </p:cNvSpPr>
            <p:nvPr/>
          </p:nvSpPr>
          <p:spPr bwMode="auto">
            <a:xfrm>
              <a:off x="1985931" y="3593123"/>
              <a:ext cx="6411519" cy="47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10000"/>
                </a:lnSpc>
              </a:pPr>
              <a:r>
                <a:rPr kumimoji="1"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通过</a:t>
              </a:r>
              <a:r>
                <a:rPr kumimoji="1"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DNS</a:t>
              </a:r>
              <a:r>
                <a:rPr kumimoji="1"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请求报文洪泛攻击</a:t>
              </a:r>
              <a:r>
                <a:rPr kumimoji="1"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TLD DNS</a:t>
              </a:r>
              <a:r>
                <a:rPr kumimoji="1"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服务器</a:t>
              </a: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2103237" y="2905582"/>
            <a:ext cx="4525438" cy="639688"/>
            <a:chOff x="4399783" y="3079825"/>
            <a:chExt cx="1850558" cy="866609"/>
          </a:xfrm>
        </p:grpSpPr>
        <p:sp>
          <p:nvSpPr>
            <p:cNvPr id="26" name="矩形: 圆角 41"/>
            <p:cNvSpPr/>
            <p:nvPr/>
          </p:nvSpPr>
          <p:spPr>
            <a:xfrm>
              <a:off x="4399783" y="3079825"/>
              <a:ext cx="1850558" cy="866609"/>
            </a:xfrm>
            <a:prstGeom prst="roundRect">
              <a:avLst>
                <a:gd name="adj" fmla="val 12368"/>
              </a:avLst>
            </a:prstGeom>
            <a:solidFill>
              <a:srgbClr val="FEF6E5"/>
            </a:solidFill>
            <a:ln w="19050">
              <a:solidFill>
                <a:srgbClr val="FDECC7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67497" tIns="33748" rIns="67497" bIns="33748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800"/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4547751" y="3284119"/>
              <a:ext cx="1702590" cy="5420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根服务器通常配备分组过滤器</a:t>
              </a: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2103238" y="3664530"/>
            <a:ext cx="6849213" cy="639688"/>
            <a:chOff x="4399783" y="3079825"/>
            <a:chExt cx="2800804" cy="866609"/>
          </a:xfrm>
        </p:grpSpPr>
        <p:sp>
          <p:nvSpPr>
            <p:cNvPr id="29" name="矩形: 圆角 41"/>
            <p:cNvSpPr/>
            <p:nvPr/>
          </p:nvSpPr>
          <p:spPr>
            <a:xfrm>
              <a:off x="4399783" y="3079825"/>
              <a:ext cx="2681891" cy="866609"/>
            </a:xfrm>
            <a:prstGeom prst="roundRect">
              <a:avLst>
                <a:gd name="adj" fmla="val 12368"/>
              </a:avLst>
            </a:prstGeom>
            <a:solidFill>
              <a:srgbClr val="FEF6E5"/>
            </a:solidFill>
            <a:ln w="19050">
              <a:solidFill>
                <a:srgbClr val="FDECC7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67497" tIns="33748" rIns="67497" bIns="33748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800"/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4547751" y="3242108"/>
              <a:ext cx="2652836" cy="5420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大多数本地</a:t>
              </a:r>
              <a:r>
                <a:rPr lang="en-US" altLang="zh-CN" sz="20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DNS</a:t>
              </a:r>
              <a:r>
                <a:rPr lang="zh-CN" altLang="en-US" sz="20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服务器缓存了</a:t>
              </a:r>
              <a:r>
                <a:rPr lang="en-US" altLang="zh-CN" sz="20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TLD DNS</a:t>
              </a:r>
              <a:r>
                <a:rPr lang="zh-CN" altLang="en-US" sz="20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服务器的地址</a:t>
              </a:r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2103238" y="4926378"/>
            <a:ext cx="4525439" cy="639688"/>
            <a:chOff x="4399783" y="3079825"/>
            <a:chExt cx="1850558" cy="866609"/>
          </a:xfrm>
        </p:grpSpPr>
        <p:sp>
          <p:nvSpPr>
            <p:cNvPr id="42" name="矩形: 圆角 41"/>
            <p:cNvSpPr/>
            <p:nvPr/>
          </p:nvSpPr>
          <p:spPr>
            <a:xfrm>
              <a:off x="4399783" y="3079825"/>
              <a:ext cx="1850558" cy="866609"/>
            </a:xfrm>
            <a:prstGeom prst="roundRect">
              <a:avLst>
                <a:gd name="adj" fmla="val 12368"/>
              </a:avLst>
            </a:prstGeom>
            <a:solidFill>
              <a:srgbClr val="FEF6E5"/>
            </a:solidFill>
            <a:ln w="19050">
              <a:solidFill>
                <a:srgbClr val="FDECC7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67497" tIns="33748" rIns="67497" bIns="33748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800"/>
            </a:p>
          </p:txBody>
        </p:sp>
        <p:sp>
          <p:nvSpPr>
            <p:cNvPr id="43" name="文本框 42"/>
            <p:cNvSpPr txBox="1"/>
            <p:nvPr/>
          </p:nvSpPr>
          <p:spPr>
            <a:xfrm>
              <a:off x="4547751" y="3242106"/>
              <a:ext cx="1344466" cy="5420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难以过滤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629529" y="315996"/>
            <a:ext cx="6380871" cy="1005602"/>
            <a:chOff x="658104" y="373146"/>
            <a:chExt cx="6380871" cy="1005602"/>
          </a:xfrm>
        </p:grpSpPr>
        <p:grpSp>
          <p:nvGrpSpPr>
            <p:cNvPr id="8" name="组合 7"/>
            <p:cNvGrpSpPr/>
            <p:nvPr/>
          </p:nvGrpSpPr>
          <p:grpSpPr>
            <a:xfrm>
              <a:off x="1080814" y="763297"/>
              <a:ext cx="5958161" cy="615451"/>
              <a:chOff x="1839058" y="1058437"/>
              <a:chExt cx="5958161" cy="615451"/>
            </a:xfrm>
          </p:grpSpPr>
          <p:sp>
            <p:nvSpPr>
              <p:cNvPr id="12" name="矩形: 圆角 11"/>
              <p:cNvSpPr/>
              <p:nvPr/>
            </p:nvSpPr>
            <p:spPr>
              <a:xfrm>
                <a:off x="1839058" y="1058437"/>
                <a:ext cx="5348561" cy="584775"/>
              </a:xfrm>
              <a:prstGeom prst="roundRect">
                <a:avLst>
                  <a:gd name="adj" fmla="val 50000"/>
                </a:avLst>
              </a:prstGeom>
              <a:solidFill>
                <a:srgbClr val="009FF6"/>
              </a:solidFill>
              <a:ln>
                <a:solidFill>
                  <a:schemeClr val="bg1"/>
                </a:solidFill>
              </a:ln>
              <a:effectLst>
                <a:outerShdw blurRad="63500" sx="101000" sy="101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solidFill>
                    <a:srgbClr val="00A3F8"/>
                  </a:solidFill>
                </a:endParaRPr>
              </a:p>
            </p:txBody>
          </p:sp>
          <p:sp>
            <p:nvSpPr>
              <p:cNvPr id="13" name="文本框 12"/>
              <p:cNvSpPr txBox="1"/>
              <p:nvPr/>
            </p:nvSpPr>
            <p:spPr>
              <a:xfrm>
                <a:off x="2875428" y="1089113"/>
                <a:ext cx="4921791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32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攻击</a:t>
                </a:r>
                <a:r>
                  <a:rPr lang="en-US" altLang="zh-CN" sz="32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DNS</a:t>
                </a:r>
                <a:r>
                  <a:rPr lang="zh-CN" altLang="en-US" sz="32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服务器</a:t>
                </a:r>
              </a:p>
            </p:txBody>
          </p:sp>
        </p:grpSp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3">
              <a:lum contrast="20000"/>
            </a:blip>
            <a:stretch>
              <a:fillRect/>
            </a:stretch>
          </p:blipFill>
          <p:spPr>
            <a:xfrm>
              <a:off x="658104" y="373146"/>
              <a:ext cx="1178667" cy="987480"/>
            </a:xfrm>
            <a:prstGeom prst="rect">
              <a:avLst/>
            </a:prstGeom>
          </p:spPr>
        </p:pic>
      </p:grpSp>
      <p:grpSp>
        <p:nvGrpSpPr>
          <p:cNvPr id="19" name="组合 18"/>
          <p:cNvGrpSpPr/>
          <p:nvPr/>
        </p:nvGrpSpPr>
        <p:grpSpPr>
          <a:xfrm>
            <a:off x="1116171" y="1572653"/>
            <a:ext cx="4379912" cy="526689"/>
            <a:chOff x="722008" y="1303131"/>
            <a:chExt cx="4182068" cy="502899"/>
          </a:xfrm>
        </p:grpSpPr>
        <p:grpSp>
          <p:nvGrpSpPr>
            <p:cNvPr id="20" name="组合 19"/>
            <p:cNvGrpSpPr/>
            <p:nvPr/>
          </p:nvGrpSpPr>
          <p:grpSpPr>
            <a:xfrm>
              <a:off x="722008" y="1303131"/>
              <a:ext cx="546594" cy="475865"/>
              <a:chOff x="708742" y="1296102"/>
              <a:chExt cx="454744" cy="283828"/>
            </a:xfrm>
          </p:grpSpPr>
          <p:sp>
            <p:nvSpPr>
              <p:cNvPr id="23" name="平行四边形 22"/>
              <p:cNvSpPr/>
              <p:nvPr/>
            </p:nvSpPr>
            <p:spPr>
              <a:xfrm>
                <a:off x="708742" y="1296103"/>
                <a:ext cx="351872" cy="283827"/>
              </a:xfrm>
              <a:prstGeom prst="parallelogram">
                <a:avLst>
                  <a:gd name="adj" fmla="val 80822"/>
                </a:avLst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985"/>
              </a:p>
            </p:txBody>
          </p:sp>
          <p:sp>
            <p:nvSpPr>
              <p:cNvPr id="24" name="平行四边形 23"/>
              <p:cNvSpPr/>
              <p:nvPr/>
            </p:nvSpPr>
            <p:spPr>
              <a:xfrm>
                <a:off x="811614" y="1296102"/>
                <a:ext cx="351872" cy="283827"/>
              </a:xfrm>
              <a:prstGeom prst="parallelogram">
                <a:avLst>
                  <a:gd name="adj" fmla="val 80822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985"/>
              </a:p>
            </p:txBody>
          </p:sp>
        </p:grpSp>
        <p:sp>
          <p:nvSpPr>
            <p:cNvPr id="21" name="流程图: 手动输入 6"/>
            <p:cNvSpPr/>
            <p:nvPr/>
          </p:nvSpPr>
          <p:spPr>
            <a:xfrm rot="5400000" flipV="1">
              <a:off x="2708406" y="-413270"/>
              <a:ext cx="475861" cy="3915479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-1" fmla="*/ 0 w 10000"/>
                <a:gd name="connsiteY0-2" fmla="*/ 1050 h 10000"/>
                <a:gd name="connsiteX1-3" fmla="*/ 10000 w 10000"/>
                <a:gd name="connsiteY1-4" fmla="*/ 0 h 10000"/>
                <a:gd name="connsiteX2-5" fmla="*/ 10000 w 10000"/>
                <a:gd name="connsiteY2-6" fmla="*/ 10000 h 10000"/>
                <a:gd name="connsiteX3-7" fmla="*/ 0 w 10000"/>
                <a:gd name="connsiteY3-8" fmla="*/ 10000 h 10000"/>
                <a:gd name="connsiteX4-9" fmla="*/ 0 w 10000"/>
                <a:gd name="connsiteY4-10" fmla="*/ 1050 h 10000"/>
                <a:gd name="connsiteX0-11" fmla="*/ 0 w 10000"/>
                <a:gd name="connsiteY0-12" fmla="*/ 988 h 9938"/>
                <a:gd name="connsiteX1-13" fmla="*/ 9911 w 10000"/>
                <a:gd name="connsiteY1-14" fmla="*/ 0 h 9938"/>
                <a:gd name="connsiteX2-15" fmla="*/ 10000 w 10000"/>
                <a:gd name="connsiteY2-16" fmla="*/ 9938 h 9938"/>
                <a:gd name="connsiteX3-17" fmla="*/ 0 w 10000"/>
                <a:gd name="connsiteY3-18" fmla="*/ 9938 h 9938"/>
                <a:gd name="connsiteX4-19" fmla="*/ 0 w 10000"/>
                <a:gd name="connsiteY4-20" fmla="*/ 988 h 9938"/>
                <a:gd name="connsiteX0-21" fmla="*/ 0 w 10000"/>
                <a:gd name="connsiteY0-22" fmla="*/ 1853 h 10000"/>
                <a:gd name="connsiteX1-23" fmla="*/ 9911 w 10000"/>
                <a:gd name="connsiteY1-24" fmla="*/ 0 h 10000"/>
                <a:gd name="connsiteX2-25" fmla="*/ 10000 w 10000"/>
                <a:gd name="connsiteY2-26" fmla="*/ 10000 h 10000"/>
                <a:gd name="connsiteX3-27" fmla="*/ 0 w 10000"/>
                <a:gd name="connsiteY3-28" fmla="*/ 10000 h 10000"/>
                <a:gd name="connsiteX4-29" fmla="*/ 0 w 10000"/>
                <a:gd name="connsiteY4-30" fmla="*/ 1853 h 10000"/>
                <a:gd name="connsiteX0-31" fmla="*/ 0 w 10000"/>
                <a:gd name="connsiteY0-32" fmla="*/ 1796 h 10000"/>
                <a:gd name="connsiteX1-33" fmla="*/ 9911 w 10000"/>
                <a:gd name="connsiteY1-34" fmla="*/ 0 h 10000"/>
                <a:gd name="connsiteX2-35" fmla="*/ 10000 w 10000"/>
                <a:gd name="connsiteY2-36" fmla="*/ 10000 h 10000"/>
                <a:gd name="connsiteX3-37" fmla="*/ 0 w 10000"/>
                <a:gd name="connsiteY3-38" fmla="*/ 10000 h 10000"/>
                <a:gd name="connsiteX4-39" fmla="*/ 0 w 10000"/>
                <a:gd name="connsiteY4-40" fmla="*/ 1796 h 10000"/>
                <a:gd name="connsiteX0-41" fmla="*/ 106 w 10000"/>
                <a:gd name="connsiteY0-42" fmla="*/ 804 h 10000"/>
                <a:gd name="connsiteX1-43" fmla="*/ 9911 w 10000"/>
                <a:gd name="connsiteY1-44" fmla="*/ 0 h 10000"/>
                <a:gd name="connsiteX2-45" fmla="*/ 10000 w 10000"/>
                <a:gd name="connsiteY2-46" fmla="*/ 10000 h 10000"/>
                <a:gd name="connsiteX3-47" fmla="*/ 0 w 10000"/>
                <a:gd name="connsiteY3-48" fmla="*/ 10000 h 10000"/>
                <a:gd name="connsiteX4-49" fmla="*/ 106 w 10000"/>
                <a:gd name="connsiteY4-50" fmla="*/ 804 h 10000"/>
                <a:gd name="connsiteX0-51" fmla="*/ 106 w 10000"/>
                <a:gd name="connsiteY0-52" fmla="*/ 793 h 10000"/>
                <a:gd name="connsiteX1-53" fmla="*/ 9911 w 10000"/>
                <a:gd name="connsiteY1-54" fmla="*/ 0 h 10000"/>
                <a:gd name="connsiteX2-55" fmla="*/ 10000 w 10000"/>
                <a:gd name="connsiteY2-56" fmla="*/ 10000 h 10000"/>
                <a:gd name="connsiteX3-57" fmla="*/ 0 w 10000"/>
                <a:gd name="connsiteY3-58" fmla="*/ 10000 h 10000"/>
                <a:gd name="connsiteX4-59" fmla="*/ 106 w 10000"/>
                <a:gd name="connsiteY4-60" fmla="*/ 793 h 10000"/>
                <a:gd name="connsiteX0-61" fmla="*/ 106 w 10000"/>
                <a:gd name="connsiteY0-62" fmla="*/ 758 h 10000"/>
                <a:gd name="connsiteX1-63" fmla="*/ 9911 w 10000"/>
                <a:gd name="connsiteY1-64" fmla="*/ 0 h 10000"/>
                <a:gd name="connsiteX2-65" fmla="*/ 10000 w 10000"/>
                <a:gd name="connsiteY2-66" fmla="*/ 10000 h 10000"/>
                <a:gd name="connsiteX3-67" fmla="*/ 0 w 10000"/>
                <a:gd name="connsiteY3-68" fmla="*/ 10000 h 10000"/>
                <a:gd name="connsiteX4-69" fmla="*/ 106 w 10000"/>
                <a:gd name="connsiteY4-70" fmla="*/ 758 h 10000"/>
                <a:gd name="connsiteX0-71" fmla="*/ 50 w 10000"/>
                <a:gd name="connsiteY0-72" fmla="*/ 854 h 10000"/>
                <a:gd name="connsiteX1-73" fmla="*/ 9911 w 10000"/>
                <a:gd name="connsiteY1-74" fmla="*/ 0 h 10000"/>
                <a:gd name="connsiteX2-75" fmla="*/ 10000 w 10000"/>
                <a:gd name="connsiteY2-76" fmla="*/ 10000 h 10000"/>
                <a:gd name="connsiteX3-77" fmla="*/ 0 w 10000"/>
                <a:gd name="connsiteY3-78" fmla="*/ 10000 h 10000"/>
                <a:gd name="connsiteX4-79" fmla="*/ 50 w 10000"/>
                <a:gd name="connsiteY4-80" fmla="*/ 854 h 100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0000" h="10000">
                  <a:moveTo>
                    <a:pt x="50" y="854"/>
                  </a:moveTo>
                  <a:lnTo>
                    <a:pt x="9911" y="0"/>
                  </a:lnTo>
                  <a:cubicBezTo>
                    <a:pt x="9941" y="3334"/>
                    <a:pt x="9970" y="6666"/>
                    <a:pt x="10000" y="10000"/>
                  </a:cubicBezTo>
                  <a:lnTo>
                    <a:pt x="0" y="10000"/>
                  </a:lnTo>
                  <a:cubicBezTo>
                    <a:pt x="35" y="6935"/>
                    <a:pt x="15" y="3919"/>
                    <a:pt x="50" y="854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55">
                <a:latin typeface="+mn-ea"/>
                <a:cs typeface="Arial" panose="020B0604020202020204" pitchFamily="34" charset="0"/>
              </a:endParaRPr>
            </a:p>
          </p:txBody>
        </p:sp>
        <p:sp>
          <p:nvSpPr>
            <p:cNvPr id="22" name="Text Box 79"/>
            <p:cNvSpPr txBox="1">
              <a:spLocks noChangeArrowheads="1"/>
            </p:cNvSpPr>
            <p:nvPr/>
          </p:nvSpPr>
          <p:spPr bwMode="auto">
            <a:xfrm>
              <a:off x="1847434" y="1335830"/>
              <a:ext cx="1991819" cy="470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kumimoji="1" lang="zh-CN" altLang="en-US" sz="2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重定向攻击</a:t>
              </a: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1116171" y="2315870"/>
            <a:ext cx="10110629" cy="498598"/>
            <a:chOff x="1403750" y="3593123"/>
            <a:chExt cx="10110629" cy="498598"/>
          </a:xfrm>
        </p:grpSpPr>
        <p:grpSp>
          <p:nvGrpSpPr>
            <p:cNvPr id="38" name="组合 37"/>
            <p:cNvGrpSpPr/>
            <p:nvPr/>
          </p:nvGrpSpPr>
          <p:grpSpPr>
            <a:xfrm>
              <a:off x="1403750" y="3593123"/>
              <a:ext cx="490436" cy="476221"/>
              <a:chOff x="1403750" y="3593123"/>
              <a:chExt cx="808892" cy="785446"/>
            </a:xfrm>
          </p:grpSpPr>
          <p:sp>
            <p:nvSpPr>
              <p:cNvPr id="40" name="对话气泡: 椭圆形 4"/>
              <p:cNvSpPr/>
              <p:nvPr/>
            </p:nvSpPr>
            <p:spPr>
              <a:xfrm>
                <a:off x="1403750" y="3593123"/>
                <a:ext cx="808892" cy="785446"/>
              </a:xfrm>
              <a:prstGeom prst="wedgeEllipseCallout">
                <a:avLst>
                  <a:gd name="adj1" fmla="val 66124"/>
                  <a:gd name="adj2" fmla="val 2799"/>
                </a:avLst>
              </a:prstGeom>
              <a:solidFill>
                <a:srgbClr val="009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1" name="round-web-cam_17861"/>
              <p:cNvSpPr>
                <a:spLocks noChangeAspect="1"/>
              </p:cNvSpPr>
              <p:nvPr/>
            </p:nvSpPr>
            <p:spPr bwMode="auto">
              <a:xfrm>
                <a:off x="1567764" y="3705353"/>
                <a:ext cx="480863" cy="560986"/>
              </a:xfrm>
              <a:custGeom>
                <a:avLst/>
                <a:gdLst>
                  <a:gd name="connsiteX0" fmla="*/ 382866 w 517527"/>
                  <a:gd name="connsiteY0" fmla="*/ 485037 h 603758"/>
                  <a:gd name="connsiteX1" fmla="*/ 258763 w 517527"/>
                  <a:gd name="connsiteY1" fmla="*/ 516800 h 603758"/>
                  <a:gd name="connsiteX2" fmla="*/ 136617 w 517527"/>
                  <a:gd name="connsiteY2" fmla="*/ 486079 h 603758"/>
                  <a:gd name="connsiteX3" fmla="*/ 81214 w 517527"/>
                  <a:gd name="connsiteY3" fmla="*/ 525522 h 603758"/>
                  <a:gd name="connsiteX4" fmla="*/ 261371 w 517527"/>
                  <a:gd name="connsiteY4" fmla="*/ 581888 h 603758"/>
                  <a:gd name="connsiteX5" fmla="*/ 441658 w 517527"/>
                  <a:gd name="connsiteY5" fmla="*/ 525522 h 603758"/>
                  <a:gd name="connsiteX6" fmla="*/ 382866 w 517527"/>
                  <a:gd name="connsiteY6" fmla="*/ 485037 h 603758"/>
                  <a:gd name="connsiteX7" fmla="*/ 258870 w 517527"/>
                  <a:gd name="connsiteY7" fmla="*/ 184740 h 603758"/>
                  <a:gd name="connsiteX8" fmla="*/ 332717 w 517527"/>
                  <a:gd name="connsiteY8" fmla="*/ 258481 h 603758"/>
                  <a:gd name="connsiteX9" fmla="*/ 258870 w 517527"/>
                  <a:gd name="connsiteY9" fmla="*/ 332222 h 603758"/>
                  <a:gd name="connsiteX10" fmla="*/ 185023 w 517527"/>
                  <a:gd name="connsiteY10" fmla="*/ 258481 h 603758"/>
                  <a:gd name="connsiteX11" fmla="*/ 258870 w 517527"/>
                  <a:gd name="connsiteY11" fmla="*/ 184740 h 603758"/>
                  <a:gd name="connsiteX12" fmla="*/ 258763 w 517527"/>
                  <a:gd name="connsiteY12" fmla="*/ 147620 h 603758"/>
                  <a:gd name="connsiteX13" fmla="*/ 147697 w 517527"/>
                  <a:gd name="connsiteY13" fmla="*/ 258400 h 603758"/>
                  <a:gd name="connsiteX14" fmla="*/ 258763 w 517527"/>
                  <a:gd name="connsiteY14" fmla="*/ 369310 h 603758"/>
                  <a:gd name="connsiteX15" fmla="*/ 369830 w 517527"/>
                  <a:gd name="connsiteY15" fmla="*/ 258400 h 603758"/>
                  <a:gd name="connsiteX16" fmla="*/ 258763 w 517527"/>
                  <a:gd name="connsiteY16" fmla="*/ 147620 h 603758"/>
                  <a:gd name="connsiteX17" fmla="*/ 258112 w 517527"/>
                  <a:gd name="connsiteY17" fmla="*/ 80189 h 603758"/>
                  <a:gd name="connsiteX18" fmla="*/ 236342 w 517527"/>
                  <a:gd name="connsiteY18" fmla="*/ 102058 h 603758"/>
                  <a:gd name="connsiteX19" fmla="*/ 258112 w 517527"/>
                  <a:gd name="connsiteY19" fmla="*/ 123798 h 603758"/>
                  <a:gd name="connsiteX20" fmla="*/ 280012 w 517527"/>
                  <a:gd name="connsiteY20" fmla="*/ 102058 h 603758"/>
                  <a:gd name="connsiteX21" fmla="*/ 258112 w 517527"/>
                  <a:gd name="connsiteY21" fmla="*/ 80189 h 603758"/>
                  <a:gd name="connsiteX22" fmla="*/ 258763 w 517527"/>
                  <a:gd name="connsiteY22" fmla="*/ 0 h 603758"/>
                  <a:gd name="connsiteX23" fmla="*/ 517527 w 517527"/>
                  <a:gd name="connsiteY23" fmla="*/ 258400 h 603758"/>
                  <a:gd name="connsiteX24" fmla="*/ 406852 w 517527"/>
                  <a:gd name="connsiteY24" fmla="*/ 470197 h 603758"/>
                  <a:gd name="connsiteX25" fmla="*/ 463428 w 517527"/>
                  <a:gd name="connsiteY25" fmla="*/ 525522 h 603758"/>
                  <a:gd name="connsiteX26" fmla="*/ 261371 w 517527"/>
                  <a:gd name="connsiteY26" fmla="*/ 603758 h 603758"/>
                  <a:gd name="connsiteX27" fmla="*/ 59314 w 517527"/>
                  <a:gd name="connsiteY27" fmla="*/ 525522 h 603758"/>
                  <a:gd name="connsiteX28" fmla="*/ 112631 w 517527"/>
                  <a:gd name="connsiteY28" fmla="*/ 471499 h 603758"/>
                  <a:gd name="connsiteX29" fmla="*/ 0 w 517527"/>
                  <a:gd name="connsiteY29" fmla="*/ 258400 h 603758"/>
                  <a:gd name="connsiteX30" fmla="*/ 258763 w 517527"/>
                  <a:gd name="connsiteY30" fmla="*/ 0 h 603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517527" h="603758">
                    <a:moveTo>
                      <a:pt x="382866" y="485037"/>
                    </a:moveTo>
                    <a:cubicBezTo>
                      <a:pt x="345974" y="505345"/>
                      <a:pt x="303737" y="516800"/>
                      <a:pt x="258763" y="516800"/>
                    </a:cubicBezTo>
                    <a:cubicBezTo>
                      <a:pt x="214572" y="516800"/>
                      <a:pt x="172987" y="505735"/>
                      <a:pt x="136617" y="486079"/>
                    </a:cubicBezTo>
                    <a:cubicBezTo>
                      <a:pt x="102463" y="497013"/>
                      <a:pt x="81214" y="511984"/>
                      <a:pt x="81214" y="525522"/>
                    </a:cubicBezTo>
                    <a:cubicBezTo>
                      <a:pt x="81214" y="549084"/>
                      <a:pt x="149783" y="581888"/>
                      <a:pt x="261371" y="581888"/>
                    </a:cubicBezTo>
                    <a:cubicBezTo>
                      <a:pt x="373089" y="581888"/>
                      <a:pt x="441658" y="549084"/>
                      <a:pt x="441658" y="525522"/>
                    </a:cubicBezTo>
                    <a:cubicBezTo>
                      <a:pt x="441658" y="511593"/>
                      <a:pt x="418584" y="495972"/>
                      <a:pt x="382866" y="485037"/>
                    </a:cubicBezTo>
                    <a:close/>
                    <a:moveTo>
                      <a:pt x="258870" y="184740"/>
                    </a:moveTo>
                    <a:cubicBezTo>
                      <a:pt x="299655" y="184740"/>
                      <a:pt x="332717" y="217755"/>
                      <a:pt x="332717" y="258481"/>
                    </a:cubicBezTo>
                    <a:cubicBezTo>
                      <a:pt x="332717" y="299207"/>
                      <a:pt x="299655" y="332222"/>
                      <a:pt x="258870" y="332222"/>
                    </a:cubicBezTo>
                    <a:cubicBezTo>
                      <a:pt x="218085" y="332222"/>
                      <a:pt x="185023" y="299207"/>
                      <a:pt x="185023" y="258481"/>
                    </a:cubicBezTo>
                    <a:cubicBezTo>
                      <a:pt x="185023" y="217755"/>
                      <a:pt x="218085" y="184740"/>
                      <a:pt x="258870" y="184740"/>
                    </a:cubicBezTo>
                    <a:close/>
                    <a:moveTo>
                      <a:pt x="258763" y="147620"/>
                    </a:moveTo>
                    <a:cubicBezTo>
                      <a:pt x="197495" y="147620"/>
                      <a:pt x="147697" y="197347"/>
                      <a:pt x="147697" y="258400"/>
                    </a:cubicBezTo>
                    <a:cubicBezTo>
                      <a:pt x="147697" y="319583"/>
                      <a:pt x="197495" y="369310"/>
                      <a:pt x="258763" y="369310"/>
                    </a:cubicBezTo>
                    <a:cubicBezTo>
                      <a:pt x="320032" y="369310"/>
                      <a:pt x="369830" y="319453"/>
                      <a:pt x="369830" y="258400"/>
                    </a:cubicBezTo>
                    <a:cubicBezTo>
                      <a:pt x="369830" y="197347"/>
                      <a:pt x="320032" y="147620"/>
                      <a:pt x="258763" y="147620"/>
                    </a:cubicBezTo>
                    <a:close/>
                    <a:moveTo>
                      <a:pt x="258112" y="80189"/>
                    </a:moveTo>
                    <a:cubicBezTo>
                      <a:pt x="246119" y="80189"/>
                      <a:pt x="236342" y="89952"/>
                      <a:pt x="236342" y="102058"/>
                    </a:cubicBezTo>
                    <a:cubicBezTo>
                      <a:pt x="236342" y="114034"/>
                      <a:pt x="246119" y="123798"/>
                      <a:pt x="258112" y="123798"/>
                    </a:cubicBezTo>
                    <a:cubicBezTo>
                      <a:pt x="270235" y="123798"/>
                      <a:pt x="280012" y="114034"/>
                      <a:pt x="280012" y="102058"/>
                    </a:cubicBezTo>
                    <a:cubicBezTo>
                      <a:pt x="280012" y="89952"/>
                      <a:pt x="270235" y="80189"/>
                      <a:pt x="258112" y="80189"/>
                    </a:cubicBezTo>
                    <a:close/>
                    <a:moveTo>
                      <a:pt x="258763" y="0"/>
                    </a:moveTo>
                    <a:cubicBezTo>
                      <a:pt x="401507" y="0"/>
                      <a:pt x="517527" y="115857"/>
                      <a:pt x="517527" y="258400"/>
                    </a:cubicBezTo>
                    <a:cubicBezTo>
                      <a:pt x="517527" y="346009"/>
                      <a:pt x="473726" y="423464"/>
                      <a:pt x="406852" y="470197"/>
                    </a:cubicBezTo>
                    <a:cubicBezTo>
                      <a:pt x="443483" y="484386"/>
                      <a:pt x="463428" y="503652"/>
                      <a:pt x="463428" y="525522"/>
                    </a:cubicBezTo>
                    <a:cubicBezTo>
                      <a:pt x="463428" y="576291"/>
                      <a:pt x="359401" y="603758"/>
                      <a:pt x="261371" y="603758"/>
                    </a:cubicBezTo>
                    <a:cubicBezTo>
                      <a:pt x="163471" y="603758"/>
                      <a:pt x="59314" y="576291"/>
                      <a:pt x="59314" y="525522"/>
                    </a:cubicBezTo>
                    <a:cubicBezTo>
                      <a:pt x="59314" y="504434"/>
                      <a:pt x="78085" y="485688"/>
                      <a:pt x="112631" y="471499"/>
                    </a:cubicBezTo>
                    <a:cubicBezTo>
                      <a:pt x="44713" y="424896"/>
                      <a:pt x="0" y="346790"/>
                      <a:pt x="0" y="258400"/>
                    </a:cubicBezTo>
                    <a:cubicBezTo>
                      <a:pt x="0" y="115857"/>
                      <a:pt x="116020" y="0"/>
                      <a:pt x="25876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</p:sp>
        </p:grpSp>
        <p:sp>
          <p:nvSpPr>
            <p:cNvPr id="39" name="Text Box 79"/>
            <p:cNvSpPr txBox="1">
              <a:spLocks noChangeArrowheads="1"/>
            </p:cNvSpPr>
            <p:nvPr/>
          </p:nvSpPr>
          <p:spPr bwMode="auto">
            <a:xfrm>
              <a:off x="1985931" y="3593123"/>
              <a:ext cx="9528448" cy="4985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10000"/>
                </a:lnSpc>
              </a:pPr>
              <a:r>
                <a:rPr kumimoji="1"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中间人攻击</a:t>
              </a:r>
              <a:r>
                <a:rPr kumimoji="1"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——</a:t>
              </a:r>
              <a:r>
                <a:rPr kumimoji="1"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攻击者截获来自主机的请求并返回伪造的回答。</a:t>
              </a: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1116171" y="3011576"/>
            <a:ext cx="10342858" cy="904863"/>
            <a:chOff x="1403750" y="3593123"/>
            <a:chExt cx="10342858" cy="904863"/>
          </a:xfrm>
        </p:grpSpPr>
        <p:grpSp>
          <p:nvGrpSpPr>
            <p:cNvPr id="32" name="组合 31"/>
            <p:cNvGrpSpPr/>
            <p:nvPr/>
          </p:nvGrpSpPr>
          <p:grpSpPr>
            <a:xfrm>
              <a:off x="1403750" y="3593123"/>
              <a:ext cx="490436" cy="476221"/>
              <a:chOff x="1403750" y="3593123"/>
              <a:chExt cx="808892" cy="785446"/>
            </a:xfrm>
          </p:grpSpPr>
          <p:sp>
            <p:nvSpPr>
              <p:cNvPr id="34" name="对话气泡: 椭圆形 4"/>
              <p:cNvSpPr/>
              <p:nvPr/>
            </p:nvSpPr>
            <p:spPr>
              <a:xfrm>
                <a:off x="1403750" y="3593123"/>
                <a:ext cx="808892" cy="785446"/>
              </a:xfrm>
              <a:prstGeom prst="wedgeEllipseCallout">
                <a:avLst>
                  <a:gd name="adj1" fmla="val 66124"/>
                  <a:gd name="adj2" fmla="val 2799"/>
                </a:avLst>
              </a:prstGeom>
              <a:solidFill>
                <a:srgbClr val="009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" name="round-web-cam_17861"/>
              <p:cNvSpPr>
                <a:spLocks noChangeAspect="1"/>
              </p:cNvSpPr>
              <p:nvPr/>
            </p:nvSpPr>
            <p:spPr bwMode="auto">
              <a:xfrm>
                <a:off x="1567764" y="3705353"/>
                <a:ext cx="480863" cy="560986"/>
              </a:xfrm>
              <a:custGeom>
                <a:avLst/>
                <a:gdLst>
                  <a:gd name="connsiteX0" fmla="*/ 382866 w 517527"/>
                  <a:gd name="connsiteY0" fmla="*/ 485037 h 603758"/>
                  <a:gd name="connsiteX1" fmla="*/ 258763 w 517527"/>
                  <a:gd name="connsiteY1" fmla="*/ 516800 h 603758"/>
                  <a:gd name="connsiteX2" fmla="*/ 136617 w 517527"/>
                  <a:gd name="connsiteY2" fmla="*/ 486079 h 603758"/>
                  <a:gd name="connsiteX3" fmla="*/ 81214 w 517527"/>
                  <a:gd name="connsiteY3" fmla="*/ 525522 h 603758"/>
                  <a:gd name="connsiteX4" fmla="*/ 261371 w 517527"/>
                  <a:gd name="connsiteY4" fmla="*/ 581888 h 603758"/>
                  <a:gd name="connsiteX5" fmla="*/ 441658 w 517527"/>
                  <a:gd name="connsiteY5" fmla="*/ 525522 h 603758"/>
                  <a:gd name="connsiteX6" fmla="*/ 382866 w 517527"/>
                  <a:gd name="connsiteY6" fmla="*/ 485037 h 603758"/>
                  <a:gd name="connsiteX7" fmla="*/ 258870 w 517527"/>
                  <a:gd name="connsiteY7" fmla="*/ 184740 h 603758"/>
                  <a:gd name="connsiteX8" fmla="*/ 332717 w 517527"/>
                  <a:gd name="connsiteY8" fmla="*/ 258481 h 603758"/>
                  <a:gd name="connsiteX9" fmla="*/ 258870 w 517527"/>
                  <a:gd name="connsiteY9" fmla="*/ 332222 h 603758"/>
                  <a:gd name="connsiteX10" fmla="*/ 185023 w 517527"/>
                  <a:gd name="connsiteY10" fmla="*/ 258481 h 603758"/>
                  <a:gd name="connsiteX11" fmla="*/ 258870 w 517527"/>
                  <a:gd name="connsiteY11" fmla="*/ 184740 h 603758"/>
                  <a:gd name="connsiteX12" fmla="*/ 258763 w 517527"/>
                  <a:gd name="connsiteY12" fmla="*/ 147620 h 603758"/>
                  <a:gd name="connsiteX13" fmla="*/ 147697 w 517527"/>
                  <a:gd name="connsiteY13" fmla="*/ 258400 h 603758"/>
                  <a:gd name="connsiteX14" fmla="*/ 258763 w 517527"/>
                  <a:gd name="connsiteY14" fmla="*/ 369310 h 603758"/>
                  <a:gd name="connsiteX15" fmla="*/ 369830 w 517527"/>
                  <a:gd name="connsiteY15" fmla="*/ 258400 h 603758"/>
                  <a:gd name="connsiteX16" fmla="*/ 258763 w 517527"/>
                  <a:gd name="connsiteY16" fmla="*/ 147620 h 603758"/>
                  <a:gd name="connsiteX17" fmla="*/ 258112 w 517527"/>
                  <a:gd name="connsiteY17" fmla="*/ 80189 h 603758"/>
                  <a:gd name="connsiteX18" fmla="*/ 236342 w 517527"/>
                  <a:gd name="connsiteY18" fmla="*/ 102058 h 603758"/>
                  <a:gd name="connsiteX19" fmla="*/ 258112 w 517527"/>
                  <a:gd name="connsiteY19" fmla="*/ 123798 h 603758"/>
                  <a:gd name="connsiteX20" fmla="*/ 280012 w 517527"/>
                  <a:gd name="connsiteY20" fmla="*/ 102058 h 603758"/>
                  <a:gd name="connsiteX21" fmla="*/ 258112 w 517527"/>
                  <a:gd name="connsiteY21" fmla="*/ 80189 h 603758"/>
                  <a:gd name="connsiteX22" fmla="*/ 258763 w 517527"/>
                  <a:gd name="connsiteY22" fmla="*/ 0 h 603758"/>
                  <a:gd name="connsiteX23" fmla="*/ 517527 w 517527"/>
                  <a:gd name="connsiteY23" fmla="*/ 258400 h 603758"/>
                  <a:gd name="connsiteX24" fmla="*/ 406852 w 517527"/>
                  <a:gd name="connsiteY24" fmla="*/ 470197 h 603758"/>
                  <a:gd name="connsiteX25" fmla="*/ 463428 w 517527"/>
                  <a:gd name="connsiteY25" fmla="*/ 525522 h 603758"/>
                  <a:gd name="connsiteX26" fmla="*/ 261371 w 517527"/>
                  <a:gd name="connsiteY26" fmla="*/ 603758 h 603758"/>
                  <a:gd name="connsiteX27" fmla="*/ 59314 w 517527"/>
                  <a:gd name="connsiteY27" fmla="*/ 525522 h 603758"/>
                  <a:gd name="connsiteX28" fmla="*/ 112631 w 517527"/>
                  <a:gd name="connsiteY28" fmla="*/ 471499 h 603758"/>
                  <a:gd name="connsiteX29" fmla="*/ 0 w 517527"/>
                  <a:gd name="connsiteY29" fmla="*/ 258400 h 603758"/>
                  <a:gd name="connsiteX30" fmla="*/ 258763 w 517527"/>
                  <a:gd name="connsiteY30" fmla="*/ 0 h 603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517527" h="603758">
                    <a:moveTo>
                      <a:pt x="382866" y="485037"/>
                    </a:moveTo>
                    <a:cubicBezTo>
                      <a:pt x="345974" y="505345"/>
                      <a:pt x="303737" y="516800"/>
                      <a:pt x="258763" y="516800"/>
                    </a:cubicBezTo>
                    <a:cubicBezTo>
                      <a:pt x="214572" y="516800"/>
                      <a:pt x="172987" y="505735"/>
                      <a:pt x="136617" y="486079"/>
                    </a:cubicBezTo>
                    <a:cubicBezTo>
                      <a:pt x="102463" y="497013"/>
                      <a:pt x="81214" y="511984"/>
                      <a:pt x="81214" y="525522"/>
                    </a:cubicBezTo>
                    <a:cubicBezTo>
                      <a:pt x="81214" y="549084"/>
                      <a:pt x="149783" y="581888"/>
                      <a:pt x="261371" y="581888"/>
                    </a:cubicBezTo>
                    <a:cubicBezTo>
                      <a:pt x="373089" y="581888"/>
                      <a:pt x="441658" y="549084"/>
                      <a:pt x="441658" y="525522"/>
                    </a:cubicBezTo>
                    <a:cubicBezTo>
                      <a:pt x="441658" y="511593"/>
                      <a:pt x="418584" y="495972"/>
                      <a:pt x="382866" y="485037"/>
                    </a:cubicBezTo>
                    <a:close/>
                    <a:moveTo>
                      <a:pt x="258870" y="184740"/>
                    </a:moveTo>
                    <a:cubicBezTo>
                      <a:pt x="299655" y="184740"/>
                      <a:pt x="332717" y="217755"/>
                      <a:pt x="332717" y="258481"/>
                    </a:cubicBezTo>
                    <a:cubicBezTo>
                      <a:pt x="332717" y="299207"/>
                      <a:pt x="299655" y="332222"/>
                      <a:pt x="258870" y="332222"/>
                    </a:cubicBezTo>
                    <a:cubicBezTo>
                      <a:pt x="218085" y="332222"/>
                      <a:pt x="185023" y="299207"/>
                      <a:pt x="185023" y="258481"/>
                    </a:cubicBezTo>
                    <a:cubicBezTo>
                      <a:pt x="185023" y="217755"/>
                      <a:pt x="218085" y="184740"/>
                      <a:pt x="258870" y="184740"/>
                    </a:cubicBezTo>
                    <a:close/>
                    <a:moveTo>
                      <a:pt x="258763" y="147620"/>
                    </a:moveTo>
                    <a:cubicBezTo>
                      <a:pt x="197495" y="147620"/>
                      <a:pt x="147697" y="197347"/>
                      <a:pt x="147697" y="258400"/>
                    </a:cubicBezTo>
                    <a:cubicBezTo>
                      <a:pt x="147697" y="319583"/>
                      <a:pt x="197495" y="369310"/>
                      <a:pt x="258763" y="369310"/>
                    </a:cubicBezTo>
                    <a:cubicBezTo>
                      <a:pt x="320032" y="369310"/>
                      <a:pt x="369830" y="319453"/>
                      <a:pt x="369830" y="258400"/>
                    </a:cubicBezTo>
                    <a:cubicBezTo>
                      <a:pt x="369830" y="197347"/>
                      <a:pt x="320032" y="147620"/>
                      <a:pt x="258763" y="147620"/>
                    </a:cubicBezTo>
                    <a:close/>
                    <a:moveTo>
                      <a:pt x="258112" y="80189"/>
                    </a:moveTo>
                    <a:cubicBezTo>
                      <a:pt x="246119" y="80189"/>
                      <a:pt x="236342" y="89952"/>
                      <a:pt x="236342" y="102058"/>
                    </a:cubicBezTo>
                    <a:cubicBezTo>
                      <a:pt x="236342" y="114034"/>
                      <a:pt x="246119" y="123798"/>
                      <a:pt x="258112" y="123798"/>
                    </a:cubicBezTo>
                    <a:cubicBezTo>
                      <a:pt x="270235" y="123798"/>
                      <a:pt x="280012" y="114034"/>
                      <a:pt x="280012" y="102058"/>
                    </a:cubicBezTo>
                    <a:cubicBezTo>
                      <a:pt x="280012" y="89952"/>
                      <a:pt x="270235" y="80189"/>
                      <a:pt x="258112" y="80189"/>
                    </a:cubicBezTo>
                    <a:close/>
                    <a:moveTo>
                      <a:pt x="258763" y="0"/>
                    </a:moveTo>
                    <a:cubicBezTo>
                      <a:pt x="401507" y="0"/>
                      <a:pt x="517527" y="115857"/>
                      <a:pt x="517527" y="258400"/>
                    </a:cubicBezTo>
                    <a:cubicBezTo>
                      <a:pt x="517527" y="346009"/>
                      <a:pt x="473726" y="423464"/>
                      <a:pt x="406852" y="470197"/>
                    </a:cubicBezTo>
                    <a:cubicBezTo>
                      <a:pt x="443483" y="484386"/>
                      <a:pt x="463428" y="503652"/>
                      <a:pt x="463428" y="525522"/>
                    </a:cubicBezTo>
                    <a:cubicBezTo>
                      <a:pt x="463428" y="576291"/>
                      <a:pt x="359401" y="603758"/>
                      <a:pt x="261371" y="603758"/>
                    </a:cubicBezTo>
                    <a:cubicBezTo>
                      <a:pt x="163471" y="603758"/>
                      <a:pt x="59314" y="576291"/>
                      <a:pt x="59314" y="525522"/>
                    </a:cubicBezTo>
                    <a:cubicBezTo>
                      <a:pt x="59314" y="504434"/>
                      <a:pt x="78085" y="485688"/>
                      <a:pt x="112631" y="471499"/>
                    </a:cubicBezTo>
                    <a:cubicBezTo>
                      <a:pt x="44713" y="424896"/>
                      <a:pt x="0" y="346790"/>
                      <a:pt x="0" y="258400"/>
                    </a:cubicBezTo>
                    <a:cubicBezTo>
                      <a:pt x="0" y="115857"/>
                      <a:pt x="116020" y="0"/>
                      <a:pt x="25876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</p:sp>
        </p:grpSp>
        <p:sp>
          <p:nvSpPr>
            <p:cNvPr id="33" name="Text Box 79"/>
            <p:cNvSpPr txBox="1">
              <a:spLocks noChangeArrowheads="1"/>
            </p:cNvSpPr>
            <p:nvPr/>
          </p:nvSpPr>
          <p:spPr bwMode="auto">
            <a:xfrm>
              <a:off x="1985931" y="3593123"/>
              <a:ext cx="9760677" cy="9048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10000"/>
                </a:lnSpc>
              </a:pPr>
              <a:r>
                <a:rPr kumimoji="1"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DNS</a:t>
              </a:r>
              <a:r>
                <a:rPr kumimoji="1"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毒害攻击</a:t>
              </a:r>
              <a:r>
                <a:rPr kumimoji="1"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——</a:t>
              </a:r>
              <a:r>
                <a:rPr kumimoji="1"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攻击者向一台</a:t>
              </a:r>
              <a:r>
                <a:rPr kumimoji="1"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DNS</a:t>
              </a:r>
              <a:r>
                <a:rPr kumimoji="1"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服务器发送伪造的回答，诱使服务器在它的缓存中接收伪造的记录。</a:t>
              </a: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1052239" y="4341062"/>
            <a:ext cx="9461139" cy="517907"/>
            <a:chOff x="722008" y="1303131"/>
            <a:chExt cx="9033772" cy="494514"/>
          </a:xfrm>
        </p:grpSpPr>
        <p:grpSp>
          <p:nvGrpSpPr>
            <p:cNvPr id="30" name="组合 29"/>
            <p:cNvGrpSpPr/>
            <p:nvPr/>
          </p:nvGrpSpPr>
          <p:grpSpPr>
            <a:xfrm>
              <a:off x="722008" y="1303131"/>
              <a:ext cx="546594" cy="475865"/>
              <a:chOff x="708742" y="1296102"/>
              <a:chExt cx="454744" cy="283828"/>
            </a:xfrm>
          </p:grpSpPr>
          <p:sp>
            <p:nvSpPr>
              <p:cNvPr id="43" name="平行四边形 42"/>
              <p:cNvSpPr/>
              <p:nvPr/>
            </p:nvSpPr>
            <p:spPr>
              <a:xfrm>
                <a:off x="708742" y="1296103"/>
                <a:ext cx="351872" cy="283827"/>
              </a:xfrm>
              <a:prstGeom prst="parallelogram">
                <a:avLst>
                  <a:gd name="adj" fmla="val 80822"/>
                </a:avLst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985"/>
              </a:p>
            </p:txBody>
          </p:sp>
          <p:sp>
            <p:nvSpPr>
              <p:cNvPr id="50" name="平行四边形 49"/>
              <p:cNvSpPr/>
              <p:nvPr/>
            </p:nvSpPr>
            <p:spPr>
              <a:xfrm>
                <a:off x="811614" y="1296102"/>
                <a:ext cx="351872" cy="283827"/>
              </a:xfrm>
              <a:prstGeom prst="parallelogram">
                <a:avLst>
                  <a:gd name="adj" fmla="val 80822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985"/>
              </a:p>
            </p:txBody>
          </p:sp>
        </p:grpSp>
        <p:sp>
          <p:nvSpPr>
            <p:cNvPr id="36" name="流程图: 手动输入 6"/>
            <p:cNvSpPr/>
            <p:nvPr/>
          </p:nvSpPr>
          <p:spPr>
            <a:xfrm rot="5400000" flipV="1">
              <a:off x="4931701" y="-2659803"/>
              <a:ext cx="475861" cy="8403100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-1" fmla="*/ 0 w 10000"/>
                <a:gd name="connsiteY0-2" fmla="*/ 1050 h 10000"/>
                <a:gd name="connsiteX1-3" fmla="*/ 10000 w 10000"/>
                <a:gd name="connsiteY1-4" fmla="*/ 0 h 10000"/>
                <a:gd name="connsiteX2-5" fmla="*/ 10000 w 10000"/>
                <a:gd name="connsiteY2-6" fmla="*/ 10000 h 10000"/>
                <a:gd name="connsiteX3-7" fmla="*/ 0 w 10000"/>
                <a:gd name="connsiteY3-8" fmla="*/ 10000 h 10000"/>
                <a:gd name="connsiteX4-9" fmla="*/ 0 w 10000"/>
                <a:gd name="connsiteY4-10" fmla="*/ 1050 h 10000"/>
                <a:gd name="connsiteX0-11" fmla="*/ 0 w 10000"/>
                <a:gd name="connsiteY0-12" fmla="*/ 988 h 9938"/>
                <a:gd name="connsiteX1-13" fmla="*/ 9911 w 10000"/>
                <a:gd name="connsiteY1-14" fmla="*/ 0 h 9938"/>
                <a:gd name="connsiteX2-15" fmla="*/ 10000 w 10000"/>
                <a:gd name="connsiteY2-16" fmla="*/ 9938 h 9938"/>
                <a:gd name="connsiteX3-17" fmla="*/ 0 w 10000"/>
                <a:gd name="connsiteY3-18" fmla="*/ 9938 h 9938"/>
                <a:gd name="connsiteX4-19" fmla="*/ 0 w 10000"/>
                <a:gd name="connsiteY4-20" fmla="*/ 988 h 9938"/>
                <a:gd name="connsiteX0-21" fmla="*/ 0 w 10000"/>
                <a:gd name="connsiteY0-22" fmla="*/ 1853 h 10000"/>
                <a:gd name="connsiteX1-23" fmla="*/ 9911 w 10000"/>
                <a:gd name="connsiteY1-24" fmla="*/ 0 h 10000"/>
                <a:gd name="connsiteX2-25" fmla="*/ 10000 w 10000"/>
                <a:gd name="connsiteY2-26" fmla="*/ 10000 h 10000"/>
                <a:gd name="connsiteX3-27" fmla="*/ 0 w 10000"/>
                <a:gd name="connsiteY3-28" fmla="*/ 10000 h 10000"/>
                <a:gd name="connsiteX4-29" fmla="*/ 0 w 10000"/>
                <a:gd name="connsiteY4-30" fmla="*/ 1853 h 10000"/>
                <a:gd name="connsiteX0-31" fmla="*/ 0 w 10000"/>
                <a:gd name="connsiteY0-32" fmla="*/ 1796 h 10000"/>
                <a:gd name="connsiteX1-33" fmla="*/ 9911 w 10000"/>
                <a:gd name="connsiteY1-34" fmla="*/ 0 h 10000"/>
                <a:gd name="connsiteX2-35" fmla="*/ 10000 w 10000"/>
                <a:gd name="connsiteY2-36" fmla="*/ 10000 h 10000"/>
                <a:gd name="connsiteX3-37" fmla="*/ 0 w 10000"/>
                <a:gd name="connsiteY3-38" fmla="*/ 10000 h 10000"/>
                <a:gd name="connsiteX4-39" fmla="*/ 0 w 10000"/>
                <a:gd name="connsiteY4-40" fmla="*/ 1796 h 10000"/>
                <a:gd name="connsiteX0-41" fmla="*/ 106 w 10000"/>
                <a:gd name="connsiteY0-42" fmla="*/ 804 h 10000"/>
                <a:gd name="connsiteX1-43" fmla="*/ 9911 w 10000"/>
                <a:gd name="connsiteY1-44" fmla="*/ 0 h 10000"/>
                <a:gd name="connsiteX2-45" fmla="*/ 10000 w 10000"/>
                <a:gd name="connsiteY2-46" fmla="*/ 10000 h 10000"/>
                <a:gd name="connsiteX3-47" fmla="*/ 0 w 10000"/>
                <a:gd name="connsiteY3-48" fmla="*/ 10000 h 10000"/>
                <a:gd name="connsiteX4-49" fmla="*/ 106 w 10000"/>
                <a:gd name="connsiteY4-50" fmla="*/ 804 h 10000"/>
                <a:gd name="connsiteX0-51" fmla="*/ 106 w 10000"/>
                <a:gd name="connsiteY0-52" fmla="*/ 793 h 10000"/>
                <a:gd name="connsiteX1-53" fmla="*/ 9911 w 10000"/>
                <a:gd name="connsiteY1-54" fmla="*/ 0 h 10000"/>
                <a:gd name="connsiteX2-55" fmla="*/ 10000 w 10000"/>
                <a:gd name="connsiteY2-56" fmla="*/ 10000 h 10000"/>
                <a:gd name="connsiteX3-57" fmla="*/ 0 w 10000"/>
                <a:gd name="connsiteY3-58" fmla="*/ 10000 h 10000"/>
                <a:gd name="connsiteX4-59" fmla="*/ 106 w 10000"/>
                <a:gd name="connsiteY4-60" fmla="*/ 793 h 10000"/>
                <a:gd name="connsiteX0-61" fmla="*/ 106 w 10000"/>
                <a:gd name="connsiteY0-62" fmla="*/ 758 h 10000"/>
                <a:gd name="connsiteX1-63" fmla="*/ 9911 w 10000"/>
                <a:gd name="connsiteY1-64" fmla="*/ 0 h 10000"/>
                <a:gd name="connsiteX2-65" fmla="*/ 10000 w 10000"/>
                <a:gd name="connsiteY2-66" fmla="*/ 10000 h 10000"/>
                <a:gd name="connsiteX3-67" fmla="*/ 0 w 10000"/>
                <a:gd name="connsiteY3-68" fmla="*/ 10000 h 10000"/>
                <a:gd name="connsiteX4-69" fmla="*/ 106 w 10000"/>
                <a:gd name="connsiteY4-70" fmla="*/ 758 h 10000"/>
                <a:gd name="connsiteX0-71" fmla="*/ 50 w 10000"/>
                <a:gd name="connsiteY0-72" fmla="*/ 854 h 10000"/>
                <a:gd name="connsiteX1-73" fmla="*/ 9911 w 10000"/>
                <a:gd name="connsiteY1-74" fmla="*/ 0 h 10000"/>
                <a:gd name="connsiteX2-75" fmla="*/ 10000 w 10000"/>
                <a:gd name="connsiteY2-76" fmla="*/ 10000 h 10000"/>
                <a:gd name="connsiteX3-77" fmla="*/ 0 w 10000"/>
                <a:gd name="connsiteY3-78" fmla="*/ 10000 h 10000"/>
                <a:gd name="connsiteX4-79" fmla="*/ 50 w 10000"/>
                <a:gd name="connsiteY4-80" fmla="*/ 854 h 100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0000" h="10000">
                  <a:moveTo>
                    <a:pt x="50" y="854"/>
                  </a:moveTo>
                  <a:lnTo>
                    <a:pt x="9911" y="0"/>
                  </a:lnTo>
                  <a:cubicBezTo>
                    <a:pt x="9941" y="3334"/>
                    <a:pt x="9970" y="6666"/>
                    <a:pt x="10000" y="10000"/>
                  </a:cubicBezTo>
                  <a:lnTo>
                    <a:pt x="0" y="10000"/>
                  </a:lnTo>
                  <a:cubicBezTo>
                    <a:pt x="35" y="6935"/>
                    <a:pt x="15" y="3919"/>
                    <a:pt x="50" y="854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55">
                <a:latin typeface="+mn-ea"/>
                <a:cs typeface="Arial" panose="020B0604020202020204" pitchFamily="34" charset="0"/>
              </a:endParaRPr>
            </a:p>
          </p:txBody>
        </p:sp>
        <p:sp>
          <p:nvSpPr>
            <p:cNvPr id="42" name="Text Box 79"/>
            <p:cNvSpPr txBox="1">
              <a:spLocks noChangeArrowheads="1"/>
            </p:cNvSpPr>
            <p:nvPr/>
          </p:nvSpPr>
          <p:spPr bwMode="auto">
            <a:xfrm>
              <a:off x="1566563" y="1327445"/>
              <a:ext cx="8189217" cy="470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kumimoji="1" lang="zh-CN" altLang="en-US" sz="2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利用</a:t>
              </a:r>
              <a:r>
                <a:rPr kumimoji="1" lang="en-US" altLang="zh-CN" sz="2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DNS</a:t>
              </a:r>
              <a:r>
                <a:rPr kumimoji="1" lang="zh-CN" altLang="en-US" sz="2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服务器对目标主机采用</a:t>
              </a:r>
              <a:r>
                <a:rPr kumimoji="1" lang="en-US" altLang="zh-CN" sz="26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DDoS</a:t>
              </a:r>
              <a:r>
                <a:rPr kumimoji="1" lang="zh-CN" altLang="en-US" sz="2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攻击</a:t>
              </a:r>
              <a:r>
                <a:rPr kumimoji="1" lang="en-US" altLang="zh-CN" sz="2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——</a:t>
              </a:r>
              <a:r>
                <a:rPr kumimoji="1" lang="zh-CN" altLang="en-US" sz="2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反射攻击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6">
            <a:extLst>
              <a:ext uri="{FF2B5EF4-FFF2-40B4-BE49-F238E27FC236}">
                <a16:creationId xmlns:a16="http://schemas.microsoft.com/office/drawing/2014/main" id="{E2FC0143-51AC-4948-80E8-9BC500126F3B}"/>
              </a:ext>
            </a:extLst>
          </p:cNvPr>
          <p:cNvSpPr/>
          <p:nvPr/>
        </p:nvSpPr>
        <p:spPr>
          <a:xfrm>
            <a:off x="1274823" y="1352103"/>
            <a:ext cx="3563489" cy="3563489"/>
          </a:xfrm>
          <a:prstGeom prst="ellipse">
            <a:avLst/>
          </a:prstGeom>
          <a:solidFill>
            <a:schemeClr val="bg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400" dirty="0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B92D39A8-AB88-49CB-9F6C-292F75EFDE9A}"/>
              </a:ext>
            </a:extLst>
          </p:cNvPr>
          <p:cNvGrpSpPr/>
          <p:nvPr/>
        </p:nvGrpSpPr>
        <p:grpSpPr>
          <a:xfrm>
            <a:off x="2120869" y="2233028"/>
            <a:ext cx="5906776" cy="2095963"/>
            <a:chOff x="2758589" y="2301016"/>
            <a:chExt cx="5906776" cy="2095963"/>
          </a:xfrm>
        </p:grpSpPr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F55A1D8A-4D59-4C3E-9792-84427F80460F}"/>
                </a:ext>
              </a:extLst>
            </p:cNvPr>
            <p:cNvGrpSpPr/>
            <p:nvPr/>
          </p:nvGrpSpPr>
          <p:grpSpPr>
            <a:xfrm>
              <a:off x="2758589" y="2301016"/>
              <a:ext cx="5906776" cy="1652041"/>
              <a:chOff x="2068944" y="1725761"/>
              <a:chExt cx="4430087" cy="1239031"/>
            </a:xfrm>
          </p:grpSpPr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A805C810-6795-4D6E-898A-AF23AF458D1E}"/>
                  </a:ext>
                </a:extLst>
              </p:cNvPr>
              <p:cNvSpPr/>
              <p:nvPr/>
            </p:nvSpPr>
            <p:spPr>
              <a:xfrm>
                <a:off x="3290367" y="1725761"/>
                <a:ext cx="3154954" cy="7070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lnSpc>
                    <a:spcPct val="110000"/>
                  </a:lnSpc>
                </a:pPr>
                <a:r>
                  <a:rPr lang="en-US" altLang="zh-CN" sz="5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造字工房朗倩（非商用）常规体" pitchFamily="50" charset="-122"/>
                    <a:ea typeface="造字工房朗倩（非商用）常规体" pitchFamily="50" charset="-122"/>
                  </a:rPr>
                  <a:t>P2P</a:t>
                </a:r>
                <a:r>
                  <a:rPr lang="zh-CN" altLang="en-US" sz="5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造字工房朗倩（非商用）常规体" pitchFamily="50" charset="-122"/>
                    <a:ea typeface="造字工房朗倩（非商用）常规体" pitchFamily="50" charset="-122"/>
                  </a:rPr>
                  <a:t>文件分发</a:t>
                </a:r>
              </a:p>
            </p:txBody>
          </p:sp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CAE3ADA4-6A7B-4810-A6BF-06EC6E884194}"/>
                  </a:ext>
                </a:extLst>
              </p:cNvPr>
              <p:cNvSpPr/>
              <p:nvPr/>
            </p:nvSpPr>
            <p:spPr>
              <a:xfrm>
                <a:off x="2367847" y="2466781"/>
                <a:ext cx="4131184" cy="4385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3200" spc="300" dirty="0" err="1">
                    <a:gradFill>
                      <a:gsLst>
                        <a:gs pos="100000">
                          <a:srgbClr val="2E95D1"/>
                        </a:gs>
                        <a:gs pos="0">
                          <a:srgbClr val="8296EF"/>
                        </a:gs>
                      </a:gsLst>
                      <a:lin ang="10800000" scaled="0"/>
                    </a:gra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ile</a:t>
                </a:r>
                <a:r>
                  <a:rPr lang="en-US" altLang="zh-CN" sz="3200" spc="300" dirty="0">
                    <a:gradFill>
                      <a:gsLst>
                        <a:gs pos="100000">
                          <a:srgbClr val="2E95D1"/>
                        </a:gs>
                        <a:gs pos="0">
                          <a:srgbClr val="8296EF"/>
                        </a:gs>
                      </a:gsLst>
                      <a:lin ang="10800000" scaled="0"/>
                    </a:gra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Distribution in the P2P</a:t>
                </a:r>
                <a:endParaRPr lang="zh-CN" altLang="en-US" sz="3200" spc="300" baseline="-25000" dirty="0">
                  <a:gradFill>
                    <a:gsLst>
                      <a:gs pos="100000">
                        <a:srgbClr val="2E95D1"/>
                      </a:gs>
                      <a:gs pos="0">
                        <a:srgbClr val="8296EF"/>
                      </a:gs>
                    </a:gsLst>
                    <a:lin ang="10800000" scaled="0"/>
                  </a:gra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737ECEF2-992A-4D91-B174-42C0AE07C39B}"/>
                  </a:ext>
                </a:extLst>
              </p:cNvPr>
              <p:cNvSpPr/>
              <p:nvPr/>
            </p:nvSpPr>
            <p:spPr>
              <a:xfrm>
                <a:off x="2068944" y="1980520"/>
                <a:ext cx="481142" cy="80791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9600" baseline="-25000" dirty="0">
                    <a:solidFill>
                      <a:srgbClr val="2E95D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</a:t>
                </a:r>
                <a:endParaRPr lang="zh-CN" altLang="en-US" sz="9600" baseline="-25000" dirty="0">
                  <a:solidFill>
                    <a:srgbClr val="2E95D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5" name="直接连接符 14">
                <a:extLst>
                  <a:ext uri="{FF2B5EF4-FFF2-40B4-BE49-F238E27FC236}">
                    <a16:creationId xmlns:a16="http://schemas.microsoft.com/office/drawing/2014/main" id="{90C97EEE-77C3-4880-BD41-77E47DDB186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14446" y="2955132"/>
                <a:ext cx="4224012" cy="9660"/>
              </a:xfrm>
              <a:prstGeom prst="line">
                <a:avLst/>
              </a:prstGeom>
              <a:ln w="9525">
                <a:solidFill>
                  <a:srgbClr val="2E3047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05F598D7-8728-4BBE-BF11-D00616B8EDF1}"/>
                </a:ext>
              </a:extLst>
            </p:cNvPr>
            <p:cNvSpPr/>
            <p:nvPr/>
          </p:nvSpPr>
          <p:spPr>
            <a:xfrm>
              <a:off x="7360341" y="3689093"/>
              <a:ext cx="1239442" cy="707886"/>
            </a:xfrm>
            <a:prstGeom prst="rect">
              <a:avLst/>
            </a:prstGeom>
            <a:effectLst/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zh-CN" sz="4000" b="1" dirty="0">
                  <a:solidFill>
                    <a:srgbClr val="2E95D1"/>
                  </a:solidFill>
                  <a:latin typeface="造字工房朗倩（非商用）细体" pitchFamily="50" charset="-122"/>
                  <a:ea typeface="造字工房朗倩（非商用）细体" pitchFamily="50" charset="-122"/>
                </a:rPr>
                <a:t>……</a:t>
              </a:r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8A7B8671-A919-4B28-968F-F4685045CCFF}"/>
              </a:ext>
            </a:extLst>
          </p:cNvPr>
          <p:cNvGrpSpPr/>
          <p:nvPr/>
        </p:nvGrpSpPr>
        <p:grpSpPr>
          <a:xfrm>
            <a:off x="824456" y="1780458"/>
            <a:ext cx="1479553" cy="1353390"/>
            <a:chOff x="787397" y="1578243"/>
            <a:chExt cx="1679793" cy="1536555"/>
          </a:xfrm>
        </p:grpSpPr>
        <p:sp>
          <p:nvSpPr>
            <p:cNvPr id="21" name="Oval 6">
              <a:extLst>
                <a:ext uri="{FF2B5EF4-FFF2-40B4-BE49-F238E27FC236}">
                  <a16:creationId xmlns:a16="http://schemas.microsoft.com/office/drawing/2014/main" id="{243BE39F-F63C-4DD7-8AE3-F5E2181CF1DA}"/>
                </a:ext>
              </a:extLst>
            </p:cNvPr>
            <p:cNvSpPr/>
            <p:nvPr/>
          </p:nvSpPr>
          <p:spPr>
            <a:xfrm>
              <a:off x="934434" y="1608992"/>
              <a:ext cx="1532756" cy="1505806"/>
            </a:xfrm>
            <a:prstGeom prst="ellipse">
              <a:avLst/>
            </a:prstGeom>
            <a:solidFill>
              <a:schemeClr val="bg1"/>
            </a:solidFill>
            <a:ln>
              <a:gradFill>
                <a:gsLst>
                  <a:gs pos="0">
                    <a:srgbClr val="2E95D1"/>
                  </a:gs>
                  <a:gs pos="100000">
                    <a:srgbClr val="1F25A0"/>
                  </a:gs>
                </a:gsLst>
                <a:lin ang="5400000" scaled="1"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zh-CN" alt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Narkisim" panose="020E0502050101010101" pitchFamily="34" charset="-79"/>
              </a:endParaRPr>
            </a:p>
          </p:txBody>
        </p:sp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98402D77-7B74-48B7-A371-74D826D404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16607"/>
            <a:stretch/>
          </p:blipFill>
          <p:spPr>
            <a:xfrm>
              <a:off x="787397" y="1578243"/>
              <a:ext cx="1602532" cy="1404482"/>
            </a:xfrm>
            <a:prstGeom prst="rect">
              <a:avLst/>
            </a:prstGeom>
            <a:effectLst/>
          </p:spPr>
        </p:pic>
      </p:grpSp>
    </p:spTree>
    <p:extLst>
      <p:ext uri="{BB962C8B-B14F-4D97-AF65-F5344CB8AC3E}">
        <p14:creationId xmlns:p14="http://schemas.microsoft.com/office/powerpoint/2010/main" val="3724239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/>
          <p:cNvGrpSpPr/>
          <p:nvPr/>
        </p:nvGrpSpPr>
        <p:grpSpPr>
          <a:xfrm>
            <a:off x="430213" y="0"/>
            <a:ext cx="4183721" cy="1428589"/>
            <a:chOff x="551030" y="-368704"/>
            <a:chExt cx="4183721" cy="1428589"/>
          </a:xfrm>
        </p:grpSpPr>
        <p:grpSp>
          <p:nvGrpSpPr>
            <p:cNvPr id="29" name="组合 28"/>
            <p:cNvGrpSpPr/>
            <p:nvPr/>
          </p:nvGrpSpPr>
          <p:grpSpPr>
            <a:xfrm>
              <a:off x="1201631" y="303925"/>
              <a:ext cx="3533120" cy="687997"/>
              <a:chOff x="1839058" y="967769"/>
              <a:chExt cx="3533120" cy="687997"/>
            </a:xfrm>
          </p:grpSpPr>
          <p:sp>
            <p:nvSpPr>
              <p:cNvPr id="31" name="矩形: 圆角 30"/>
              <p:cNvSpPr/>
              <p:nvPr/>
            </p:nvSpPr>
            <p:spPr>
              <a:xfrm>
                <a:off x="1839058" y="967769"/>
                <a:ext cx="3533120" cy="675443"/>
              </a:xfrm>
              <a:prstGeom prst="roundRect">
                <a:avLst>
                  <a:gd name="adj" fmla="val 50000"/>
                </a:avLst>
              </a:prstGeom>
              <a:solidFill>
                <a:srgbClr val="009FF6"/>
              </a:solidFill>
              <a:ln>
                <a:solidFill>
                  <a:schemeClr val="bg1"/>
                </a:solidFill>
              </a:ln>
              <a:effectLst>
                <a:outerShdw blurRad="63500" sx="101000" sy="101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solidFill>
                    <a:srgbClr val="00A3F8"/>
                  </a:solidFill>
                </a:endParaRPr>
              </a:p>
            </p:txBody>
          </p:sp>
          <p:sp>
            <p:nvSpPr>
              <p:cNvPr id="32" name="文本框 31"/>
              <p:cNvSpPr txBox="1"/>
              <p:nvPr/>
            </p:nvSpPr>
            <p:spPr>
              <a:xfrm>
                <a:off x="2786093" y="1009435"/>
                <a:ext cx="258608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P2P</a:t>
                </a:r>
                <a:r>
                  <a:rPr lang="zh-CN" altLang="en-US" sz="3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传输</a:t>
                </a:r>
                <a:endParaRPr lang="en-US" altLang="zh-CN" sz="3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造字工房朗倩（非商用）细体" pitchFamily="50" charset="-122"/>
                  <a:ea typeface="造字工房朗倩（非商用）细体" pitchFamily="50" charset="-122"/>
                </a:endParaRPr>
              </a:p>
            </p:txBody>
          </p:sp>
        </p:grpSp>
        <p:pic>
          <p:nvPicPr>
            <p:cNvPr id="30" name="图片 29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111"/>
            <a:stretch>
              <a:fillRect/>
            </a:stretch>
          </p:blipFill>
          <p:spPr>
            <a:xfrm>
              <a:off x="551030" y="-368704"/>
              <a:ext cx="1607162" cy="1428589"/>
            </a:xfrm>
            <a:prstGeom prst="rect">
              <a:avLst/>
            </a:prstGeom>
          </p:spPr>
        </p:pic>
      </p:grpSp>
      <p:grpSp>
        <p:nvGrpSpPr>
          <p:cNvPr id="59" name="组合 58"/>
          <p:cNvGrpSpPr/>
          <p:nvPr/>
        </p:nvGrpSpPr>
        <p:grpSpPr>
          <a:xfrm>
            <a:off x="1112948" y="1534276"/>
            <a:ext cx="3671051" cy="526731"/>
            <a:chOff x="722008" y="1303131"/>
            <a:chExt cx="3505227" cy="502939"/>
          </a:xfrm>
        </p:grpSpPr>
        <p:sp>
          <p:nvSpPr>
            <p:cNvPr id="68" name="流程图: 手动输入 6"/>
            <p:cNvSpPr/>
            <p:nvPr/>
          </p:nvSpPr>
          <p:spPr>
            <a:xfrm rot="5400000" flipV="1">
              <a:off x="2369986" y="-74850"/>
              <a:ext cx="475861" cy="3238637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-1" fmla="*/ 0 w 10000"/>
                <a:gd name="connsiteY0-2" fmla="*/ 1050 h 10000"/>
                <a:gd name="connsiteX1-3" fmla="*/ 10000 w 10000"/>
                <a:gd name="connsiteY1-4" fmla="*/ 0 h 10000"/>
                <a:gd name="connsiteX2-5" fmla="*/ 10000 w 10000"/>
                <a:gd name="connsiteY2-6" fmla="*/ 10000 h 10000"/>
                <a:gd name="connsiteX3-7" fmla="*/ 0 w 10000"/>
                <a:gd name="connsiteY3-8" fmla="*/ 10000 h 10000"/>
                <a:gd name="connsiteX4-9" fmla="*/ 0 w 10000"/>
                <a:gd name="connsiteY4-10" fmla="*/ 1050 h 10000"/>
                <a:gd name="connsiteX0-11" fmla="*/ 0 w 10000"/>
                <a:gd name="connsiteY0-12" fmla="*/ 988 h 9938"/>
                <a:gd name="connsiteX1-13" fmla="*/ 9911 w 10000"/>
                <a:gd name="connsiteY1-14" fmla="*/ 0 h 9938"/>
                <a:gd name="connsiteX2-15" fmla="*/ 10000 w 10000"/>
                <a:gd name="connsiteY2-16" fmla="*/ 9938 h 9938"/>
                <a:gd name="connsiteX3-17" fmla="*/ 0 w 10000"/>
                <a:gd name="connsiteY3-18" fmla="*/ 9938 h 9938"/>
                <a:gd name="connsiteX4-19" fmla="*/ 0 w 10000"/>
                <a:gd name="connsiteY4-20" fmla="*/ 988 h 9938"/>
                <a:gd name="connsiteX0-21" fmla="*/ 0 w 10000"/>
                <a:gd name="connsiteY0-22" fmla="*/ 1853 h 10000"/>
                <a:gd name="connsiteX1-23" fmla="*/ 9911 w 10000"/>
                <a:gd name="connsiteY1-24" fmla="*/ 0 h 10000"/>
                <a:gd name="connsiteX2-25" fmla="*/ 10000 w 10000"/>
                <a:gd name="connsiteY2-26" fmla="*/ 10000 h 10000"/>
                <a:gd name="connsiteX3-27" fmla="*/ 0 w 10000"/>
                <a:gd name="connsiteY3-28" fmla="*/ 10000 h 10000"/>
                <a:gd name="connsiteX4-29" fmla="*/ 0 w 10000"/>
                <a:gd name="connsiteY4-30" fmla="*/ 1853 h 10000"/>
                <a:gd name="connsiteX0-31" fmla="*/ 0 w 10000"/>
                <a:gd name="connsiteY0-32" fmla="*/ 1796 h 10000"/>
                <a:gd name="connsiteX1-33" fmla="*/ 9911 w 10000"/>
                <a:gd name="connsiteY1-34" fmla="*/ 0 h 10000"/>
                <a:gd name="connsiteX2-35" fmla="*/ 10000 w 10000"/>
                <a:gd name="connsiteY2-36" fmla="*/ 10000 h 10000"/>
                <a:gd name="connsiteX3-37" fmla="*/ 0 w 10000"/>
                <a:gd name="connsiteY3-38" fmla="*/ 10000 h 10000"/>
                <a:gd name="connsiteX4-39" fmla="*/ 0 w 10000"/>
                <a:gd name="connsiteY4-40" fmla="*/ 1796 h 10000"/>
                <a:gd name="connsiteX0-41" fmla="*/ 106 w 10000"/>
                <a:gd name="connsiteY0-42" fmla="*/ 804 h 10000"/>
                <a:gd name="connsiteX1-43" fmla="*/ 9911 w 10000"/>
                <a:gd name="connsiteY1-44" fmla="*/ 0 h 10000"/>
                <a:gd name="connsiteX2-45" fmla="*/ 10000 w 10000"/>
                <a:gd name="connsiteY2-46" fmla="*/ 10000 h 10000"/>
                <a:gd name="connsiteX3-47" fmla="*/ 0 w 10000"/>
                <a:gd name="connsiteY3-48" fmla="*/ 10000 h 10000"/>
                <a:gd name="connsiteX4-49" fmla="*/ 106 w 10000"/>
                <a:gd name="connsiteY4-50" fmla="*/ 804 h 10000"/>
                <a:gd name="connsiteX0-51" fmla="*/ 106 w 10000"/>
                <a:gd name="connsiteY0-52" fmla="*/ 793 h 10000"/>
                <a:gd name="connsiteX1-53" fmla="*/ 9911 w 10000"/>
                <a:gd name="connsiteY1-54" fmla="*/ 0 h 10000"/>
                <a:gd name="connsiteX2-55" fmla="*/ 10000 w 10000"/>
                <a:gd name="connsiteY2-56" fmla="*/ 10000 h 10000"/>
                <a:gd name="connsiteX3-57" fmla="*/ 0 w 10000"/>
                <a:gd name="connsiteY3-58" fmla="*/ 10000 h 10000"/>
                <a:gd name="connsiteX4-59" fmla="*/ 106 w 10000"/>
                <a:gd name="connsiteY4-60" fmla="*/ 793 h 10000"/>
                <a:gd name="connsiteX0-61" fmla="*/ 106 w 10000"/>
                <a:gd name="connsiteY0-62" fmla="*/ 758 h 10000"/>
                <a:gd name="connsiteX1-63" fmla="*/ 9911 w 10000"/>
                <a:gd name="connsiteY1-64" fmla="*/ 0 h 10000"/>
                <a:gd name="connsiteX2-65" fmla="*/ 10000 w 10000"/>
                <a:gd name="connsiteY2-66" fmla="*/ 10000 h 10000"/>
                <a:gd name="connsiteX3-67" fmla="*/ 0 w 10000"/>
                <a:gd name="connsiteY3-68" fmla="*/ 10000 h 10000"/>
                <a:gd name="connsiteX4-69" fmla="*/ 106 w 10000"/>
                <a:gd name="connsiteY4-70" fmla="*/ 758 h 10000"/>
                <a:gd name="connsiteX0-71" fmla="*/ 50 w 10000"/>
                <a:gd name="connsiteY0-72" fmla="*/ 854 h 10000"/>
                <a:gd name="connsiteX1-73" fmla="*/ 9911 w 10000"/>
                <a:gd name="connsiteY1-74" fmla="*/ 0 h 10000"/>
                <a:gd name="connsiteX2-75" fmla="*/ 10000 w 10000"/>
                <a:gd name="connsiteY2-76" fmla="*/ 10000 h 10000"/>
                <a:gd name="connsiteX3-77" fmla="*/ 0 w 10000"/>
                <a:gd name="connsiteY3-78" fmla="*/ 10000 h 10000"/>
                <a:gd name="connsiteX4-79" fmla="*/ 50 w 10000"/>
                <a:gd name="connsiteY4-80" fmla="*/ 854 h 100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0000" h="10000">
                  <a:moveTo>
                    <a:pt x="50" y="854"/>
                  </a:moveTo>
                  <a:lnTo>
                    <a:pt x="9911" y="0"/>
                  </a:lnTo>
                  <a:cubicBezTo>
                    <a:pt x="9941" y="3334"/>
                    <a:pt x="9970" y="6666"/>
                    <a:pt x="10000" y="10000"/>
                  </a:cubicBezTo>
                  <a:lnTo>
                    <a:pt x="0" y="10000"/>
                  </a:lnTo>
                  <a:cubicBezTo>
                    <a:pt x="35" y="6935"/>
                    <a:pt x="15" y="3919"/>
                    <a:pt x="50" y="854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55">
                <a:latin typeface="+mn-ea"/>
                <a:cs typeface="Arial" panose="020B0604020202020204" pitchFamily="34" charset="0"/>
              </a:endParaRPr>
            </a:p>
          </p:txBody>
        </p:sp>
        <p:grpSp>
          <p:nvGrpSpPr>
            <p:cNvPr id="80" name="组合 79"/>
            <p:cNvGrpSpPr/>
            <p:nvPr/>
          </p:nvGrpSpPr>
          <p:grpSpPr>
            <a:xfrm>
              <a:off x="722008" y="1303131"/>
              <a:ext cx="546594" cy="475865"/>
              <a:chOff x="708742" y="1296102"/>
              <a:chExt cx="454744" cy="283828"/>
            </a:xfrm>
          </p:grpSpPr>
          <p:sp>
            <p:nvSpPr>
              <p:cNvPr id="82" name="平行四边形 81"/>
              <p:cNvSpPr/>
              <p:nvPr/>
            </p:nvSpPr>
            <p:spPr>
              <a:xfrm>
                <a:off x="708742" y="1296103"/>
                <a:ext cx="351872" cy="283827"/>
              </a:xfrm>
              <a:prstGeom prst="parallelogram">
                <a:avLst>
                  <a:gd name="adj" fmla="val 80822"/>
                </a:avLst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985"/>
              </a:p>
            </p:txBody>
          </p:sp>
          <p:sp>
            <p:nvSpPr>
              <p:cNvPr id="83" name="平行四边形 82"/>
              <p:cNvSpPr/>
              <p:nvPr/>
            </p:nvSpPr>
            <p:spPr>
              <a:xfrm>
                <a:off x="811614" y="1296102"/>
                <a:ext cx="351872" cy="283827"/>
              </a:xfrm>
              <a:prstGeom prst="parallelogram">
                <a:avLst>
                  <a:gd name="adj" fmla="val 80822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985"/>
              </a:p>
            </p:txBody>
          </p:sp>
        </p:grpSp>
        <p:sp>
          <p:nvSpPr>
            <p:cNvPr id="81" name="Text Box 79"/>
            <p:cNvSpPr txBox="1">
              <a:spLocks noChangeArrowheads="1"/>
            </p:cNvSpPr>
            <p:nvPr/>
          </p:nvSpPr>
          <p:spPr bwMode="auto">
            <a:xfrm>
              <a:off x="1559913" y="1335870"/>
              <a:ext cx="2544786" cy="470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kumimoji="1" lang="zh-CN" altLang="en-US" sz="2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一次传输的场景</a:t>
              </a:r>
            </a:p>
          </p:txBody>
        </p:sp>
      </p:grpSp>
      <p:grpSp>
        <p:nvGrpSpPr>
          <p:cNvPr id="84" name="组合 83"/>
          <p:cNvGrpSpPr/>
          <p:nvPr/>
        </p:nvGrpSpPr>
        <p:grpSpPr>
          <a:xfrm>
            <a:off x="1686763" y="2496918"/>
            <a:ext cx="8127375" cy="498598"/>
            <a:chOff x="1403750" y="3593123"/>
            <a:chExt cx="8127375" cy="498598"/>
          </a:xfrm>
        </p:grpSpPr>
        <p:grpSp>
          <p:nvGrpSpPr>
            <p:cNvPr id="85" name="组合 84"/>
            <p:cNvGrpSpPr/>
            <p:nvPr/>
          </p:nvGrpSpPr>
          <p:grpSpPr>
            <a:xfrm>
              <a:off x="1403750" y="3593123"/>
              <a:ext cx="490436" cy="476221"/>
              <a:chOff x="1403750" y="3593123"/>
              <a:chExt cx="808892" cy="785446"/>
            </a:xfrm>
          </p:grpSpPr>
          <p:sp>
            <p:nvSpPr>
              <p:cNvPr id="90" name="对话气泡: 椭圆形 89"/>
              <p:cNvSpPr/>
              <p:nvPr/>
            </p:nvSpPr>
            <p:spPr>
              <a:xfrm>
                <a:off x="1403750" y="3593123"/>
                <a:ext cx="808892" cy="785446"/>
              </a:xfrm>
              <a:prstGeom prst="wedgeEllipseCallout">
                <a:avLst>
                  <a:gd name="adj1" fmla="val 66124"/>
                  <a:gd name="adj2" fmla="val 2799"/>
                </a:avLst>
              </a:prstGeom>
              <a:solidFill>
                <a:srgbClr val="009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1" name="round-web-cam_17861"/>
              <p:cNvSpPr>
                <a:spLocks noChangeAspect="1"/>
              </p:cNvSpPr>
              <p:nvPr/>
            </p:nvSpPr>
            <p:spPr bwMode="auto">
              <a:xfrm>
                <a:off x="1567764" y="3705353"/>
                <a:ext cx="480863" cy="560986"/>
              </a:xfrm>
              <a:custGeom>
                <a:avLst/>
                <a:gdLst>
                  <a:gd name="connsiteX0" fmla="*/ 382866 w 517527"/>
                  <a:gd name="connsiteY0" fmla="*/ 485037 h 603758"/>
                  <a:gd name="connsiteX1" fmla="*/ 258763 w 517527"/>
                  <a:gd name="connsiteY1" fmla="*/ 516800 h 603758"/>
                  <a:gd name="connsiteX2" fmla="*/ 136617 w 517527"/>
                  <a:gd name="connsiteY2" fmla="*/ 486079 h 603758"/>
                  <a:gd name="connsiteX3" fmla="*/ 81214 w 517527"/>
                  <a:gd name="connsiteY3" fmla="*/ 525522 h 603758"/>
                  <a:gd name="connsiteX4" fmla="*/ 261371 w 517527"/>
                  <a:gd name="connsiteY4" fmla="*/ 581888 h 603758"/>
                  <a:gd name="connsiteX5" fmla="*/ 441658 w 517527"/>
                  <a:gd name="connsiteY5" fmla="*/ 525522 h 603758"/>
                  <a:gd name="connsiteX6" fmla="*/ 382866 w 517527"/>
                  <a:gd name="connsiteY6" fmla="*/ 485037 h 603758"/>
                  <a:gd name="connsiteX7" fmla="*/ 258870 w 517527"/>
                  <a:gd name="connsiteY7" fmla="*/ 184740 h 603758"/>
                  <a:gd name="connsiteX8" fmla="*/ 332717 w 517527"/>
                  <a:gd name="connsiteY8" fmla="*/ 258481 h 603758"/>
                  <a:gd name="connsiteX9" fmla="*/ 258870 w 517527"/>
                  <a:gd name="connsiteY9" fmla="*/ 332222 h 603758"/>
                  <a:gd name="connsiteX10" fmla="*/ 185023 w 517527"/>
                  <a:gd name="connsiteY10" fmla="*/ 258481 h 603758"/>
                  <a:gd name="connsiteX11" fmla="*/ 258870 w 517527"/>
                  <a:gd name="connsiteY11" fmla="*/ 184740 h 603758"/>
                  <a:gd name="connsiteX12" fmla="*/ 258763 w 517527"/>
                  <a:gd name="connsiteY12" fmla="*/ 147620 h 603758"/>
                  <a:gd name="connsiteX13" fmla="*/ 147697 w 517527"/>
                  <a:gd name="connsiteY13" fmla="*/ 258400 h 603758"/>
                  <a:gd name="connsiteX14" fmla="*/ 258763 w 517527"/>
                  <a:gd name="connsiteY14" fmla="*/ 369310 h 603758"/>
                  <a:gd name="connsiteX15" fmla="*/ 369830 w 517527"/>
                  <a:gd name="connsiteY15" fmla="*/ 258400 h 603758"/>
                  <a:gd name="connsiteX16" fmla="*/ 258763 w 517527"/>
                  <a:gd name="connsiteY16" fmla="*/ 147620 h 603758"/>
                  <a:gd name="connsiteX17" fmla="*/ 258112 w 517527"/>
                  <a:gd name="connsiteY17" fmla="*/ 80189 h 603758"/>
                  <a:gd name="connsiteX18" fmla="*/ 236342 w 517527"/>
                  <a:gd name="connsiteY18" fmla="*/ 102058 h 603758"/>
                  <a:gd name="connsiteX19" fmla="*/ 258112 w 517527"/>
                  <a:gd name="connsiteY19" fmla="*/ 123798 h 603758"/>
                  <a:gd name="connsiteX20" fmla="*/ 280012 w 517527"/>
                  <a:gd name="connsiteY20" fmla="*/ 102058 h 603758"/>
                  <a:gd name="connsiteX21" fmla="*/ 258112 w 517527"/>
                  <a:gd name="connsiteY21" fmla="*/ 80189 h 603758"/>
                  <a:gd name="connsiteX22" fmla="*/ 258763 w 517527"/>
                  <a:gd name="connsiteY22" fmla="*/ 0 h 603758"/>
                  <a:gd name="connsiteX23" fmla="*/ 517527 w 517527"/>
                  <a:gd name="connsiteY23" fmla="*/ 258400 h 603758"/>
                  <a:gd name="connsiteX24" fmla="*/ 406852 w 517527"/>
                  <a:gd name="connsiteY24" fmla="*/ 470197 h 603758"/>
                  <a:gd name="connsiteX25" fmla="*/ 463428 w 517527"/>
                  <a:gd name="connsiteY25" fmla="*/ 525522 h 603758"/>
                  <a:gd name="connsiteX26" fmla="*/ 261371 w 517527"/>
                  <a:gd name="connsiteY26" fmla="*/ 603758 h 603758"/>
                  <a:gd name="connsiteX27" fmla="*/ 59314 w 517527"/>
                  <a:gd name="connsiteY27" fmla="*/ 525522 h 603758"/>
                  <a:gd name="connsiteX28" fmla="*/ 112631 w 517527"/>
                  <a:gd name="connsiteY28" fmla="*/ 471499 h 603758"/>
                  <a:gd name="connsiteX29" fmla="*/ 0 w 517527"/>
                  <a:gd name="connsiteY29" fmla="*/ 258400 h 603758"/>
                  <a:gd name="connsiteX30" fmla="*/ 258763 w 517527"/>
                  <a:gd name="connsiteY30" fmla="*/ 0 h 603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517527" h="603758">
                    <a:moveTo>
                      <a:pt x="382866" y="485037"/>
                    </a:moveTo>
                    <a:cubicBezTo>
                      <a:pt x="345974" y="505345"/>
                      <a:pt x="303737" y="516800"/>
                      <a:pt x="258763" y="516800"/>
                    </a:cubicBezTo>
                    <a:cubicBezTo>
                      <a:pt x="214572" y="516800"/>
                      <a:pt x="172987" y="505735"/>
                      <a:pt x="136617" y="486079"/>
                    </a:cubicBezTo>
                    <a:cubicBezTo>
                      <a:pt x="102463" y="497013"/>
                      <a:pt x="81214" y="511984"/>
                      <a:pt x="81214" y="525522"/>
                    </a:cubicBezTo>
                    <a:cubicBezTo>
                      <a:pt x="81214" y="549084"/>
                      <a:pt x="149783" y="581888"/>
                      <a:pt x="261371" y="581888"/>
                    </a:cubicBezTo>
                    <a:cubicBezTo>
                      <a:pt x="373089" y="581888"/>
                      <a:pt x="441658" y="549084"/>
                      <a:pt x="441658" y="525522"/>
                    </a:cubicBezTo>
                    <a:cubicBezTo>
                      <a:pt x="441658" y="511593"/>
                      <a:pt x="418584" y="495972"/>
                      <a:pt x="382866" y="485037"/>
                    </a:cubicBezTo>
                    <a:close/>
                    <a:moveTo>
                      <a:pt x="258870" y="184740"/>
                    </a:moveTo>
                    <a:cubicBezTo>
                      <a:pt x="299655" y="184740"/>
                      <a:pt x="332717" y="217755"/>
                      <a:pt x="332717" y="258481"/>
                    </a:cubicBezTo>
                    <a:cubicBezTo>
                      <a:pt x="332717" y="299207"/>
                      <a:pt x="299655" y="332222"/>
                      <a:pt x="258870" y="332222"/>
                    </a:cubicBezTo>
                    <a:cubicBezTo>
                      <a:pt x="218085" y="332222"/>
                      <a:pt x="185023" y="299207"/>
                      <a:pt x="185023" y="258481"/>
                    </a:cubicBezTo>
                    <a:cubicBezTo>
                      <a:pt x="185023" y="217755"/>
                      <a:pt x="218085" y="184740"/>
                      <a:pt x="258870" y="184740"/>
                    </a:cubicBezTo>
                    <a:close/>
                    <a:moveTo>
                      <a:pt x="258763" y="147620"/>
                    </a:moveTo>
                    <a:cubicBezTo>
                      <a:pt x="197495" y="147620"/>
                      <a:pt x="147697" y="197347"/>
                      <a:pt x="147697" y="258400"/>
                    </a:cubicBezTo>
                    <a:cubicBezTo>
                      <a:pt x="147697" y="319583"/>
                      <a:pt x="197495" y="369310"/>
                      <a:pt x="258763" y="369310"/>
                    </a:cubicBezTo>
                    <a:cubicBezTo>
                      <a:pt x="320032" y="369310"/>
                      <a:pt x="369830" y="319453"/>
                      <a:pt x="369830" y="258400"/>
                    </a:cubicBezTo>
                    <a:cubicBezTo>
                      <a:pt x="369830" y="197347"/>
                      <a:pt x="320032" y="147620"/>
                      <a:pt x="258763" y="147620"/>
                    </a:cubicBezTo>
                    <a:close/>
                    <a:moveTo>
                      <a:pt x="258112" y="80189"/>
                    </a:moveTo>
                    <a:cubicBezTo>
                      <a:pt x="246119" y="80189"/>
                      <a:pt x="236342" y="89952"/>
                      <a:pt x="236342" y="102058"/>
                    </a:cubicBezTo>
                    <a:cubicBezTo>
                      <a:pt x="236342" y="114034"/>
                      <a:pt x="246119" y="123798"/>
                      <a:pt x="258112" y="123798"/>
                    </a:cubicBezTo>
                    <a:cubicBezTo>
                      <a:pt x="270235" y="123798"/>
                      <a:pt x="280012" y="114034"/>
                      <a:pt x="280012" y="102058"/>
                    </a:cubicBezTo>
                    <a:cubicBezTo>
                      <a:pt x="280012" y="89952"/>
                      <a:pt x="270235" y="80189"/>
                      <a:pt x="258112" y="80189"/>
                    </a:cubicBezTo>
                    <a:close/>
                    <a:moveTo>
                      <a:pt x="258763" y="0"/>
                    </a:moveTo>
                    <a:cubicBezTo>
                      <a:pt x="401507" y="0"/>
                      <a:pt x="517527" y="115857"/>
                      <a:pt x="517527" y="258400"/>
                    </a:cubicBezTo>
                    <a:cubicBezTo>
                      <a:pt x="517527" y="346009"/>
                      <a:pt x="473726" y="423464"/>
                      <a:pt x="406852" y="470197"/>
                    </a:cubicBezTo>
                    <a:cubicBezTo>
                      <a:pt x="443483" y="484386"/>
                      <a:pt x="463428" y="503652"/>
                      <a:pt x="463428" y="525522"/>
                    </a:cubicBezTo>
                    <a:cubicBezTo>
                      <a:pt x="463428" y="576291"/>
                      <a:pt x="359401" y="603758"/>
                      <a:pt x="261371" y="603758"/>
                    </a:cubicBezTo>
                    <a:cubicBezTo>
                      <a:pt x="163471" y="603758"/>
                      <a:pt x="59314" y="576291"/>
                      <a:pt x="59314" y="525522"/>
                    </a:cubicBezTo>
                    <a:cubicBezTo>
                      <a:pt x="59314" y="504434"/>
                      <a:pt x="78085" y="485688"/>
                      <a:pt x="112631" y="471499"/>
                    </a:cubicBezTo>
                    <a:cubicBezTo>
                      <a:pt x="44713" y="424896"/>
                      <a:pt x="0" y="346790"/>
                      <a:pt x="0" y="258400"/>
                    </a:cubicBezTo>
                    <a:cubicBezTo>
                      <a:pt x="0" y="115857"/>
                      <a:pt x="116020" y="0"/>
                      <a:pt x="25876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</p:sp>
        </p:grpSp>
        <p:sp>
          <p:nvSpPr>
            <p:cNvPr id="89" name="Text Box 79"/>
            <p:cNvSpPr txBox="1">
              <a:spLocks noChangeArrowheads="1"/>
            </p:cNvSpPr>
            <p:nvPr/>
          </p:nvSpPr>
          <p:spPr bwMode="auto">
            <a:xfrm>
              <a:off x="1985931" y="3593123"/>
              <a:ext cx="7545194" cy="4985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10000"/>
                </a:lnSpc>
              </a:pPr>
              <a:r>
                <a:rPr kumimoji="1" lang="en-US" altLang="zh-CN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Alice</a:t>
              </a:r>
              <a:r>
                <a:rPr kumimoji="1"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在她的笔记本电脑上运行了一个</a:t>
              </a:r>
              <a:r>
                <a:rPr kumimoji="1" lang="en-US" altLang="zh-CN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P2P</a:t>
              </a:r>
              <a:r>
                <a:rPr kumimoji="1"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客户端</a:t>
              </a:r>
              <a:r>
                <a:rPr kumimoji="1" lang="zh-CN" altLang="en-US" sz="2400" dirty="0" smtClean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应用</a:t>
              </a:r>
              <a:endPara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92" name="组合 91"/>
          <p:cNvGrpSpPr/>
          <p:nvPr/>
        </p:nvGrpSpPr>
        <p:grpSpPr>
          <a:xfrm>
            <a:off x="1686763" y="3422709"/>
            <a:ext cx="8798583" cy="498598"/>
            <a:chOff x="1403750" y="3593123"/>
            <a:chExt cx="8798583" cy="498598"/>
          </a:xfrm>
        </p:grpSpPr>
        <p:grpSp>
          <p:nvGrpSpPr>
            <p:cNvPr id="93" name="组合 92"/>
            <p:cNvGrpSpPr/>
            <p:nvPr/>
          </p:nvGrpSpPr>
          <p:grpSpPr>
            <a:xfrm>
              <a:off x="1403750" y="3593123"/>
              <a:ext cx="490436" cy="476221"/>
              <a:chOff x="1403750" y="3593123"/>
              <a:chExt cx="808892" cy="785446"/>
            </a:xfrm>
          </p:grpSpPr>
          <p:sp>
            <p:nvSpPr>
              <p:cNvPr id="95" name="对话气泡: 椭圆形 94"/>
              <p:cNvSpPr/>
              <p:nvPr/>
            </p:nvSpPr>
            <p:spPr>
              <a:xfrm>
                <a:off x="1403750" y="3593123"/>
                <a:ext cx="808892" cy="785446"/>
              </a:xfrm>
              <a:prstGeom prst="wedgeEllipseCallout">
                <a:avLst>
                  <a:gd name="adj1" fmla="val 66124"/>
                  <a:gd name="adj2" fmla="val 2799"/>
                </a:avLst>
              </a:prstGeom>
              <a:solidFill>
                <a:srgbClr val="009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6" name="round-web-cam_17861"/>
              <p:cNvSpPr>
                <a:spLocks noChangeAspect="1"/>
              </p:cNvSpPr>
              <p:nvPr/>
            </p:nvSpPr>
            <p:spPr bwMode="auto">
              <a:xfrm>
                <a:off x="1567764" y="3705353"/>
                <a:ext cx="480863" cy="560986"/>
              </a:xfrm>
              <a:custGeom>
                <a:avLst/>
                <a:gdLst>
                  <a:gd name="connsiteX0" fmla="*/ 382866 w 517527"/>
                  <a:gd name="connsiteY0" fmla="*/ 485037 h 603758"/>
                  <a:gd name="connsiteX1" fmla="*/ 258763 w 517527"/>
                  <a:gd name="connsiteY1" fmla="*/ 516800 h 603758"/>
                  <a:gd name="connsiteX2" fmla="*/ 136617 w 517527"/>
                  <a:gd name="connsiteY2" fmla="*/ 486079 h 603758"/>
                  <a:gd name="connsiteX3" fmla="*/ 81214 w 517527"/>
                  <a:gd name="connsiteY3" fmla="*/ 525522 h 603758"/>
                  <a:gd name="connsiteX4" fmla="*/ 261371 w 517527"/>
                  <a:gd name="connsiteY4" fmla="*/ 581888 h 603758"/>
                  <a:gd name="connsiteX5" fmla="*/ 441658 w 517527"/>
                  <a:gd name="connsiteY5" fmla="*/ 525522 h 603758"/>
                  <a:gd name="connsiteX6" fmla="*/ 382866 w 517527"/>
                  <a:gd name="connsiteY6" fmla="*/ 485037 h 603758"/>
                  <a:gd name="connsiteX7" fmla="*/ 258870 w 517527"/>
                  <a:gd name="connsiteY7" fmla="*/ 184740 h 603758"/>
                  <a:gd name="connsiteX8" fmla="*/ 332717 w 517527"/>
                  <a:gd name="connsiteY8" fmla="*/ 258481 h 603758"/>
                  <a:gd name="connsiteX9" fmla="*/ 258870 w 517527"/>
                  <a:gd name="connsiteY9" fmla="*/ 332222 h 603758"/>
                  <a:gd name="connsiteX10" fmla="*/ 185023 w 517527"/>
                  <a:gd name="connsiteY10" fmla="*/ 258481 h 603758"/>
                  <a:gd name="connsiteX11" fmla="*/ 258870 w 517527"/>
                  <a:gd name="connsiteY11" fmla="*/ 184740 h 603758"/>
                  <a:gd name="connsiteX12" fmla="*/ 258763 w 517527"/>
                  <a:gd name="connsiteY12" fmla="*/ 147620 h 603758"/>
                  <a:gd name="connsiteX13" fmla="*/ 147697 w 517527"/>
                  <a:gd name="connsiteY13" fmla="*/ 258400 h 603758"/>
                  <a:gd name="connsiteX14" fmla="*/ 258763 w 517527"/>
                  <a:gd name="connsiteY14" fmla="*/ 369310 h 603758"/>
                  <a:gd name="connsiteX15" fmla="*/ 369830 w 517527"/>
                  <a:gd name="connsiteY15" fmla="*/ 258400 h 603758"/>
                  <a:gd name="connsiteX16" fmla="*/ 258763 w 517527"/>
                  <a:gd name="connsiteY16" fmla="*/ 147620 h 603758"/>
                  <a:gd name="connsiteX17" fmla="*/ 258112 w 517527"/>
                  <a:gd name="connsiteY17" fmla="*/ 80189 h 603758"/>
                  <a:gd name="connsiteX18" fmla="*/ 236342 w 517527"/>
                  <a:gd name="connsiteY18" fmla="*/ 102058 h 603758"/>
                  <a:gd name="connsiteX19" fmla="*/ 258112 w 517527"/>
                  <a:gd name="connsiteY19" fmla="*/ 123798 h 603758"/>
                  <a:gd name="connsiteX20" fmla="*/ 280012 w 517527"/>
                  <a:gd name="connsiteY20" fmla="*/ 102058 h 603758"/>
                  <a:gd name="connsiteX21" fmla="*/ 258112 w 517527"/>
                  <a:gd name="connsiteY21" fmla="*/ 80189 h 603758"/>
                  <a:gd name="connsiteX22" fmla="*/ 258763 w 517527"/>
                  <a:gd name="connsiteY22" fmla="*/ 0 h 603758"/>
                  <a:gd name="connsiteX23" fmla="*/ 517527 w 517527"/>
                  <a:gd name="connsiteY23" fmla="*/ 258400 h 603758"/>
                  <a:gd name="connsiteX24" fmla="*/ 406852 w 517527"/>
                  <a:gd name="connsiteY24" fmla="*/ 470197 h 603758"/>
                  <a:gd name="connsiteX25" fmla="*/ 463428 w 517527"/>
                  <a:gd name="connsiteY25" fmla="*/ 525522 h 603758"/>
                  <a:gd name="connsiteX26" fmla="*/ 261371 w 517527"/>
                  <a:gd name="connsiteY26" fmla="*/ 603758 h 603758"/>
                  <a:gd name="connsiteX27" fmla="*/ 59314 w 517527"/>
                  <a:gd name="connsiteY27" fmla="*/ 525522 h 603758"/>
                  <a:gd name="connsiteX28" fmla="*/ 112631 w 517527"/>
                  <a:gd name="connsiteY28" fmla="*/ 471499 h 603758"/>
                  <a:gd name="connsiteX29" fmla="*/ 0 w 517527"/>
                  <a:gd name="connsiteY29" fmla="*/ 258400 h 603758"/>
                  <a:gd name="connsiteX30" fmla="*/ 258763 w 517527"/>
                  <a:gd name="connsiteY30" fmla="*/ 0 h 603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517527" h="603758">
                    <a:moveTo>
                      <a:pt x="382866" y="485037"/>
                    </a:moveTo>
                    <a:cubicBezTo>
                      <a:pt x="345974" y="505345"/>
                      <a:pt x="303737" y="516800"/>
                      <a:pt x="258763" y="516800"/>
                    </a:cubicBezTo>
                    <a:cubicBezTo>
                      <a:pt x="214572" y="516800"/>
                      <a:pt x="172987" y="505735"/>
                      <a:pt x="136617" y="486079"/>
                    </a:cubicBezTo>
                    <a:cubicBezTo>
                      <a:pt x="102463" y="497013"/>
                      <a:pt x="81214" y="511984"/>
                      <a:pt x="81214" y="525522"/>
                    </a:cubicBezTo>
                    <a:cubicBezTo>
                      <a:pt x="81214" y="549084"/>
                      <a:pt x="149783" y="581888"/>
                      <a:pt x="261371" y="581888"/>
                    </a:cubicBezTo>
                    <a:cubicBezTo>
                      <a:pt x="373089" y="581888"/>
                      <a:pt x="441658" y="549084"/>
                      <a:pt x="441658" y="525522"/>
                    </a:cubicBezTo>
                    <a:cubicBezTo>
                      <a:pt x="441658" y="511593"/>
                      <a:pt x="418584" y="495972"/>
                      <a:pt x="382866" y="485037"/>
                    </a:cubicBezTo>
                    <a:close/>
                    <a:moveTo>
                      <a:pt x="258870" y="184740"/>
                    </a:moveTo>
                    <a:cubicBezTo>
                      <a:pt x="299655" y="184740"/>
                      <a:pt x="332717" y="217755"/>
                      <a:pt x="332717" y="258481"/>
                    </a:cubicBezTo>
                    <a:cubicBezTo>
                      <a:pt x="332717" y="299207"/>
                      <a:pt x="299655" y="332222"/>
                      <a:pt x="258870" y="332222"/>
                    </a:cubicBezTo>
                    <a:cubicBezTo>
                      <a:pt x="218085" y="332222"/>
                      <a:pt x="185023" y="299207"/>
                      <a:pt x="185023" y="258481"/>
                    </a:cubicBezTo>
                    <a:cubicBezTo>
                      <a:pt x="185023" y="217755"/>
                      <a:pt x="218085" y="184740"/>
                      <a:pt x="258870" y="184740"/>
                    </a:cubicBezTo>
                    <a:close/>
                    <a:moveTo>
                      <a:pt x="258763" y="147620"/>
                    </a:moveTo>
                    <a:cubicBezTo>
                      <a:pt x="197495" y="147620"/>
                      <a:pt x="147697" y="197347"/>
                      <a:pt x="147697" y="258400"/>
                    </a:cubicBezTo>
                    <a:cubicBezTo>
                      <a:pt x="147697" y="319583"/>
                      <a:pt x="197495" y="369310"/>
                      <a:pt x="258763" y="369310"/>
                    </a:cubicBezTo>
                    <a:cubicBezTo>
                      <a:pt x="320032" y="369310"/>
                      <a:pt x="369830" y="319453"/>
                      <a:pt x="369830" y="258400"/>
                    </a:cubicBezTo>
                    <a:cubicBezTo>
                      <a:pt x="369830" y="197347"/>
                      <a:pt x="320032" y="147620"/>
                      <a:pt x="258763" y="147620"/>
                    </a:cubicBezTo>
                    <a:close/>
                    <a:moveTo>
                      <a:pt x="258112" y="80189"/>
                    </a:moveTo>
                    <a:cubicBezTo>
                      <a:pt x="246119" y="80189"/>
                      <a:pt x="236342" y="89952"/>
                      <a:pt x="236342" y="102058"/>
                    </a:cubicBezTo>
                    <a:cubicBezTo>
                      <a:pt x="236342" y="114034"/>
                      <a:pt x="246119" y="123798"/>
                      <a:pt x="258112" y="123798"/>
                    </a:cubicBezTo>
                    <a:cubicBezTo>
                      <a:pt x="270235" y="123798"/>
                      <a:pt x="280012" y="114034"/>
                      <a:pt x="280012" y="102058"/>
                    </a:cubicBezTo>
                    <a:cubicBezTo>
                      <a:pt x="280012" y="89952"/>
                      <a:pt x="270235" y="80189"/>
                      <a:pt x="258112" y="80189"/>
                    </a:cubicBezTo>
                    <a:close/>
                    <a:moveTo>
                      <a:pt x="258763" y="0"/>
                    </a:moveTo>
                    <a:cubicBezTo>
                      <a:pt x="401507" y="0"/>
                      <a:pt x="517527" y="115857"/>
                      <a:pt x="517527" y="258400"/>
                    </a:cubicBezTo>
                    <a:cubicBezTo>
                      <a:pt x="517527" y="346009"/>
                      <a:pt x="473726" y="423464"/>
                      <a:pt x="406852" y="470197"/>
                    </a:cubicBezTo>
                    <a:cubicBezTo>
                      <a:pt x="443483" y="484386"/>
                      <a:pt x="463428" y="503652"/>
                      <a:pt x="463428" y="525522"/>
                    </a:cubicBezTo>
                    <a:cubicBezTo>
                      <a:pt x="463428" y="576291"/>
                      <a:pt x="359401" y="603758"/>
                      <a:pt x="261371" y="603758"/>
                    </a:cubicBezTo>
                    <a:cubicBezTo>
                      <a:pt x="163471" y="603758"/>
                      <a:pt x="59314" y="576291"/>
                      <a:pt x="59314" y="525522"/>
                    </a:cubicBezTo>
                    <a:cubicBezTo>
                      <a:pt x="59314" y="504434"/>
                      <a:pt x="78085" y="485688"/>
                      <a:pt x="112631" y="471499"/>
                    </a:cubicBezTo>
                    <a:cubicBezTo>
                      <a:pt x="44713" y="424896"/>
                      <a:pt x="0" y="346790"/>
                      <a:pt x="0" y="258400"/>
                    </a:cubicBezTo>
                    <a:cubicBezTo>
                      <a:pt x="0" y="115857"/>
                      <a:pt x="116020" y="0"/>
                      <a:pt x="25876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</p:sp>
        </p:grpSp>
        <p:sp>
          <p:nvSpPr>
            <p:cNvPr id="94" name="Text Box 79"/>
            <p:cNvSpPr txBox="1">
              <a:spLocks noChangeArrowheads="1"/>
            </p:cNvSpPr>
            <p:nvPr/>
          </p:nvSpPr>
          <p:spPr bwMode="auto">
            <a:xfrm>
              <a:off x="1985931" y="3593123"/>
              <a:ext cx="8216402" cy="4985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10000"/>
                </a:lnSpc>
              </a:pPr>
              <a:r>
                <a:rPr kumimoji="1"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她不定期的连接到因特网上，每次都获得一个不同的</a:t>
              </a:r>
              <a:r>
                <a:rPr kumimoji="1" lang="en-US" altLang="zh-CN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IP</a:t>
              </a:r>
              <a:r>
                <a:rPr kumimoji="1" lang="zh-CN" altLang="en-US" sz="2400" dirty="0" smtClean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地址</a:t>
              </a:r>
              <a:endPara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97" name="组合 96"/>
          <p:cNvGrpSpPr/>
          <p:nvPr/>
        </p:nvGrpSpPr>
        <p:grpSpPr>
          <a:xfrm>
            <a:off x="1686763" y="4348500"/>
            <a:ext cx="7118940" cy="498598"/>
            <a:chOff x="1403750" y="3593123"/>
            <a:chExt cx="7118940" cy="498598"/>
          </a:xfrm>
        </p:grpSpPr>
        <p:grpSp>
          <p:nvGrpSpPr>
            <p:cNvPr id="98" name="组合 97"/>
            <p:cNvGrpSpPr/>
            <p:nvPr/>
          </p:nvGrpSpPr>
          <p:grpSpPr>
            <a:xfrm>
              <a:off x="1403750" y="3593123"/>
              <a:ext cx="490436" cy="476221"/>
              <a:chOff x="1403750" y="3593123"/>
              <a:chExt cx="808892" cy="785446"/>
            </a:xfrm>
          </p:grpSpPr>
          <p:sp>
            <p:nvSpPr>
              <p:cNvPr id="107" name="对话气泡: 椭圆形 106"/>
              <p:cNvSpPr/>
              <p:nvPr/>
            </p:nvSpPr>
            <p:spPr>
              <a:xfrm>
                <a:off x="1403750" y="3593123"/>
                <a:ext cx="808892" cy="785446"/>
              </a:xfrm>
              <a:prstGeom prst="wedgeEllipseCallout">
                <a:avLst>
                  <a:gd name="adj1" fmla="val 66124"/>
                  <a:gd name="adj2" fmla="val 2799"/>
                </a:avLst>
              </a:prstGeom>
              <a:solidFill>
                <a:srgbClr val="009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8" name="round-web-cam_17861"/>
              <p:cNvSpPr>
                <a:spLocks noChangeAspect="1"/>
              </p:cNvSpPr>
              <p:nvPr/>
            </p:nvSpPr>
            <p:spPr bwMode="auto">
              <a:xfrm>
                <a:off x="1567764" y="3705353"/>
                <a:ext cx="480863" cy="560986"/>
              </a:xfrm>
              <a:custGeom>
                <a:avLst/>
                <a:gdLst>
                  <a:gd name="connsiteX0" fmla="*/ 382866 w 517527"/>
                  <a:gd name="connsiteY0" fmla="*/ 485037 h 603758"/>
                  <a:gd name="connsiteX1" fmla="*/ 258763 w 517527"/>
                  <a:gd name="connsiteY1" fmla="*/ 516800 h 603758"/>
                  <a:gd name="connsiteX2" fmla="*/ 136617 w 517527"/>
                  <a:gd name="connsiteY2" fmla="*/ 486079 h 603758"/>
                  <a:gd name="connsiteX3" fmla="*/ 81214 w 517527"/>
                  <a:gd name="connsiteY3" fmla="*/ 525522 h 603758"/>
                  <a:gd name="connsiteX4" fmla="*/ 261371 w 517527"/>
                  <a:gd name="connsiteY4" fmla="*/ 581888 h 603758"/>
                  <a:gd name="connsiteX5" fmla="*/ 441658 w 517527"/>
                  <a:gd name="connsiteY5" fmla="*/ 525522 h 603758"/>
                  <a:gd name="connsiteX6" fmla="*/ 382866 w 517527"/>
                  <a:gd name="connsiteY6" fmla="*/ 485037 h 603758"/>
                  <a:gd name="connsiteX7" fmla="*/ 258870 w 517527"/>
                  <a:gd name="connsiteY7" fmla="*/ 184740 h 603758"/>
                  <a:gd name="connsiteX8" fmla="*/ 332717 w 517527"/>
                  <a:gd name="connsiteY8" fmla="*/ 258481 h 603758"/>
                  <a:gd name="connsiteX9" fmla="*/ 258870 w 517527"/>
                  <a:gd name="connsiteY9" fmla="*/ 332222 h 603758"/>
                  <a:gd name="connsiteX10" fmla="*/ 185023 w 517527"/>
                  <a:gd name="connsiteY10" fmla="*/ 258481 h 603758"/>
                  <a:gd name="connsiteX11" fmla="*/ 258870 w 517527"/>
                  <a:gd name="connsiteY11" fmla="*/ 184740 h 603758"/>
                  <a:gd name="connsiteX12" fmla="*/ 258763 w 517527"/>
                  <a:gd name="connsiteY12" fmla="*/ 147620 h 603758"/>
                  <a:gd name="connsiteX13" fmla="*/ 147697 w 517527"/>
                  <a:gd name="connsiteY13" fmla="*/ 258400 h 603758"/>
                  <a:gd name="connsiteX14" fmla="*/ 258763 w 517527"/>
                  <a:gd name="connsiteY14" fmla="*/ 369310 h 603758"/>
                  <a:gd name="connsiteX15" fmla="*/ 369830 w 517527"/>
                  <a:gd name="connsiteY15" fmla="*/ 258400 h 603758"/>
                  <a:gd name="connsiteX16" fmla="*/ 258763 w 517527"/>
                  <a:gd name="connsiteY16" fmla="*/ 147620 h 603758"/>
                  <a:gd name="connsiteX17" fmla="*/ 258112 w 517527"/>
                  <a:gd name="connsiteY17" fmla="*/ 80189 h 603758"/>
                  <a:gd name="connsiteX18" fmla="*/ 236342 w 517527"/>
                  <a:gd name="connsiteY18" fmla="*/ 102058 h 603758"/>
                  <a:gd name="connsiteX19" fmla="*/ 258112 w 517527"/>
                  <a:gd name="connsiteY19" fmla="*/ 123798 h 603758"/>
                  <a:gd name="connsiteX20" fmla="*/ 280012 w 517527"/>
                  <a:gd name="connsiteY20" fmla="*/ 102058 h 603758"/>
                  <a:gd name="connsiteX21" fmla="*/ 258112 w 517527"/>
                  <a:gd name="connsiteY21" fmla="*/ 80189 h 603758"/>
                  <a:gd name="connsiteX22" fmla="*/ 258763 w 517527"/>
                  <a:gd name="connsiteY22" fmla="*/ 0 h 603758"/>
                  <a:gd name="connsiteX23" fmla="*/ 517527 w 517527"/>
                  <a:gd name="connsiteY23" fmla="*/ 258400 h 603758"/>
                  <a:gd name="connsiteX24" fmla="*/ 406852 w 517527"/>
                  <a:gd name="connsiteY24" fmla="*/ 470197 h 603758"/>
                  <a:gd name="connsiteX25" fmla="*/ 463428 w 517527"/>
                  <a:gd name="connsiteY25" fmla="*/ 525522 h 603758"/>
                  <a:gd name="connsiteX26" fmla="*/ 261371 w 517527"/>
                  <a:gd name="connsiteY26" fmla="*/ 603758 h 603758"/>
                  <a:gd name="connsiteX27" fmla="*/ 59314 w 517527"/>
                  <a:gd name="connsiteY27" fmla="*/ 525522 h 603758"/>
                  <a:gd name="connsiteX28" fmla="*/ 112631 w 517527"/>
                  <a:gd name="connsiteY28" fmla="*/ 471499 h 603758"/>
                  <a:gd name="connsiteX29" fmla="*/ 0 w 517527"/>
                  <a:gd name="connsiteY29" fmla="*/ 258400 h 603758"/>
                  <a:gd name="connsiteX30" fmla="*/ 258763 w 517527"/>
                  <a:gd name="connsiteY30" fmla="*/ 0 h 603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517527" h="603758">
                    <a:moveTo>
                      <a:pt x="382866" y="485037"/>
                    </a:moveTo>
                    <a:cubicBezTo>
                      <a:pt x="345974" y="505345"/>
                      <a:pt x="303737" y="516800"/>
                      <a:pt x="258763" y="516800"/>
                    </a:cubicBezTo>
                    <a:cubicBezTo>
                      <a:pt x="214572" y="516800"/>
                      <a:pt x="172987" y="505735"/>
                      <a:pt x="136617" y="486079"/>
                    </a:cubicBezTo>
                    <a:cubicBezTo>
                      <a:pt x="102463" y="497013"/>
                      <a:pt x="81214" y="511984"/>
                      <a:pt x="81214" y="525522"/>
                    </a:cubicBezTo>
                    <a:cubicBezTo>
                      <a:pt x="81214" y="549084"/>
                      <a:pt x="149783" y="581888"/>
                      <a:pt x="261371" y="581888"/>
                    </a:cubicBezTo>
                    <a:cubicBezTo>
                      <a:pt x="373089" y="581888"/>
                      <a:pt x="441658" y="549084"/>
                      <a:pt x="441658" y="525522"/>
                    </a:cubicBezTo>
                    <a:cubicBezTo>
                      <a:pt x="441658" y="511593"/>
                      <a:pt x="418584" y="495972"/>
                      <a:pt x="382866" y="485037"/>
                    </a:cubicBezTo>
                    <a:close/>
                    <a:moveTo>
                      <a:pt x="258870" y="184740"/>
                    </a:moveTo>
                    <a:cubicBezTo>
                      <a:pt x="299655" y="184740"/>
                      <a:pt x="332717" y="217755"/>
                      <a:pt x="332717" y="258481"/>
                    </a:cubicBezTo>
                    <a:cubicBezTo>
                      <a:pt x="332717" y="299207"/>
                      <a:pt x="299655" y="332222"/>
                      <a:pt x="258870" y="332222"/>
                    </a:cubicBezTo>
                    <a:cubicBezTo>
                      <a:pt x="218085" y="332222"/>
                      <a:pt x="185023" y="299207"/>
                      <a:pt x="185023" y="258481"/>
                    </a:cubicBezTo>
                    <a:cubicBezTo>
                      <a:pt x="185023" y="217755"/>
                      <a:pt x="218085" y="184740"/>
                      <a:pt x="258870" y="184740"/>
                    </a:cubicBezTo>
                    <a:close/>
                    <a:moveTo>
                      <a:pt x="258763" y="147620"/>
                    </a:moveTo>
                    <a:cubicBezTo>
                      <a:pt x="197495" y="147620"/>
                      <a:pt x="147697" y="197347"/>
                      <a:pt x="147697" y="258400"/>
                    </a:cubicBezTo>
                    <a:cubicBezTo>
                      <a:pt x="147697" y="319583"/>
                      <a:pt x="197495" y="369310"/>
                      <a:pt x="258763" y="369310"/>
                    </a:cubicBezTo>
                    <a:cubicBezTo>
                      <a:pt x="320032" y="369310"/>
                      <a:pt x="369830" y="319453"/>
                      <a:pt x="369830" y="258400"/>
                    </a:cubicBezTo>
                    <a:cubicBezTo>
                      <a:pt x="369830" y="197347"/>
                      <a:pt x="320032" y="147620"/>
                      <a:pt x="258763" y="147620"/>
                    </a:cubicBezTo>
                    <a:close/>
                    <a:moveTo>
                      <a:pt x="258112" y="80189"/>
                    </a:moveTo>
                    <a:cubicBezTo>
                      <a:pt x="246119" y="80189"/>
                      <a:pt x="236342" y="89952"/>
                      <a:pt x="236342" y="102058"/>
                    </a:cubicBezTo>
                    <a:cubicBezTo>
                      <a:pt x="236342" y="114034"/>
                      <a:pt x="246119" y="123798"/>
                      <a:pt x="258112" y="123798"/>
                    </a:cubicBezTo>
                    <a:cubicBezTo>
                      <a:pt x="270235" y="123798"/>
                      <a:pt x="280012" y="114034"/>
                      <a:pt x="280012" y="102058"/>
                    </a:cubicBezTo>
                    <a:cubicBezTo>
                      <a:pt x="280012" y="89952"/>
                      <a:pt x="270235" y="80189"/>
                      <a:pt x="258112" y="80189"/>
                    </a:cubicBezTo>
                    <a:close/>
                    <a:moveTo>
                      <a:pt x="258763" y="0"/>
                    </a:moveTo>
                    <a:cubicBezTo>
                      <a:pt x="401507" y="0"/>
                      <a:pt x="517527" y="115857"/>
                      <a:pt x="517527" y="258400"/>
                    </a:cubicBezTo>
                    <a:cubicBezTo>
                      <a:pt x="517527" y="346009"/>
                      <a:pt x="473726" y="423464"/>
                      <a:pt x="406852" y="470197"/>
                    </a:cubicBezTo>
                    <a:cubicBezTo>
                      <a:pt x="443483" y="484386"/>
                      <a:pt x="463428" y="503652"/>
                      <a:pt x="463428" y="525522"/>
                    </a:cubicBezTo>
                    <a:cubicBezTo>
                      <a:pt x="463428" y="576291"/>
                      <a:pt x="359401" y="603758"/>
                      <a:pt x="261371" y="603758"/>
                    </a:cubicBezTo>
                    <a:cubicBezTo>
                      <a:pt x="163471" y="603758"/>
                      <a:pt x="59314" y="576291"/>
                      <a:pt x="59314" y="525522"/>
                    </a:cubicBezTo>
                    <a:cubicBezTo>
                      <a:pt x="59314" y="504434"/>
                      <a:pt x="78085" y="485688"/>
                      <a:pt x="112631" y="471499"/>
                    </a:cubicBezTo>
                    <a:cubicBezTo>
                      <a:pt x="44713" y="424896"/>
                      <a:pt x="0" y="346790"/>
                      <a:pt x="0" y="258400"/>
                    </a:cubicBezTo>
                    <a:cubicBezTo>
                      <a:pt x="0" y="115857"/>
                      <a:pt x="116020" y="0"/>
                      <a:pt x="25876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</p:sp>
        </p:grpSp>
        <p:sp>
          <p:nvSpPr>
            <p:cNvPr id="105" name="Text Box 79"/>
            <p:cNvSpPr txBox="1">
              <a:spLocks noChangeArrowheads="1"/>
            </p:cNvSpPr>
            <p:nvPr/>
          </p:nvSpPr>
          <p:spPr bwMode="auto">
            <a:xfrm>
              <a:off x="1985931" y="3593123"/>
              <a:ext cx="6536759" cy="4985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10000"/>
                </a:lnSpc>
              </a:pPr>
              <a:r>
                <a:rPr kumimoji="1"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她希望获得这样的资源 “</a:t>
              </a:r>
              <a:r>
                <a:rPr kumimoji="1" lang="en-US" altLang="zh-CN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Hey Jude</a:t>
              </a:r>
              <a:r>
                <a:rPr kumimoji="1" lang="zh-CN" altLang="en-US" sz="2400" dirty="0" smtClean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”</a:t>
              </a:r>
              <a:endParaRPr kumimoji="1" lang="en-US" altLang="zh-CN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14" name="组合 113"/>
          <p:cNvGrpSpPr/>
          <p:nvPr/>
        </p:nvGrpSpPr>
        <p:grpSpPr>
          <a:xfrm>
            <a:off x="1686763" y="5274292"/>
            <a:ext cx="7718812" cy="498598"/>
            <a:chOff x="1403750" y="3593123"/>
            <a:chExt cx="7718812" cy="498598"/>
          </a:xfrm>
        </p:grpSpPr>
        <p:grpSp>
          <p:nvGrpSpPr>
            <p:cNvPr id="115" name="组合 114"/>
            <p:cNvGrpSpPr/>
            <p:nvPr/>
          </p:nvGrpSpPr>
          <p:grpSpPr>
            <a:xfrm>
              <a:off x="1403750" y="3593123"/>
              <a:ext cx="490436" cy="476221"/>
              <a:chOff x="1403750" y="3593123"/>
              <a:chExt cx="808892" cy="785446"/>
            </a:xfrm>
          </p:grpSpPr>
          <p:sp>
            <p:nvSpPr>
              <p:cNvPr id="119" name="对话气泡: 椭圆形 118"/>
              <p:cNvSpPr/>
              <p:nvPr/>
            </p:nvSpPr>
            <p:spPr>
              <a:xfrm>
                <a:off x="1403750" y="3593123"/>
                <a:ext cx="808892" cy="785446"/>
              </a:xfrm>
              <a:prstGeom prst="wedgeEllipseCallout">
                <a:avLst>
                  <a:gd name="adj1" fmla="val 66124"/>
                  <a:gd name="adj2" fmla="val 2799"/>
                </a:avLst>
              </a:prstGeom>
              <a:solidFill>
                <a:srgbClr val="009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0" name="round-web-cam_17861"/>
              <p:cNvSpPr>
                <a:spLocks noChangeAspect="1"/>
              </p:cNvSpPr>
              <p:nvPr/>
            </p:nvSpPr>
            <p:spPr bwMode="auto">
              <a:xfrm>
                <a:off x="1567764" y="3705353"/>
                <a:ext cx="480863" cy="560986"/>
              </a:xfrm>
              <a:custGeom>
                <a:avLst/>
                <a:gdLst>
                  <a:gd name="connsiteX0" fmla="*/ 382866 w 517527"/>
                  <a:gd name="connsiteY0" fmla="*/ 485037 h 603758"/>
                  <a:gd name="connsiteX1" fmla="*/ 258763 w 517527"/>
                  <a:gd name="connsiteY1" fmla="*/ 516800 h 603758"/>
                  <a:gd name="connsiteX2" fmla="*/ 136617 w 517527"/>
                  <a:gd name="connsiteY2" fmla="*/ 486079 h 603758"/>
                  <a:gd name="connsiteX3" fmla="*/ 81214 w 517527"/>
                  <a:gd name="connsiteY3" fmla="*/ 525522 h 603758"/>
                  <a:gd name="connsiteX4" fmla="*/ 261371 w 517527"/>
                  <a:gd name="connsiteY4" fmla="*/ 581888 h 603758"/>
                  <a:gd name="connsiteX5" fmla="*/ 441658 w 517527"/>
                  <a:gd name="connsiteY5" fmla="*/ 525522 h 603758"/>
                  <a:gd name="connsiteX6" fmla="*/ 382866 w 517527"/>
                  <a:gd name="connsiteY6" fmla="*/ 485037 h 603758"/>
                  <a:gd name="connsiteX7" fmla="*/ 258870 w 517527"/>
                  <a:gd name="connsiteY7" fmla="*/ 184740 h 603758"/>
                  <a:gd name="connsiteX8" fmla="*/ 332717 w 517527"/>
                  <a:gd name="connsiteY8" fmla="*/ 258481 h 603758"/>
                  <a:gd name="connsiteX9" fmla="*/ 258870 w 517527"/>
                  <a:gd name="connsiteY9" fmla="*/ 332222 h 603758"/>
                  <a:gd name="connsiteX10" fmla="*/ 185023 w 517527"/>
                  <a:gd name="connsiteY10" fmla="*/ 258481 h 603758"/>
                  <a:gd name="connsiteX11" fmla="*/ 258870 w 517527"/>
                  <a:gd name="connsiteY11" fmla="*/ 184740 h 603758"/>
                  <a:gd name="connsiteX12" fmla="*/ 258763 w 517527"/>
                  <a:gd name="connsiteY12" fmla="*/ 147620 h 603758"/>
                  <a:gd name="connsiteX13" fmla="*/ 147697 w 517527"/>
                  <a:gd name="connsiteY13" fmla="*/ 258400 h 603758"/>
                  <a:gd name="connsiteX14" fmla="*/ 258763 w 517527"/>
                  <a:gd name="connsiteY14" fmla="*/ 369310 h 603758"/>
                  <a:gd name="connsiteX15" fmla="*/ 369830 w 517527"/>
                  <a:gd name="connsiteY15" fmla="*/ 258400 h 603758"/>
                  <a:gd name="connsiteX16" fmla="*/ 258763 w 517527"/>
                  <a:gd name="connsiteY16" fmla="*/ 147620 h 603758"/>
                  <a:gd name="connsiteX17" fmla="*/ 258112 w 517527"/>
                  <a:gd name="connsiteY17" fmla="*/ 80189 h 603758"/>
                  <a:gd name="connsiteX18" fmla="*/ 236342 w 517527"/>
                  <a:gd name="connsiteY18" fmla="*/ 102058 h 603758"/>
                  <a:gd name="connsiteX19" fmla="*/ 258112 w 517527"/>
                  <a:gd name="connsiteY19" fmla="*/ 123798 h 603758"/>
                  <a:gd name="connsiteX20" fmla="*/ 280012 w 517527"/>
                  <a:gd name="connsiteY20" fmla="*/ 102058 h 603758"/>
                  <a:gd name="connsiteX21" fmla="*/ 258112 w 517527"/>
                  <a:gd name="connsiteY21" fmla="*/ 80189 h 603758"/>
                  <a:gd name="connsiteX22" fmla="*/ 258763 w 517527"/>
                  <a:gd name="connsiteY22" fmla="*/ 0 h 603758"/>
                  <a:gd name="connsiteX23" fmla="*/ 517527 w 517527"/>
                  <a:gd name="connsiteY23" fmla="*/ 258400 h 603758"/>
                  <a:gd name="connsiteX24" fmla="*/ 406852 w 517527"/>
                  <a:gd name="connsiteY24" fmla="*/ 470197 h 603758"/>
                  <a:gd name="connsiteX25" fmla="*/ 463428 w 517527"/>
                  <a:gd name="connsiteY25" fmla="*/ 525522 h 603758"/>
                  <a:gd name="connsiteX26" fmla="*/ 261371 w 517527"/>
                  <a:gd name="connsiteY26" fmla="*/ 603758 h 603758"/>
                  <a:gd name="connsiteX27" fmla="*/ 59314 w 517527"/>
                  <a:gd name="connsiteY27" fmla="*/ 525522 h 603758"/>
                  <a:gd name="connsiteX28" fmla="*/ 112631 w 517527"/>
                  <a:gd name="connsiteY28" fmla="*/ 471499 h 603758"/>
                  <a:gd name="connsiteX29" fmla="*/ 0 w 517527"/>
                  <a:gd name="connsiteY29" fmla="*/ 258400 h 603758"/>
                  <a:gd name="connsiteX30" fmla="*/ 258763 w 517527"/>
                  <a:gd name="connsiteY30" fmla="*/ 0 h 603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517527" h="603758">
                    <a:moveTo>
                      <a:pt x="382866" y="485037"/>
                    </a:moveTo>
                    <a:cubicBezTo>
                      <a:pt x="345974" y="505345"/>
                      <a:pt x="303737" y="516800"/>
                      <a:pt x="258763" y="516800"/>
                    </a:cubicBezTo>
                    <a:cubicBezTo>
                      <a:pt x="214572" y="516800"/>
                      <a:pt x="172987" y="505735"/>
                      <a:pt x="136617" y="486079"/>
                    </a:cubicBezTo>
                    <a:cubicBezTo>
                      <a:pt x="102463" y="497013"/>
                      <a:pt x="81214" y="511984"/>
                      <a:pt x="81214" y="525522"/>
                    </a:cubicBezTo>
                    <a:cubicBezTo>
                      <a:pt x="81214" y="549084"/>
                      <a:pt x="149783" y="581888"/>
                      <a:pt x="261371" y="581888"/>
                    </a:cubicBezTo>
                    <a:cubicBezTo>
                      <a:pt x="373089" y="581888"/>
                      <a:pt x="441658" y="549084"/>
                      <a:pt x="441658" y="525522"/>
                    </a:cubicBezTo>
                    <a:cubicBezTo>
                      <a:pt x="441658" y="511593"/>
                      <a:pt x="418584" y="495972"/>
                      <a:pt x="382866" y="485037"/>
                    </a:cubicBezTo>
                    <a:close/>
                    <a:moveTo>
                      <a:pt x="258870" y="184740"/>
                    </a:moveTo>
                    <a:cubicBezTo>
                      <a:pt x="299655" y="184740"/>
                      <a:pt x="332717" y="217755"/>
                      <a:pt x="332717" y="258481"/>
                    </a:cubicBezTo>
                    <a:cubicBezTo>
                      <a:pt x="332717" y="299207"/>
                      <a:pt x="299655" y="332222"/>
                      <a:pt x="258870" y="332222"/>
                    </a:cubicBezTo>
                    <a:cubicBezTo>
                      <a:pt x="218085" y="332222"/>
                      <a:pt x="185023" y="299207"/>
                      <a:pt x="185023" y="258481"/>
                    </a:cubicBezTo>
                    <a:cubicBezTo>
                      <a:pt x="185023" y="217755"/>
                      <a:pt x="218085" y="184740"/>
                      <a:pt x="258870" y="184740"/>
                    </a:cubicBezTo>
                    <a:close/>
                    <a:moveTo>
                      <a:pt x="258763" y="147620"/>
                    </a:moveTo>
                    <a:cubicBezTo>
                      <a:pt x="197495" y="147620"/>
                      <a:pt x="147697" y="197347"/>
                      <a:pt x="147697" y="258400"/>
                    </a:cubicBezTo>
                    <a:cubicBezTo>
                      <a:pt x="147697" y="319583"/>
                      <a:pt x="197495" y="369310"/>
                      <a:pt x="258763" y="369310"/>
                    </a:cubicBezTo>
                    <a:cubicBezTo>
                      <a:pt x="320032" y="369310"/>
                      <a:pt x="369830" y="319453"/>
                      <a:pt x="369830" y="258400"/>
                    </a:cubicBezTo>
                    <a:cubicBezTo>
                      <a:pt x="369830" y="197347"/>
                      <a:pt x="320032" y="147620"/>
                      <a:pt x="258763" y="147620"/>
                    </a:cubicBezTo>
                    <a:close/>
                    <a:moveTo>
                      <a:pt x="258112" y="80189"/>
                    </a:moveTo>
                    <a:cubicBezTo>
                      <a:pt x="246119" y="80189"/>
                      <a:pt x="236342" y="89952"/>
                      <a:pt x="236342" y="102058"/>
                    </a:cubicBezTo>
                    <a:cubicBezTo>
                      <a:pt x="236342" y="114034"/>
                      <a:pt x="246119" y="123798"/>
                      <a:pt x="258112" y="123798"/>
                    </a:cubicBezTo>
                    <a:cubicBezTo>
                      <a:pt x="270235" y="123798"/>
                      <a:pt x="280012" y="114034"/>
                      <a:pt x="280012" y="102058"/>
                    </a:cubicBezTo>
                    <a:cubicBezTo>
                      <a:pt x="280012" y="89952"/>
                      <a:pt x="270235" y="80189"/>
                      <a:pt x="258112" y="80189"/>
                    </a:cubicBezTo>
                    <a:close/>
                    <a:moveTo>
                      <a:pt x="258763" y="0"/>
                    </a:moveTo>
                    <a:cubicBezTo>
                      <a:pt x="401507" y="0"/>
                      <a:pt x="517527" y="115857"/>
                      <a:pt x="517527" y="258400"/>
                    </a:cubicBezTo>
                    <a:cubicBezTo>
                      <a:pt x="517527" y="346009"/>
                      <a:pt x="473726" y="423464"/>
                      <a:pt x="406852" y="470197"/>
                    </a:cubicBezTo>
                    <a:cubicBezTo>
                      <a:pt x="443483" y="484386"/>
                      <a:pt x="463428" y="503652"/>
                      <a:pt x="463428" y="525522"/>
                    </a:cubicBezTo>
                    <a:cubicBezTo>
                      <a:pt x="463428" y="576291"/>
                      <a:pt x="359401" y="603758"/>
                      <a:pt x="261371" y="603758"/>
                    </a:cubicBezTo>
                    <a:cubicBezTo>
                      <a:pt x="163471" y="603758"/>
                      <a:pt x="59314" y="576291"/>
                      <a:pt x="59314" y="525522"/>
                    </a:cubicBezTo>
                    <a:cubicBezTo>
                      <a:pt x="59314" y="504434"/>
                      <a:pt x="78085" y="485688"/>
                      <a:pt x="112631" y="471499"/>
                    </a:cubicBezTo>
                    <a:cubicBezTo>
                      <a:pt x="44713" y="424896"/>
                      <a:pt x="0" y="346790"/>
                      <a:pt x="0" y="258400"/>
                    </a:cubicBezTo>
                    <a:cubicBezTo>
                      <a:pt x="0" y="115857"/>
                      <a:pt x="116020" y="0"/>
                      <a:pt x="25876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</p:sp>
        </p:grpSp>
        <p:sp>
          <p:nvSpPr>
            <p:cNvPr id="116" name="Text Box 79"/>
            <p:cNvSpPr txBox="1">
              <a:spLocks noChangeArrowheads="1"/>
            </p:cNvSpPr>
            <p:nvPr/>
          </p:nvSpPr>
          <p:spPr bwMode="auto">
            <a:xfrm>
              <a:off x="1985931" y="3593123"/>
              <a:ext cx="7136631" cy="4985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10000"/>
                </a:lnSpc>
              </a:pPr>
              <a:r>
                <a:rPr kumimoji="1"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这个应用显示出拥有这个资源的所有</a:t>
              </a:r>
              <a:r>
                <a:rPr kumimoji="1" lang="zh-CN" altLang="en-US" sz="2400" dirty="0" smtClean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其它计算机</a:t>
              </a:r>
              <a:endPara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75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25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/>
          <p:cNvGrpSpPr/>
          <p:nvPr/>
        </p:nvGrpSpPr>
        <p:grpSpPr>
          <a:xfrm>
            <a:off x="430213" y="0"/>
            <a:ext cx="4183721" cy="1428589"/>
            <a:chOff x="551030" y="-368704"/>
            <a:chExt cx="4183721" cy="1428589"/>
          </a:xfrm>
        </p:grpSpPr>
        <p:grpSp>
          <p:nvGrpSpPr>
            <p:cNvPr id="29" name="组合 28"/>
            <p:cNvGrpSpPr/>
            <p:nvPr/>
          </p:nvGrpSpPr>
          <p:grpSpPr>
            <a:xfrm>
              <a:off x="1201631" y="303925"/>
              <a:ext cx="3533120" cy="687997"/>
              <a:chOff x="1839058" y="967769"/>
              <a:chExt cx="3533120" cy="687997"/>
            </a:xfrm>
          </p:grpSpPr>
          <p:sp>
            <p:nvSpPr>
              <p:cNvPr id="31" name="矩形: 圆角 30"/>
              <p:cNvSpPr/>
              <p:nvPr/>
            </p:nvSpPr>
            <p:spPr>
              <a:xfrm>
                <a:off x="1839058" y="967769"/>
                <a:ext cx="3533120" cy="675443"/>
              </a:xfrm>
              <a:prstGeom prst="roundRect">
                <a:avLst>
                  <a:gd name="adj" fmla="val 50000"/>
                </a:avLst>
              </a:prstGeom>
              <a:solidFill>
                <a:srgbClr val="009FF6"/>
              </a:solidFill>
              <a:ln>
                <a:solidFill>
                  <a:schemeClr val="bg1"/>
                </a:solidFill>
              </a:ln>
              <a:effectLst>
                <a:outerShdw blurRad="63500" sx="101000" sy="101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solidFill>
                    <a:srgbClr val="00A3F8"/>
                  </a:solidFill>
                </a:endParaRPr>
              </a:p>
            </p:txBody>
          </p:sp>
          <p:sp>
            <p:nvSpPr>
              <p:cNvPr id="32" name="文本框 31"/>
              <p:cNvSpPr txBox="1"/>
              <p:nvPr/>
            </p:nvSpPr>
            <p:spPr>
              <a:xfrm>
                <a:off x="2786093" y="1009435"/>
                <a:ext cx="258608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P2P</a:t>
                </a:r>
                <a:r>
                  <a:rPr lang="zh-CN" altLang="en-US" sz="3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传输</a:t>
                </a:r>
                <a:endParaRPr lang="en-US" altLang="zh-CN" sz="3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造字工房朗倩（非商用）细体" pitchFamily="50" charset="-122"/>
                  <a:ea typeface="造字工房朗倩（非商用）细体" pitchFamily="50" charset="-122"/>
                </a:endParaRPr>
              </a:p>
            </p:txBody>
          </p:sp>
        </p:grpSp>
        <p:pic>
          <p:nvPicPr>
            <p:cNvPr id="30" name="图片 29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111"/>
            <a:stretch>
              <a:fillRect/>
            </a:stretch>
          </p:blipFill>
          <p:spPr>
            <a:xfrm>
              <a:off x="551030" y="-368704"/>
              <a:ext cx="1607162" cy="1428589"/>
            </a:xfrm>
            <a:prstGeom prst="rect">
              <a:avLst/>
            </a:prstGeom>
          </p:spPr>
        </p:pic>
      </p:grpSp>
      <p:grpSp>
        <p:nvGrpSpPr>
          <p:cNvPr id="59" name="组合 58"/>
          <p:cNvGrpSpPr/>
          <p:nvPr/>
        </p:nvGrpSpPr>
        <p:grpSpPr>
          <a:xfrm>
            <a:off x="1154567" y="1564186"/>
            <a:ext cx="3671051" cy="526731"/>
            <a:chOff x="722008" y="1303131"/>
            <a:chExt cx="3505227" cy="502939"/>
          </a:xfrm>
        </p:grpSpPr>
        <p:sp>
          <p:nvSpPr>
            <p:cNvPr id="68" name="流程图: 手动输入 6"/>
            <p:cNvSpPr/>
            <p:nvPr/>
          </p:nvSpPr>
          <p:spPr>
            <a:xfrm rot="5400000" flipV="1">
              <a:off x="2369986" y="-74850"/>
              <a:ext cx="475861" cy="3238637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-1" fmla="*/ 0 w 10000"/>
                <a:gd name="connsiteY0-2" fmla="*/ 1050 h 10000"/>
                <a:gd name="connsiteX1-3" fmla="*/ 10000 w 10000"/>
                <a:gd name="connsiteY1-4" fmla="*/ 0 h 10000"/>
                <a:gd name="connsiteX2-5" fmla="*/ 10000 w 10000"/>
                <a:gd name="connsiteY2-6" fmla="*/ 10000 h 10000"/>
                <a:gd name="connsiteX3-7" fmla="*/ 0 w 10000"/>
                <a:gd name="connsiteY3-8" fmla="*/ 10000 h 10000"/>
                <a:gd name="connsiteX4-9" fmla="*/ 0 w 10000"/>
                <a:gd name="connsiteY4-10" fmla="*/ 1050 h 10000"/>
                <a:gd name="connsiteX0-11" fmla="*/ 0 w 10000"/>
                <a:gd name="connsiteY0-12" fmla="*/ 988 h 9938"/>
                <a:gd name="connsiteX1-13" fmla="*/ 9911 w 10000"/>
                <a:gd name="connsiteY1-14" fmla="*/ 0 h 9938"/>
                <a:gd name="connsiteX2-15" fmla="*/ 10000 w 10000"/>
                <a:gd name="connsiteY2-16" fmla="*/ 9938 h 9938"/>
                <a:gd name="connsiteX3-17" fmla="*/ 0 w 10000"/>
                <a:gd name="connsiteY3-18" fmla="*/ 9938 h 9938"/>
                <a:gd name="connsiteX4-19" fmla="*/ 0 w 10000"/>
                <a:gd name="connsiteY4-20" fmla="*/ 988 h 9938"/>
                <a:gd name="connsiteX0-21" fmla="*/ 0 w 10000"/>
                <a:gd name="connsiteY0-22" fmla="*/ 1853 h 10000"/>
                <a:gd name="connsiteX1-23" fmla="*/ 9911 w 10000"/>
                <a:gd name="connsiteY1-24" fmla="*/ 0 h 10000"/>
                <a:gd name="connsiteX2-25" fmla="*/ 10000 w 10000"/>
                <a:gd name="connsiteY2-26" fmla="*/ 10000 h 10000"/>
                <a:gd name="connsiteX3-27" fmla="*/ 0 w 10000"/>
                <a:gd name="connsiteY3-28" fmla="*/ 10000 h 10000"/>
                <a:gd name="connsiteX4-29" fmla="*/ 0 w 10000"/>
                <a:gd name="connsiteY4-30" fmla="*/ 1853 h 10000"/>
                <a:gd name="connsiteX0-31" fmla="*/ 0 w 10000"/>
                <a:gd name="connsiteY0-32" fmla="*/ 1796 h 10000"/>
                <a:gd name="connsiteX1-33" fmla="*/ 9911 w 10000"/>
                <a:gd name="connsiteY1-34" fmla="*/ 0 h 10000"/>
                <a:gd name="connsiteX2-35" fmla="*/ 10000 w 10000"/>
                <a:gd name="connsiteY2-36" fmla="*/ 10000 h 10000"/>
                <a:gd name="connsiteX3-37" fmla="*/ 0 w 10000"/>
                <a:gd name="connsiteY3-38" fmla="*/ 10000 h 10000"/>
                <a:gd name="connsiteX4-39" fmla="*/ 0 w 10000"/>
                <a:gd name="connsiteY4-40" fmla="*/ 1796 h 10000"/>
                <a:gd name="connsiteX0-41" fmla="*/ 106 w 10000"/>
                <a:gd name="connsiteY0-42" fmla="*/ 804 h 10000"/>
                <a:gd name="connsiteX1-43" fmla="*/ 9911 w 10000"/>
                <a:gd name="connsiteY1-44" fmla="*/ 0 h 10000"/>
                <a:gd name="connsiteX2-45" fmla="*/ 10000 w 10000"/>
                <a:gd name="connsiteY2-46" fmla="*/ 10000 h 10000"/>
                <a:gd name="connsiteX3-47" fmla="*/ 0 w 10000"/>
                <a:gd name="connsiteY3-48" fmla="*/ 10000 h 10000"/>
                <a:gd name="connsiteX4-49" fmla="*/ 106 w 10000"/>
                <a:gd name="connsiteY4-50" fmla="*/ 804 h 10000"/>
                <a:gd name="connsiteX0-51" fmla="*/ 106 w 10000"/>
                <a:gd name="connsiteY0-52" fmla="*/ 793 h 10000"/>
                <a:gd name="connsiteX1-53" fmla="*/ 9911 w 10000"/>
                <a:gd name="connsiteY1-54" fmla="*/ 0 h 10000"/>
                <a:gd name="connsiteX2-55" fmla="*/ 10000 w 10000"/>
                <a:gd name="connsiteY2-56" fmla="*/ 10000 h 10000"/>
                <a:gd name="connsiteX3-57" fmla="*/ 0 w 10000"/>
                <a:gd name="connsiteY3-58" fmla="*/ 10000 h 10000"/>
                <a:gd name="connsiteX4-59" fmla="*/ 106 w 10000"/>
                <a:gd name="connsiteY4-60" fmla="*/ 793 h 10000"/>
                <a:gd name="connsiteX0-61" fmla="*/ 106 w 10000"/>
                <a:gd name="connsiteY0-62" fmla="*/ 758 h 10000"/>
                <a:gd name="connsiteX1-63" fmla="*/ 9911 w 10000"/>
                <a:gd name="connsiteY1-64" fmla="*/ 0 h 10000"/>
                <a:gd name="connsiteX2-65" fmla="*/ 10000 w 10000"/>
                <a:gd name="connsiteY2-66" fmla="*/ 10000 h 10000"/>
                <a:gd name="connsiteX3-67" fmla="*/ 0 w 10000"/>
                <a:gd name="connsiteY3-68" fmla="*/ 10000 h 10000"/>
                <a:gd name="connsiteX4-69" fmla="*/ 106 w 10000"/>
                <a:gd name="connsiteY4-70" fmla="*/ 758 h 10000"/>
                <a:gd name="connsiteX0-71" fmla="*/ 50 w 10000"/>
                <a:gd name="connsiteY0-72" fmla="*/ 854 h 10000"/>
                <a:gd name="connsiteX1-73" fmla="*/ 9911 w 10000"/>
                <a:gd name="connsiteY1-74" fmla="*/ 0 h 10000"/>
                <a:gd name="connsiteX2-75" fmla="*/ 10000 w 10000"/>
                <a:gd name="connsiteY2-76" fmla="*/ 10000 h 10000"/>
                <a:gd name="connsiteX3-77" fmla="*/ 0 w 10000"/>
                <a:gd name="connsiteY3-78" fmla="*/ 10000 h 10000"/>
                <a:gd name="connsiteX4-79" fmla="*/ 50 w 10000"/>
                <a:gd name="connsiteY4-80" fmla="*/ 854 h 100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0000" h="10000">
                  <a:moveTo>
                    <a:pt x="50" y="854"/>
                  </a:moveTo>
                  <a:lnTo>
                    <a:pt x="9911" y="0"/>
                  </a:lnTo>
                  <a:cubicBezTo>
                    <a:pt x="9941" y="3334"/>
                    <a:pt x="9970" y="6666"/>
                    <a:pt x="10000" y="10000"/>
                  </a:cubicBezTo>
                  <a:lnTo>
                    <a:pt x="0" y="10000"/>
                  </a:lnTo>
                  <a:cubicBezTo>
                    <a:pt x="35" y="6935"/>
                    <a:pt x="15" y="3919"/>
                    <a:pt x="50" y="854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55">
                <a:latin typeface="+mn-ea"/>
                <a:cs typeface="Arial" panose="020B0604020202020204" pitchFamily="34" charset="0"/>
              </a:endParaRPr>
            </a:p>
          </p:txBody>
        </p:sp>
        <p:grpSp>
          <p:nvGrpSpPr>
            <p:cNvPr id="80" name="组合 79"/>
            <p:cNvGrpSpPr/>
            <p:nvPr/>
          </p:nvGrpSpPr>
          <p:grpSpPr>
            <a:xfrm>
              <a:off x="722008" y="1303131"/>
              <a:ext cx="546594" cy="475865"/>
              <a:chOff x="708742" y="1296102"/>
              <a:chExt cx="454744" cy="283828"/>
            </a:xfrm>
          </p:grpSpPr>
          <p:sp>
            <p:nvSpPr>
              <p:cNvPr id="82" name="平行四边形 81"/>
              <p:cNvSpPr/>
              <p:nvPr/>
            </p:nvSpPr>
            <p:spPr>
              <a:xfrm>
                <a:off x="708742" y="1296103"/>
                <a:ext cx="351872" cy="283827"/>
              </a:xfrm>
              <a:prstGeom prst="parallelogram">
                <a:avLst>
                  <a:gd name="adj" fmla="val 80822"/>
                </a:avLst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985"/>
              </a:p>
            </p:txBody>
          </p:sp>
          <p:sp>
            <p:nvSpPr>
              <p:cNvPr id="83" name="平行四边形 82"/>
              <p:cNvSpPr/>
              <p:nvPr/>
            </p:nvSpPr>
            <p:spPr>
              <a:xfrm>
                <a:off x="811614" y="1296102"/>
                <a:ext cx="351872" cy="283827"/>
              </a:xfrm>
              <a:prstGeom prst="parallelogram">
                <a:avLst>
                  <a:gd name="adj" fmla="val 80822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985"/>
              </a:p>
            </p:txBody>
          </p:sp>
        </p:grpSp>
        <p:sp>
          <p:nvSpPr>
            <p:cNvPr id="81" name="Text Box 79"/>
            <p:cNvSpPr txBox="1">
              <a:spLocks noChangeArrowheads="1"/>
            </p:cNvSpPr>
            <p:nvPr/>
          </p:nvSpPr>
          <p:spPr bwMode="auto">
            <a:xfrm>
              <a:off x="1559913" y="1335870"/>
              <a:ext cx="2544786" cy="470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kumimoji="1" lang="zh-CN" altLang="en-US" sz="2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一次传输的场景</a:t>
              </a:r>
            </a:p>
          </p:txBody>
        </p:sp>
      </p:grpSp>
      <p:grpSp>
        <p:nvGrpSpPr>
          <p:cNvPr id="84" name="组合 83"/>
          <p:cNvGrpSpPr/>
          <p:nvPr/>
        </p:nvGrpSpPr>
        <p:grpSpPr>
          <a:xfrm>
            <a:off x="1597519" y="2254069"/>
            <a:ext cx="6463092" cy="498598"/>
            <a:chOff x="1403750" y="3593123"/>
            <a:chExt cx="6463092" cy="498598"/>
          </a:xfrm>
        </p:grpSpPr>
        <p:grpSp>
          <p:nvGrpSpPr>
            <p:cNvPr id="85" name="组合 84"/>
            <p:cNvGrpSpPr/>
            <p:nvPr/>
          </p:nvGrpSpPr>
          <p:grpSpPr>
            <a:xfrm>
              <a:off x="1403750" y="3593123"/>
              <a:ext cx="490436" cy="476221"/>
              <a:chOff x="1403750" y="3593123"/>
              <a:chExt cx="808892" cy="785446"/>
            </a:xfrm>
          </p:grpSpPr>
          <p:sp>
            <p:nvSpPr>
              <p:cNvPr id="90" name="对话气泡: 椭圆形 89"/>
              <p:cNvSpPr/>
              <p:nvPr/>
            </p:nvSpPr>
            <p:spPr>
              <a:xfrm>
                <a:off x="1403750" y="3593123"/>
                <a:ext cx="808892" cy="785446"/>
              </a:xfrm>
              <a:prstGeom prst="wedgeEllipseCallout">
                <a:avLst>
                  <a:gd name="adj1" fmla="val 66124"/>
                  <a:gd name="adj2" fmla="val 2799"/>
                </a:avLst>
              </a:prstGeom>
              <a:solidFill>
                <a:srgbClr val="009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1" name="round-web-cam_17861"/>
              <p:cNvSpPr>
                <a:spLocks noChangeAspect="1"/>
              </p:cNvSpPr>
              <p:nvPr/>
            </p:nvSpPr>
            <p:spPr bwMode="auto">
              <a:xfrm>
                <a:off x="1567764" y="3705353"/>
                <a:ext cx="480863" cy="560986"/>
              </a:xfrm>
              <a:custGeom>
                <a:avLst/>
                <a:gdLst>
                  <a:gd name="connsiteX0" fmla="*/ 382866 w 517527"/>
                  <a:gd name="connsiteY0" fmla="*/ 485037 h 603758"/>
                  <a:gd name="connsiteX1" fmla="*/ 258763 w 517527"/>
                  <a:gd name="connsiteY1" fmla="*/ 516800 h 603758"/>
                  <a:gd name="connsiteX2" fmla="*/ 136617 w 517527"/>
                  <a:gd name="connsiteY2" fmla="*/ 486079 h 603758"/>
                  <a:gd name="connsiteX3" fmla="*/ 81214 w 517527"/>
                  <a:gd name="connsiteY3" fmla="*/ 525522 h 603758"/>
                  <a:gd name="connsiteX4" fmla="*/ 261371 w 517527"/>
                  <a:gd name="connsiteY4" fmla="*/ 581888 h 603758"/>
                  <a:gd name="connsiteX5" fmla="*/ 441658 w 517527"/>
                  <a:gd name="connsiteY5" fmla="*/ 525522 h 603758"/>
                  <a:gd name="connsiteX6" fmla="*/ 382866 w 517527"/>
                  <a:gd name="connsiteY6" fmla="*/ 485037 h 603758"/>
                  <a:gd name="connsiteX7" fmla="*/ 258870 w 517527"/>
                  <a:gd name="connsiteY7" fmla="*/ 184740 h 603758"/>
                  <a:gd name="connsiteX8" fmla="*/ 332717 w 517527"/>
                  <a:gd name="connsiteY8" fmla="*/ 258481 h 603758"/>
                  <a:gd name="connsiteX9" fmla="*/ 258870 w 517527"/>
                  <a:gd name="connsiteY9" fmla="*/ 332222 h 603758"/>
                  <a:gd name="connsiteX10" fmla="*/ 185023 w 517527"/>
                  <a:gd name="connsiteY10" fmla="*/ 258481 h 603758"/>
                  <a:gd name="connsiteX11" fmla="*/ 258870 w 517527"/>
                  <a:gd name="connsiteY11" fmla="*/ 184740 h 603758"/>
                  <a:gd name="connsiteX12" fmla="*/ 258763 w 517527"/>
                  <a:gd name="connsiteY12" fmla="*/ 147620 h 603758"/>
                  <a:gd name="connsiteX13" fmla="*/ 147697 w 517527"/>
                  <a:gd name="connsiteY13" fmla="*/ 258400 h 603758"/>
                  <a:gd name="connsiteX14" fmla="*/ 258763 w 517527"/>
                  <a:gd name="connsiteY14" fmla="*/ 369310 h 603758"/>
                  <a:gd name="connsiteX15" fmla="*/ 369830 w 517527"/>
                  <a:gd name="connsiteY15" fmla="*/ 258400 h 603758"/>
                  <a:gd name="connsiteX16" fmla="*/ 258763 w 517527"/>
                  <a:gd name="connsiteY16" fmla="*/ 147620 h 603758"/>
                  <a:gd name="connsiteX17" fmla="*/ 258112 w 517527"/>
                  <a:gd name="connsiteY17" fmla="*/ 80189 h 603758"/>
                  <a:gd name="connsiteX18" fmla="*/ 236342 w 517527"/>
                  <a:gd name="connsiteY18" fmla="*/ 102058 h 603758"/>
                  <a:gd name="connsiteX19" fmla="*/ 258112 w 517527"/>
                  <a:gd name="connsiteY19" fmla="*/ 123798 h 603758"/>
                  <a:gd name="connsiteX20" fmla="*/ 280012 w 517527"/>
                  <a:gd name="connsiteY20" fmla="*/ 102058 h 603758"/>
                  <a:gd name="connsiteX21" fmla="*/ 258112 w 517527"/>
                  <a:gd name="connsiteY21" fmla="*/ 80189 h 603758"/>
                  <a:gd name="connsiteX22" fmla="*/ 258763 w 517527"/>
                  <a:gd name="connsiteY22" fmla="*/ 0 h 603758"/>
                  <a:gd name="connsiteX23" fmla="*/ 517527 w 517527"/>
                  <a:gd name="connsiteY23" fmla="*/ 258400 h 603758"/>
                  <a:gd name="connsiteX24" fmla="*/ 406852 w 517527"/>
                  <a:gd name="connsiteY24" fmla="*/ 470197 h 603758"/>
                  <a:gd name="connsiteX25" fmla="*/ 463428 w 517527"/>
                  <a:gd name="connsiteY25" fmla="*/ 525522 h 603758"/>
                  <a:gd name="connsiteX26" fmla="*/ 261371 w 517527"/>
                  <a:gd name="connsiteY26" fmla="*/ 603758 h 603758"/>
                  <a:gd name="connsiteX27" fmla="*/ 59314 w 517527"/>
                  <a:gd name="connsiteY27" fmla="*/ 525522 h 603758"/>
                  <a:gd name="connsiteX28" fmla="*/ 112631 w 517527"/>
                  <a:gd name="connsiteY28" fmla="*/ 471499 h 603758"/>
                  <a:gd name="connsiteX29" fmla="*/ 0 w 517527"/>
                  <a:gd name="connsiteY29" fmla="*/ 258400 h 603758"/>
                  <a:gd name="connsiteX30" fmla="*/ 258763 w 517527"/>
                  <a:gd name="connsiteY30" fmla="*/ 0 h 603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517527" h="603758">
                    <a:moveTo>
                      <a:pt x="382866" y="485037"/>
                    </a:moveTo>
                    <a:cubicBezTo>
                      <a:pt x="345974" y="505345"/>
                      <a:pt x="303737" y="516800"/>
                      <a:pt x="258763" y="516800"/>
                    </a:cubicBezTo>
                    <a:cubicBezTo>
                      <a:pt x="214572" y="516800"/>
                      <a:pt x="172987" y="505735"/>
                      <a:pt x="136617" y="486079"/>
                    </a:cubicBezTo>
                    <a:cubicBezTo>
                      <a:pt x="102463" y="497013"/>
                      <a:pt x="81214" y="511984"/>
                      <a:pt x="81214" y="525522"/>
                    </a:cubicBezTo>
                    <a:cubicBezTo>
                      <a:pt x="81214" y="549084"/>
                      <a:pt x="149783" y="581888"/>
                      <a:pt x="261371" y="581888"/>
                    </a:cubicBezTo>
                    <a:cubicBezTo>
                      <a:pt x="373089" y="581888"/>
                      <a:pt x="441658" y="549084"/>
                      <a:pt x="441658" y="525522"/>
                    </a:cubicBezTo>
                    <a:cubicBezTo>
                      <a:pt x="441658" y="511593"/>
                      <a:pt x="418584" y="495972"/>
                      <a:pt x="382866" y="485037"/>
                    </a:cubicBezTo>
                    <a:close/>
                    <a:moveTo>
                      <a:pt x="258870" y="184740"/>
                    </a:moveTo>
                    <a:cubicBezTo>
                      <a:pt x="299655" y="184740"/>
                      <a:pt x="332717" y="217755"/>
                      <a:pt x="332717" y="258481"/>
                    </a:cubicBezTo>
                    <a:cubicBezTo>
                      <a:pt x="332717" y="299207"/>
                      <a:pt x="299655" y="332222"/>
                      <a:pt x="258870" y="332222"/>
                    </a:cubicBezTo>
                    <a:cubicBezTo>
                      <a:pt x="218085" y="332222"/>
                      <a:pt x="185023" y="299207"/>
                      <a:pt x="185023" y="258481"/>
                    </a:cubicBezTo>
                    <a:cubicBezTo>
                      <a:pt x="185023" y="217755"/>
                      <a:pt x="218085" y="184740"/>
                      <a:pt x="258870" y="184740"/>
                    </a:cubicBezTo>
                    <a:close/>
                    <a:moveTo>
                      <a:pt x="258763" y="147620"/>
                    </a:moveTo>
                    <a:cubicBezTo>
                      <a:pt x="197495" y="147620"/>
                      <a:pt x="147697" y="197347"/>
                      <a:pt x="147697" y="258400"/>
                    </a:cubicBezTo>
                    <a:cubicBezTo>
                      <a:pt x="147697" y="319583"/>
                      <a:pt x="197495" y="369310"/>
                      <a:pt x="258763" y="369310"/>
                    </a:cubicBezTo>
                    <a:cubicBezTo>
                      <a:pt x="320032" y="369310"/>
                      <a:pt x="369830" y="319453"/>
                      <a:pt x="369830" y="258400"/>
                    </a:cubicBezTo>
                    <a:cubicBezTo>
                      <a:pt x="369830" y="197347"/>
                      <a:pt x="320032" y="147620"/>
                      <a:pt x="258763" y="147620"/>
                    </a:cubicBezTo>
                    <a:close/>
                    <a:moveTo>
                      <a:pt x="258112" y="80189"/>
                    </a:moveTo>
                    <a:cubicBezTo>
                      <a:pt x="246119" y="80189"/>
                      <a:pt x="236342" y="89952"/>
                      <a:pt x="236342" y="102058"/>
                    </a:cubicBezTo>
                    <a:cubicBezTo>
                      <a:pt x="236342" y="114034"/>
                      <a:pt x="246119" y="123798"/>
                      <a:pt x="258112" y="123798"/>
                    </a:cubicBezTo>
                    <a:cubicBezTo>
                      <a:pt x="270235" y="123798"/>
                      <a:pt x="280012" y="114034"/>
                      <a:pt x="280012" y="102058"/>
                    </a:cubicBezTo>
                    <a:cubicBezTo>
                      <a:pt x="280012" y="89952"/>
                      <a:pt x="270235" y="80189"/>
                      <a:pt x="258112" y="80189"/>
                    </a:cubicBezTo>
                    <a:close/>
                    <a:moveTo>
                      <a:pt x="258763" y="0"/>
                    </a:moveTo>
                    <a:cubicBezTo>
                      <a:pt x="401507" y="0"/>
                      <a:pt x="517527" y="115857"/>
                      <a:pt x="517527" y="258400"/>
                    </a:cubicBezTo>
                    <a:cubicBezTo>
                      <a:pt x="517527" y="346009"/>
                      <a:pt x="473726" y="423464"/>
                      <a:pt x="406852" y="470197"/>
                    </a:cubicBezTo>
                    <a:cubicBezTo>
                      <a:pt x="443483" y="484386"/>
                      <a:pt x="463428" y="503652"/>
                      <a:pt x="463428" y="525522"/>
                    </a:cubicBezTo>
                    <a:cubicBezTo>
                      <a:pt x="463428" y="576291"/>
                      <a:pt x="359401" y="603758"/>
                      <a:pt x="261371" y="603758"/>
                    </a:cubicBezTo>
                    <a:cubicBezTo>
                      <a:pt x="163471" y="603758"/>
                      <a:pt x="59314" y="576291"/>
                      <a:pt x="59314" y="525522"/>
                    </a:cubicBezTo>
                    <a:cubicBezTo>
                      <a:pt x="59314" y="504434"/>
                      <a:pt x="78085" y="485688"/>
                      <a:pt x="112631" y="471499"/>
                    </a:cubicBezTo>
                    <a:cubicBezTo>
                      <a:pt x="44713" y="424896"/>
                      <a:pt x="0" y="346790"/>
                      <a:pt x="0" y="258400"/>
                    </a:cubicBezTo>
                    <a:cubicBezTo>
                      <a:pt x="0" y="115857"/>
                      <a:pt x="116020" y="0"/>
                      <a:pt x="25876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</p:sp>
        </p:grpSp>
        <p:sp>
          <p:nvSpPr>
            <p:cNvPr id="89" name="Text Box 79"/>
            <p:cNvSpPr txBox="1">
              <a:spLocks noChangeArrowheads="1"/>
            </p:cNvSpPr>
            <p:nvPr/>
          </p:nvSpPr>
          <p:spPr bwMode="auto">
            <a:xfrm>
              <a:off x="1985931" y="3593123"/>
              <a:ext cx="5880911" cy="4985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10000"/>
                </a:lnSpc>
              </a:pPr>
              <a:r>
                <a:rPr kumimoji="1" lang="en-US" altLang="zh-CN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Alice</a:t>
              </a:r>
              <a:r>
                <a:rPr kumimoji="1"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从中选择了</a:t>
              </a:r>
              <a:r>
                <a:rPr kumimoji="1" lang="en-US" altLang="zh-CN" sz="2400" dirty="0" smtClean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Bob</a:t>
              </a:r>
              <a:endParaRPr kumimoji="1" lang="en-US" altLang="zh-CN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92" name="组合 91"/>
          <p:cNvGrpSpPr/>
          <p:nvPr/>
        </p:nvGrpSpPr>
        <p:grpSpPr>
          <a:xfrm>
            <a:off x="1597519" y="3039402"/>
            <a:ext cx="7699357" cy="498598"/>
            <a:chOff x="1403750" y="3593123"/>
            <a:chExt cx="7699357" cy="498598"/>
          </a:xfrm>
        </p:grpSpPr>
        <p:grpSp>
          <p:nvGrpSpPr>
            <p:cNvPr id="93" name="组合 92"/>
            <p:cNvGrpSpPr/>
            <p:nvPr/>
          </p:nvGrpSpPr>
          <p:grpSpPr>
            <a:xfrm>
              <a:off x="1403750" y="3593123"/>
              <a:ext cx="490436" cy="476221"/>
              <a:chOff x="1403750" y="3593123"/>
              <a:chExt cx="808892" cy="785446"/>
            </a:xfrm>
          </p:grpSpPr>
          <p:sp>
            <p:nvSpPr>
              <p:cNvPr id="95" name="对话气泡: 椭圆形 94"/>
              <p:cNvSpPr/>
              <p:nvPr/>
            </p:nvSpPr>
            <p:spPr>
              <a:xfrm>
                <a:off x="1403750" y="3593123"/>
                <a:ext cx="808892" cy="785446"/>
              </a:xfrm>
              <a:prstGeom prst="wedgeEllipseCallout">
                <a:avLst>
                  <a:gd name="adj1" fmla="val 66124"/>
                  <a:gd name="adj2" fmla="val 2799"/>
                </a:avLst>
              </a:prstGeom>
              <a:solidFill>
                <a:srgbClr val="009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6" name="round-web-cam_17861"/>
              <p:cNvSpPr>
                <a:spLocks noChangeAspect="1"/>
              </p:cNvSpPr>
              <p:nvPr/>
            </p:nvSpPr>
            <p:spPr bwMode="auto">
              <a:xfrm>
                <a:off x="1567764" y="3705353"/>
                <a:ext cx="480863" cy="560986"/>
              </a:xfrm>
              <a:custGeom>
                <a:avLst/>
                <a:gdLst>
                  <a:gd name="connsiteX0" fmla="*/ 382866 w 517527"/>
                  <a:gd name="connsiteY0" fmla="*/ 485037 h 603758"/>
                  <a:gd name="connsiteX1" fmla="*/ 258763 w 517527"/>
                  <a:gd name="connsiteY1" fmla="*/ 516800 h 603758"/>
                  <a:gd name="connsiteX2" fmla="*/ 136617 w 517527"/>
                  <a:gd name="connsiteY2" fmla="*/ 486079 h 603758"/>
                  <a:gd name="connsiteX3" fmla="*/ 81214 w 517527"/>
                  <a:gd name="connsiteY3" fmla="*/ 525522 h 603758"/>
                  <a:gd name="connsiteX4" fmla="*/ 261371 w 517527"/>
                  <a:gd name="connsiteY4" fmla="*/ 581888 h 603758"/>
                  <a:gd name="connsiteX5" fmla="*/ 441658 w 517527"/>
                  <a:gd name="connsiteY5" fmla="*/ 525522 h 603758"/>
                  <a:gd name="connsiteX6" fmla="*/ 382866 w 517527"/>
                  <a:gd name="connsiteY6" fmla="*/ 485037 h 603758"/>
                  <a:gd name="connsiteX7" fmla="*/ 258870 w 517527"/>
                  <a:gd name="connsiteY7" fmla="*/ 184740 h 603758"/>
                  <a:gd name="connsiteX8" fmla="*/ 332717 w 517527"/>
                  <a:gd name="connsiteY8" fmla="*/ 258481 h 603758"/>
                  <a:gd name="connsiteX9" fmla="*/ 258870 w 517527"/>
                  <a:gd name="connsiteY9" fmla="*/ 332222 h 603758"/>
                  <a:gd name="connsiteX10" fmla="*/ 185023 w 517527"/>
                  <a:gd name="connsiteY10" fmla="*/ 258481 h 603758"/>
                  <a:gd name="connsiteX11" fmla="*/ 258870 w 517527"/>
                  <a:gd name="connsiteY11" fmla="*/ 184740 h 603758"/>
                  <a:gd name="connsiteX12" fmla="*/ 258763 w 517527"/>
                  <a:gd name="connsiteY12" fmla="*/ 147620 h 603758"/>
                  <a:gd name="connsiteX13" fmla="*/ 147697 w 517527"/>
                  <a:gd name="connsiteY13" fmla="*/ 258400 h 603758"/>
                  <a:gd name="connsiteX14" fmla="*/ 258763 w 517527"/>
                  <a:gd name="connsiteY14" fmla="*/ 369310 h 603758"/>
                  <a:gd name="connsiteX15" fmla="*/ 369830 w 517527"/>
                  <a:gd name="connsiteY15" fmla="*/ 258400 h 603758"/>
                  <a:gd name="connsiteX16" fmla="*/ 258763 w 517527"/>
                  <a:gd name="connsiteY16" fmla="*/ 147620 h 603758"/>
                  <a:gd name="connsiteX17" fmla="*/ 258112 w 517527"/>
                  <a:gd name="connsiteY17" fmla="*/ 80189 h 603758"/>
                  <a:gd name="connsiteX18" fmla="*/ 236342 w 517527"/>
                  <a:gd name="connsiteY18" fmla="*/ 102058 h 603758"/>
                  <a:gd name="connsiteX19" fmla="*/ 258112 w 517527"/>
                  <a:gd name="connsiteY19" fmla="*/ 123798 h 603758"/>
                  <a:gd name="connsiteX20" fmla="*/ 280012 w 517527"/>
                  <a:gd name="connsiteY20" fmla="*/ 102058 h 603758"/>
                  <a:gd name="connsiteX21" fmla="*/ 258112 w 517527"/>
                  <a:gd name="connsiteY21" fmla="*/ 80189 h 603758"/>
                  <a:gd name="connsiteX22" fmla="*/ 258763 w 517527"/>
                  <a:gd name="connsiteY22" fmla="*/ 0 h 603758"/>
                  <a:gd name="connsiteX23" fmla="*/ 517527 w 517527"/>
                  <a:gd name="connsiteY23" fmla="*/ 258400 h 603758"/>
                  <a:gd name="connsiteX24" fmla="*/ 406852 w 517527"/>
                  <a:gd name="connsiteY24" fmla="*/ 470197 h 603758"/>
                  <a:gd name="connsiteX25" fmla="*/ 463428 w 517527"/>
                  <a:gd name="connsiteY25" fmla="*/ 525522 h 603758"/>
                  <a:gd name="connsiteX26" fmla="*/ 261371 w 517527"/>
                  <a:gd name="connsiteY26" fmla="*/ 603758 h 603758"/>
                  <a:gd name="connsiteX27" fmla="*/ 59314 w 517527"/>
                  <a:gd name="connsiteY27" fmla="*/ 525522 h 603758"/>
                  <a:gd name="connsiteX28" fmla="*/ 112631 w 517527"/>
                  <a:gd name="connsiteY28" fmla="*/ 471499 h 603758"/>
                  <a:gd name="connsiteX29" fmla="*/ 0 w 517527"/>
                  <a:gd name="connsiteY29" fmla="*/ 258400 h 603758"/>
                  <a:gd name="connsiteX30" fmla="*/ 258763 w 517527"/>
                  <a:gd name="connsiteY30" fmla="*/ 0 h 603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517527" h="603758">
                    <a:moveTo>
                      <a:pt x="382866" y="485037"/>
                    </a:moveTo>
                    <a:cubicBezTo>
                      <a:pt x="345974" y="505345"/>
                      <a:pt x="303737" y="516800"/>
                      <a:pt x="258763" y="516800"/>
                    </a:cubicBezTo>
                    <a:cubicBezTo>
                      <a:pt x="214572" y="516800"/>
                      <a:pt x="172987" y="505735"/>
                      <a:pt x="136617" y="486079"/>
                    </a:cubicBezTo>
                    <a:cubicBezTo>
                      <a:pt x="102463" y="497013"/>
                      <a:pt x="81214" y="511984"/>
                      <a:pt x="81214" y="525522"/>
                    </a:cubicBezTo>
                    <a:cubicBezTo>
                      <a:pt x="81214" y="549084"/>
                      <a:pt x="149783" y="581888"/>
                      <a:pt x="261371" y="581888"/>
                    </a:cubicBezTo>
                    <a:cubicBezTo>
                      <a:pt x="373089" y="581888"/>
                      <a:pt x="441658" y="549084"/>
                      <a:pt x="441658" y="525522"/>
                    </a:cubicBezTo>
                    <a:cubicBezTo>
                      <a:pt x="441658" y="511593"/>
                      <a:pt x="418584" y="495972"/>
                      <a:pt x="382866" y="485037"/>
                    </a:cubicBezTo>
                    <a:close/>
                    <a:moveTo>
                      <a:pt x="258870" y="184740"/>
                    </a:moveTo>
                    <a:cubicBezTo>
                      <a:pt x="299655" y="184740"/>
                      <a:pt x="332717" y="217755"/>
                      <a:pt x="332717" y="258481"/>
                    </a:cubicBezTo>
                    <a:cubicBezTo>
                      <a:pt x="332717" y="299207"/>
                      <a:pt x="299655" y="332222"/>
                      <a:pt x="258870" y="332222"/>
                    </a:cubicBezTo>
                    <a:cubicBezTo>
                      <a:pt x="218085" y="332222"/>
                      <a:pt x="185023" y="299207"/>
                      <a:pt x="185023" y="258481"/>
                    </a:cubicBezTo>
                    <a:cubicBezTo>
                      <a:pt x="185023" y="217755"/>
                      <a:pt x="218085" y="184740"/>
                      <a:pt x="258870" y="184740"/>
                    </a:cubicBezTo>
                    <a:close/>
                    <a:moveTo>
                      <a:pt x="258763" y="147620"/>
                    </a:moveTo>
                    <a:cubicBezTo>
                      <a:pt x="197495" y="147620"/>
                      <a:pt x="147697" y="197347"/>
                      <a:pt x="147697" y="258400"/>
                    </a:cubicBezTo>
                    <a:cubicBezTo>
                      <a:pt x="147697" y="319583"/>
                      <a:pt x="197495" y="369310"/>
                      <a:pt x="258763" y="369310"/>
                    </a:cubicBezTo>
                    <a:cubicBezTo>
                      <a:pt x="320032" y="369310"/>
                      <a:pt x="369830" y="319453"/>
                      <a:pt x="369830" y="258400"/>
                    </a:cubicBezTo>
                    <a:cubicBezTo>
                      <a:pt x="369830" y="197347"/>
                      <a:pt x="320032" y="147620"/>
                      <a:pt x="258763" y="147620"/>
                    </a:cubicBezTo>
                    <a:close/>
                    <a:moveTo>
                      <a:pt x="258112" y="80189"/>
                    </a:moveTo>
                    <a:cubicBezTo>
                      <a:pt x="246119" y="80189"/>
                      <a:pt x="236342" y="89952"/>
                      <a:pt x="236342" y="102058"/>
                    </a:cubicBezTo>
                    <a:cubicBezTo>
                      <a:pt x="236342" y="114034"/>
                      <a:pt x="246119" y="123798"/>
                      <a:pt x="258112" y="123798"/>
                    </a:cubicBezTo>
                    <a:cubicBezTo>
                      <a:pt x="270235" y="123798"/>
                      <a:pt x="280012" y="114034"/>
                      <a:pt x="280012" y="102058"/>
                    </a:cubicBezTo>
                    <a:cubicBezTo>
                      <a:pt x="280012" y="89952"/>
                      <a:pt x="270235" y="80189"/>
                      <a:pt x="258112" y="80189"/>
                    </a:cubicBezTo>
                    <a:close/>
                    <a:moveTo>
                      <a:pt x="258763" y="0"/>
                    </a:moveTo>
                    <a:cubicBezTo>
                      <a:pt x="401507" y="0"/>
                      <a:pt x="517527" y="115857"/>
                      <a:pt x="517527" y="258400"/>
                    </a:cubicBezTo>
                    <a:cubicBezTo>
                      <a:pt x="517527" y="346009"/>
                      <a:pt x="473726" y="423464"/>
                      <a:pt x="406852" y="470197"/>
                    </a:cubicBezTo>
                    <a:cubicBezTo>
                      <a:pt x="443483" y="484386"/>
                      <a:pt x="463428" y="503652"/>
                      <a:pt x="463428" y="525522"/>
                    </a:cubicBezTo>
                    <a:cubicBezTo>
                      <a:pt x="463428" y="576291"/>
                      <a:pt x="359401" y="603758"/>
                      <a:pt x="261371" y="603758"/>
                    </a:cubicBezTo>
                    <a:cubicBezTo>
                      <a:pt x="163471" y="603758"/>
                      <a:pt x="59314" y="576291"/>
                      <a:pt x="59314" y="525522"/>
                    </a:cubicBezTo>
                    <a:cubicBezTo>
                      <a:pt x="59314" y="504434"/>
                      <a:pt x="78085" y="485688"/>
                      <a:pt x="112631" y="471499"/>
                    </a:cubicBezTo>
                    <a:cubicBezTo>
                      <a:pt x="44713" y="424896"/>
                      <a:pt x="0" y="346790"/>
                      <a:pt x="0" y="258400"/>
                    </a:cubicBezTo>
                    <a:cubicBezTo>
                      <a:pt x="0" y="115857"/>
                      <a:pt x="116020" y="0"/>
                      <a:pt x="25876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</p:sp>
        </p:grpSp>
        <p:sp>
          <p:nvSpPr>
            <p:cNvPr id="94" name="Text Box 79"/>
            <p:cNvSpPr txBox="1">
              <a:spLocks noChangeArrowheads="1"/>
            </p:cNvSpPr>
            <p:nvPr/>
          </p:nvSpPr>
          <p:spPr bwMode="auto">
            <a:xfrm>
              <a:off x="1985930" y="3593123"/>
              <a:ext cx="7117177" cy="4985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10000"/>
                </a:lnSpc>
              </a:pPr>
              <a:r>
                <a:rPr kumimoji="1"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这个资源从</a:t>
              </a:r>
              <a:r>
                <a:rPr kumimoji="1" lang="en-US" altLang="zh-CN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Bob</a:t>
              </a:r>
              <a:r>
                <a:rPr kumimoji="1"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的</a:t>
              </a:r>
              <a:r>
                <a:rPr kumimoji="1" lang="en-US" altLang="zh-CN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PC</a:t>
              </a:r>
              <a:r>
                <a:rPr kumimoji="1"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拷贝到了</a:t>
              </a:r>
              <a:r>
                <a:rPr kumimoji="1" lang="en-US" altLang="zh-CN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Alice</a:t>
              </a:r>
              <a:r>
                <a:rPr kumimoji="1"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的笔记本电脑</a:t>
              </a:r>
              <a:r>
                <a:rPr kumimoji="1" lang="zh-CN" altLang="en-US" sz="2400" dirty="0" smtClean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上</a:t>
              </a:r>
              <a:endPara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97" name="组合 96"/>
          <p:cNvGrpSpPr/>
          <p:nvPr/>
        </p:nvGrpSpPr>
        <p:grpSpPr>
          <a:xfrm>
            <a:off x="1597519" y="3824735"/>
            <a:ext cx="10500138" cy="476221"/>
            <a:chOff x="1403750" y="3593123"/>
            <a:chExt cx="10500138" cy="476221"/>
          </a:xfrm>
        </p:grpSpPr>
        <p:grpSp>
          <p:nvGrpSpPr>
            <p:cNvPr id="98" name="组合 97"/>
            <p:cNvGrpSpPr/>
            <p:nvPr/>
          </p:nvGrpSpPr>
          <p:grpSpPr>
            <a:xfrm>
              <a:off x="1403750" y="3593123"/>
              <a:ext cx="490436" cy="476221"/>
              <a:chOff x="1403750" y="3593123"/>
              <a:chExt cx="808892" cy="785446"/>
            </a:xfrm>
          </p:grpSpPr>
          <p:sp>
            <p:nvSpPr>
              <p:cNvPr id="107" name="对话气泡: 椭圆形 106"/>
              <p:cNvSpPr/>
              <p:nvPr/>
            </p:nvSpPr>
            <p:spPr>
              <a:xfrm>
                <a:off x="1403750" y="3593123"/>
                <a:ext cx="808892" cy="785446"/>
              </a:xfrm>
              <a:prstGeom prst="wedgeEllipseCallout">
                <a:avLst>
                  <a:gd name="adj1" fmla="val 66124"/>
                  <a:gd name="adj2" fmla="val 2799"/>
                </a:avLst>
              </a:prstGeom>
              <a:solidFill>
                <a:srgbClr val="009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8" name="round-web-cam_17861"/>
              <p:cNvSpPr>
                <a:spLocks noChangeAspect="1"/>
              </p:cNvSpPr>
              <p:nvPr/>
            </p:nvSpPr>
            <p:spPr bwMode="auto">
              <a:xfrm>
                <a:off x="1567764" y="3705353"/>
                <a:ext cx="480863" cy="560986"/>
              </a:xfrm>
              <a:custGeom>
                <a:avLst/>
                <a:gdLst>
                  <a:gd name="connsiteX0" fmla="*/ 382866 w 517527"/>
                  <a:gd name="connsiteY0" fmla="*/ 485037 h 603758"/>
                  <a:gd name="connsiteX1" fmla="*/ 258763 w 517527"/>
                  <a:gd name="connsiteY1" fmla="*/ 516800 h 603758"/>
                  <a:gd name="connsiteX2" fmla="*/ 136617 w 517527"/>
                  <a:gd name="connsiteY2" fmla="*/ 486079 h 603758"/>
                  <a:gd name="connsiteX3" fmla="*/ 81214 w 517527"/>
                  <a:gd name="connsiteY3" fmla="*/ 525522 h 603758"/>
                  <a:gd name="connsiteX4" fmla="*/ 261371 w 517527"/>
                  <a:gd name="connsiteY4" fmla="*/ 581888 h 603758"/>
                  <a:gd name="connsiteX5" fmla="*/ 441658 w 517527"/>
                  <a:gd name="connsiteY5" fmla="*/ 525522 h 603758"/>
                  <a:gd name="connsiteX6" fmla="*/ 382866 w 517527"/>
                  <a:gd name="connsiteY6" fmla="*/ 485037 h 603758"/>
                  <a:gd name="connsiteX7" fmla="*/ 258870 w 517527"/>
                  <a:gd name="connsiteY7" fmla="*/ 184740 h 603758"/>
                  <a:gd name="connsiteX8" fmla="*/ 332717 w 517527"/>
                  <a:gd name="connsiteY8" fmla="*/ 258481 h 603758"/>
                  <a:gd name="connsiteX9" fmla="*/ 258870 w 517527"/>
                  <a:gd name="connsiteY9" fmla="*/ 332222 h 603758"/>
                  <a:gd name="connsiteX10" fmla="*/ 185023 w 517527"/>
                  <a:gd name="connsiteY10" fmla="*/ 258481 h 603758"/>
                  <a:gd name="connsiteX11" fmla="*/ 258870 w 517527"/>
                  <a:gd name="connsiteY11" fmla="*/ 184740 h 603758"/>
                  <a:gd name="connsiteX12" fmla="*/ 258763 w 517527"/>
                  <a:gd name="connsiteY12" fmla="*/ 147620 h 603758"/>
                  <a:gd name="connsiteX13" fmla="*/ 147697 w 517527"/>
                  <a:gd name="connsiteY13" fmla="*/ 258400 h 603758"/>
                  <a:gd name="connsiteX14" fmla="*/ 258763 w 517527"/>
                  <a:gd name="connsiteY14" fmla="*/ 369310 h 603758"/>
                  <a:gd name="connsiteX15" fmla="*/ 369830 w 517527"/>
                  <a:gd name="connsiteY15" fmla="*/ 258400 h 603758"/>
                  <a:gd name="connsiteX16" fmla="*/ 258763 w 517527"/>
                  <a:gd name="connsiteY16" fmla="*/ 147620 h 603758"/>
                  <a:gd name="connsiteX17" fmla="*/ 258112 w 517527"/>
                  <a:gd name="connsiteY17" fmla="*/ 80189 h 603758"/>
                  <a:gd name="connsiteX18" fmla="*/ 236342 w 517527"/>
                  <a:gd name="connsiteY18" fmla="*/ 102058 h 603758"/>
                  <a:gd name="connsiteX19" fmla="*/ 258112 w 517527"/>
                  <a:gd name="connsiteY19" fmla="*/ 123798 h 603758"/>
                  <a:gd name="connsiteX20" fmla="*/ 280012 w 517527"/>
                  <a:gd name="connsiteY20" fmla="*/ 102058 h 603758"/>
                  <a:gd name="connsiteX21" fmla="*/ 258112 w 517527"/>
                  <a:gd name="connsiteY21" fmla="*/ 80189 h 603758"/>
                  <a:gd name="connsiteX22" fmla="*/ 258763 w 517527"/>
                  <a:gd name="connsiteY22" fmla="*/ 0 h 603758"/>
                  <a:gd name="connsiteX23" fmla="*/ 517527 w 517527"/>
                  <a:gd name="connsiteY23" fmla="*/ 258400 h 603758"/>
                  <a:gd name="connsiteX24" fmla="*/ 406852 w 517527"/>
                  <a:gd name="connsiteY24" fmla="*/ 470197 h 603758"/>
                  <a:gd name="connsiteX25" fmla="*/ 463428 w 517527"/>
                  <a:gd name="connsiteY25" fmla="*/ 525522 h 603758"/>
                  <a:gd name="connsiteX26" fmla="*/ 261371 w 517527"/>
                  <a:gd name="connsiteY26" fmla="*/ 603758 h 603758"/>
                  <a:gd name="connsiteX27" fmla="*/ 59314 w 517527"/>
                  <a:gd name="connsiteY27" fmla="*/ 525522 h 603758"/>
                  <a:gd name="connsiteX28" fmla="*/ 112631 w 517527"/>
                  <a:gd name="connsiteY28" fmla="*/ 471499 h 603758"/>
                  <a:gd name="connsiteX29" fmla="*/ 0 w 517527"/>
                  <a:gd name="connsiteY29" fmla="*/ 258400 h 603758"/>
                  <a:gd name="connsiteX30" fmla="*/ 258763 w 517527"/>
                  <a:gd name="connsiteY30" fmla="*/ 0 h 603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517527" h="603758">
                    <a:moveTo>
                      <a:pt x="382866" y="485037"/>
                    </a:moveTo>
                    <a:cubicBezTo>
                      <a:pt x="345974" y="505345"/>
                      <a:pt x="303737" y="516800"/>
                      <a:pt x="258763" y="516800"/>
                    </a:cubicBezTo>
                    <a:cubicBezTo>
                      <a:pt x="214572" y="516800"/>
                      <a:pt x="172987" y="505735"/>
                      <a:pt x="136617" y="486079"/>
                    </a:cubicBezTo>
                    <a:cubicBezTo>
                      <a:pt x="102463" y="497013"/>
                      <a:pt x="81214" y="511984"/>
                      <a:pt x="81214" y="525522"/>
                    </a:cubicBezTo>
                    <a:cubicBezTo>
                      <a:pt x="81214" y="549084"/>
                      <a:pt x="149783" y="581888"/>
                      <a:pt x="261371" y="581888"/>
                    </a:cubicBezTo>
                    <a:cubicBezTo>
                      <a:pt x="373089" y="581888"/>
                      <a:pt x="441658" y="549084"/>
                      <a:pt x="441658" y="525522"/>
                    </a:cubicBezTo>
                    <a:cubicBezTo>
                      <a:pt x="441658" y="511593"/>
                      <a:pt x="418584" y="495972"/>
                      <a:pt x="382866" y="485037"/>
                    </a:cubicBezTo>
                    <a:close/>
                    <a:moveTo>
                      <a:pt x="258870" y="184740"/>
                    </a:moveTo>
                    <a:cubicBezTo>
                      <a:pt x="299655" y="184740"/>
                      <a:pt x="332717" y="217755"/>
                      <a:pt x="332717" y="258481"/>
                    </a:cubicBezTo>
                    <a:cubicBezTo>
                      <a:pt x="332717" y="299207"/>
                      <a:pt x="299655" y="332222"/>
                      <a:pt x="258870" y="332222"/>
                    </a:cubicBezTo>
                    <a:cubicBezTo>
                      <a:pt x="218085" y="332222"/>
                      <a:pt x="185023" y="299207"/>
                      <a:pt x="185023" y="258481"/>
                    </a:cubicBezTo>
                    <a:cubicBezTo>
                      <a:pt x="185023" y="217755"/>
                      <a:pt x="218085" y="184740"/>
                      <a:pt x="258870" y="184740"/>
                    </a:cubicBezTo>
                    <a:close/>
                    <a:moveTo>
                      <a:pt x="258763" y="147620"/>
                    </a:moveTo>
                    <a:cubicBezTo>
                      <a:pt x="197495" y="147620"/>
                      <a:pt x="147697" y="197347"/>
                      <a:pt x="147697" y="258400"/>
                    </a:cubicBezTo>
                    <a:cubicBezTo>
                      <a:pt x="147697" y="319583"/>
                      <a:pt x="197495" y="369310"/>
                      <a:pt x="258763" y="369310"/>
                    </a:cubicBezTo>
                    <a:cubicBezTo>
                      <a:pt x="320032" y="369310"/>
                      <a:pt x="369830" y="319453"/>
                      <a:pt x="369830" y="258400"/>
                    </a:cubicBezTo>
                    <a:cubicBezTo>
                      <a:pt x="369830" y="197347"/>
                      <a:pt x="320032" y="147620"/>
                      <a:pt x="258763" y="147620"/>
                    </a:cubicBezTo>
                    <a:close/>
                    <a:moveTo>
                      <a:pt x="258112" y="80189"/>
                    </a:moveTo>
                    <a:cubicBezTo>
                      <a:pt x="246119" y="80189"/>
                      <a:pt x="236342" y="89952"/>
                      <a:pt x="236342" y="102058"/>
                    </a:cubicBezTo>
                    <a:cubicBezTo>
                      <a:pt x="236342" y="114034"/>
                      <a:pt x="246119" y="123798"/>
                      <a:pt x="258112" y="123798"/>
                    </a:cubicBezTo>
                    <a:cubicBezTo>
                      <a:pt x="270235" y="123798"/>
                      <a:pt x="280012" y="114034"/>
                      <a:pt x="280012" y="102058"/>
                    </a:cubicBezTo>
                    <a:cubicBezTo>
                      <a:pt x="280012" y="89952"/>
                      <a:pt x="270235" y="80189"/>
                      <a:pt x="258112" y="80189"/>
                    </a:cubicBezTo>
                    <a:close/>
                    <a:moveTo>
                      <a:pt x="258763" y="0"/>
                    </a:moveTo>
                    <a:cubicBezTo>
                      <a:pt x="401507" y="0"/>
                      <a:pt x="517527" y="115857"/>
                      <a:pt x="517527" y="258400"/>
                    </a:cubicBezTo>
                    <a:cubicBezTo>
                      <a:pt x="517527" y="346009"/>
                      <a:pt x="473726" y="423464"/>
                      <a:pt x="406852" y="470197"/>
                    </a:cubicBezTo>
                    <a:cubicBezTo>
                      <a:pt x="443483" y="484386"/>
                      <a:pt x="463428" y="503652"/>
                      <a:pt x="463428" y="525522"/>
                    </a:cubicBezTo>
                    <a:cubicBezTo>
                      <a:pt x="463428" y="576291"/>
                      <a:pt x="359401" y="603758"/>
                      <a:pt x="261371" y="603758"/>
                    </a:cubicBezTo>
                    <a:cubicBezTo>
                      <a:pt x="163471" y="603758"/>
                      <a:pt x="59314" y="576291"/>
                      <a:pt x="59314" y="525522"/>
                    </a:cubicBezTo>
                    <a:cubicBezTo>
                      <a:pt x="59314" y="504434"/>
                      <a:pt x="78085" y="485688"/>
                      <a:pt x="112631" y="471499"/>
                    </a:cubicBezTo>
                    <a:cubicBezTo>
                      <a:pt x="44713" y="424896"/>
                      <a:pt x="0" y="346790"/>
                      <a:pt x="0" y="258400"/>
                    </a:cubicBezTo>
                    <a:cubicBezTo>
                      <a:pt x="0" y="115857"/>
                      <a:pt x="116020" y="0"/>
                      <a:pt x="25876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</p:sp>
        </p:grpSp>
        <p:sp>
          <p:nvSpPr>
            <p:cNvPr id="105" name="Text Box 79"/>
            <p:cNvSpPr txBox="1">
              <a:spLocks noChangeArrowheads="1"/>
            </p:cNvSpPr>
            <p:nvPr/>
          </p:nvSpPr>
          <p:spPr bwMode="auto">
            <a:xfrm>
              <a:off x="1985931" y="3593123"/>
              <a:ext cx="9917957" cy="4700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10000"/>
                </a:lnSpc>
              </a:pPr>
              <a:r>
                <a:rPr kumimoji="1"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当</a:t>
              </a:r>
              <a:r>
                <a:rPr kumimoji="1" lang="en-US" altLang="zh-CN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Alice</a:t>
              </a:r>
              <a:r>
                <a:rPr kumimoji="1"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在下载资源的时候，</a:t>
              </a:r>
              <a:r>
                <a:rPr kumimoji="1" lang="zh-CN" altLang="en-US" sz="2400" dirty="0" smtClean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其它用户</a:t>
              </a:r>
              <a:r>
                <a:rPr kumimoji="1"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也在向</a:t>
              </a:r>
              <a:r>
                <a:rPr kumimoji="1" lang="en-US" altLang="zh-CN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Alice</a:t>
              </a:r>
              <a:r>
                <a:rPr kumimoji="1"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的机器上传</a:t>
              </a:r>
              <a:r>
                <a:rPr kumimoji="1" lang="zh-CN" altLang="en-US" sz="2400" dirty="0" smtClean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其它资源</a:t>
              </a:r>
              <a:endPara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14" name="组合 113"/>
          <p:cNvGrpSpPr/>
          <p:nvPr/>
        </p:nvGrpSpPr>
        <p:grpSpPr>
          <a:xfrm>
            <a:off x="1597519" y="4587690"/>
            <a:ext cx="9207144" cy="476221"/>
            <a:chOff x="1403750" y="3593123"/>
            <a:chExt cx="9207144" cy="476221"/>
          </a:xfrm>
        </p:grpSpPr>
        <p:grpSp>
          <p:nvGrpSpPr>
            <p:cNvPr id="115" name="组合 114"/>
            <p:cNvGrpSpPr/>
            <p:nvPr/>
          </p:nvGrpSpPr>
          <p:grpSpPr>
            <a:xfrm>
              <a:off x="1403750" y="3593123"/>
              <a:ext cx="490436" cy="476221"/>
              <a:chOff x="1403750" y="3593123"/>
              <a:chExt cx="808892" cy="785446"/>
            </a:xfrm>
          </p:grpSpPr>
          <p:sp>
            <p:nvSpPr>
              <p:cNvPr id="119" name="对话气泡: 椭圆形 118"/>
              <p:cNvSpPr/>
              <p:nvPr/>
            </p:nvSpPr>
            <p:spPr>
              <a:xfrm>
                <a:off x="1403750" y="3593123"/>
                <a:ext cx="808892" cy="785446"/>
              </a:xfrm>
              <a:prstGeom prst="wedgeEllipseCallout">
                <a:avLst>
                  <a:gd name="adj1" fmla="val 66124"/>
                  <a:gd name="adj2" fmla="val 2799"/>
                </a:avLst>
              </a:prstGeom>
              <a:solidFill>
                <a:srgbClr val="009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0" name="round-web-cam_17861"/>
              <p:cNvSpPr>
                <a:spLocks noChangeAspect="1"/>
              </p:cNvSpPr>
              <p:nvPr/>
            </p:nvSpPr>
            <p:spPr bwMode="auto">
              <a:xfrm>
                <a:off x="1567764" y="3705353"/>
                <a:ext cx="480863" cy="560986"/>
              </a:xfrm>
              <a:custGeom>
                <a:avLst/>
                <a:gdLst>
                  <a:gd name="connsiteX0" fmla="*/ 382866 w 517527"/>
                  <a:gd name="connsiteY0" fmla="*/ 485037 h 603758"/>
                  <a:gd name="connsiteX1" fmla="*/ 258763 w 517527"/>
                  <a:gd name="connsiteY1" fmla="*/ 516800 h 603758"/>
                  <a:gd name="connsiteX2" fmla="*/ 136617 w 517527"/>
                  <a:gd name="connsiteY2" fmla="*/ 486079 h 603758"/>
                  <a:gd name="connsiteX3" fmla="*/ 81214 w 517527"/>
                  <a:gd name="connsiteY3" fmla="*/ 525522 h 603758"/>
                  <a:gd name="connsiteX4" fmla="*/ 261371 w 517527"/>
                  <a:gd name="connsiteY4" fmla="*/ 581888 h 603758"/>
                  <a:gd name="connsiteX5" fmla="*/ 441658 w 517527"/>
                  <a:gd name="connsiteY5" fmla="*/ 525522 h 603758"/>
                  <a:gd name="connsiteX6" fmla="*/ 382866 w 517527"/>
                  <a:gd name="connsiteY6" fmla="*/ 485037 h 603758"/>
                  <a:gd name="connsiteX7" fmla="*/ 258870 w 517527"/>
                  <a:gd name="connsiteY7" fmla="*/ 184740 h 603758"/>
                  <a:gd name="connsiteX8" fmla="*/ 332717 w 517527"/>
                  <a:gd name="connsiteY8" fmla="*/ 258481 h 603758"/>
                  <a:gd name="connsiteX9" fmla="*/ 258870 w 517527"/>
                  <a:gd name="connsiteY9" fmla="*/ 332222 h 603758"/>
                  <a:gd name="connsiteX10" fmla="*/ 185023 w 517527"/>
                  <a:gd name="connsiteY10" fmla="*/ 258481 h 603758"/>
                  <a:gd name="connsiteX11" fmla="*/ 258870 w 517527"/>
                  <a:gd name="connsiteY11" fmla="*/ 184740 h 603758"/>
                  <a:gd name="connsiteX12" fmla="*/ 258763 w 517527"/>
                  <a:gd name="connsiteY12" fmla="*/ 147620 h 603758"/>
                  <a:gd name="connsiteX13" fmla="*/ 147697 w 517527"/>
                  <a:gd name="connsiteY13" fmla="*/ 258400 h 603758"/>
                  <a:gd name="connsiteX14" fmla="*/ 258763 w 517527"/>
                  <a:gd name="connsiteY14" fmla="*/ 369310 h 603758"/>
                  <a:gd name="connsiteX15" fmla="*/ 369830 w 517527"/>
                  <a:gd name="connsiteY15" fmla="*/ 258400 h 603758"/>
                  <a:gd name="connsiteX16" fmla="*/ 258763 w 517527"/>
                  <a:gd name="connsiteY16" fmla="*/ 147620 h 603758"/>
                  <a:gd name="connsiteX17" fmla="*/ 258112 w 517527"/>
                  <a:gd name="connsiteY17" fmla="*/ 80189 h 603758"/>
                  <a:gd name="connsiteX18" fmla="*/ 236342 w 517527"/>
                  <a:gd name="connsiteY18" fmla="*/ 102058 h 603758"/>
                  <a:gd name="connsiteX19" fmla="*/ 258112 w 517527"/>
                  <a:gd name="connsiteY19" fmla="*/ 123798 h 603758"/>
                  <a:gd name="connsiteX20" fmla="*/ 280012 w 517527"/>
                  <a:gd name="connsiteY20" fmla="*/ 102058 h 603758"/>
                  <a:gd name="connsiteX21" fmla="*/ 258112 w 517527"/>
                  <a:gd name="connsiteY21" fmla="*/ 80189 h 603758"/>
                  <a:gd name="connsiteX22" fmla="*/ 258763 w 517527"/>
                  <a:gd name="connsiteY22" fmla="*/ 0 h 603758"/>
                  <a:gd name="connsiteX23" fmla="*/ 517527 w 517527"/>
                  <a:gd name="connsiteY23" fmla="*/ 258400 h 603758"/>
                  <a:gd name="connsiteX24" fmla="*/ 406852 w 517527"/>
                  <a:gd name="connsiteY24" fmla="*/ 470197 h 603758"/>
                  <a:gd name="connsiteX25" fmla="*/ 463428 w 517527"/>
                  <a:gd name="connsiteY25" fmla="*/ 525522 h 603758"/>
                  <a:gd name="connsiteX26" fmla="*/ 261371 w 517527"/>
                  <a:gd name="connsiteY26" fmla="*/ 603758 h 603758"/>
                  <a:gd name="connsiteX27" fmla="*/ 59314 w 517527"/>
                  <a:gd name="connsiteY27" fmla="*/ 525522 h 603758"/>
                  <a:gd name="connsiteX28" fmla="*/ 112631 w 517527"/>
                  <a:gd name="connsiteY28" fmla="*/ 471499 h 603758"/>
                  <a:gd name="connsiteX29" fmla="*/ 0 w 517527"/>
                  <a:gd name="connsiteY29" fmla="*/ 258400 h 603758"/>
                  <a:gd name="connsiteX30" fmla="*/ 258763 w 517527"/>
                  <a:gd name="connsiteY30" fmla="*/ 0 h 603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517527" h="603758">
                    <a:moveTo>
                      <a:pt x="382866" y="485037"/>
                    </a:moveTo>
                    <a:cubicBezTo>
                      <a:pt x="345974" y="505345"/>
                      <a:pt x="303737" y="516800"/>
                      <a:pt x="258763" y="516800"/>
                    </a:cubicBezTo>
                    <a:cubicBezTo>
                      <a:pt x="214572" y="516800"/>
                      <a:pt x="172987" y="505735"/>
                      <a:pt x="136617" y="486079"/>
                    </a:cubicBezTo>
                    <a:cubicBezTo>
                      <a:pt x="102463" y="497013"/>
                      <a:pt x="81214" y="511984"/>
                      <a:pt x="81214" y="525522"/>
                    </a:cubicBezTo>
                    <a:cubicBezTo>
                      <a:pt x="81214" y="549084"/>
                      <a:pt x="149783" y="581888"/>
                      <a:pt x="261371" y="581888"/>
                    </a:cubicBezTo>
                    <a:cubicBezTo>
                      <a:pt x="373089" y="581888"/>
                      <a:pt x="441658" y="549084"/>
                      <a:pt x="441658" y="525522"/>
                    </a:cubicBezTo>
                    <a:cubicBezTo>
                      <a:pt x="441658" y="511593"/>
                      <a:pt x="418584" y="495972"/>
                      <a:pt x="382866" y="485037"/>
                    </a:cubicBezTo>
                    <a:close/>
                    <a:moveTo>
                      <a:pt x="258870" y="184740"/>
                    </a:moveTo>
                    <a:cubicBezTo>
                      <a:pt x="299655" y="184740"/>
                      <a:pt x="332717" y="217755"/>
                      <a:pt x="332717" y="258481"/>
                    </a:cubicBezTo>
                    <a:cubicBezTo>
                      <a:pt x="332717" y="299207"/>
                      <a:pt x="299655" y="332222"/>
                      <a:pt x="258870" y="332222"/>
                    </a:cubicBezTo>
                    <a:cubicBezTo>
                      <a:pt x="218085" y="332222"/>
                      <a:pt x="185023" y="299207"/>
                      <a:pt x="185023" y="258481"/>
                    </a:cubicBezTo>
                    <a:cubicBezTo>
                      <a:pt x="185023" y="217755"/>
                      <a:pt x="218085" y="184740"/>
                      <a:pt x="258870" y="184740"/>
                    </a:cubicBezTo>
                    <a:close/>
                    <a:moveTo>
                      <a:pt x="258763" y="147620"/>
                    </a:moveTo>
                    <a:cubicBezTo>
                      <a:pt x="197495" y="147620"/>
                      <a:pt x="147697" y="197347"/>
                      <a:pt x="147697" y="258400"/>
                    </a:cubicBezTo>
                    <a:cubicBezTo>
                      <a:pt x="147697" y="319583"/>
                      <a:pt x="197495" y="369310"/>
                      <a:pt x="258763" y="369310"/>
                    </a:cubicBezTo>
                    <a:cubicBezTo>
                      <a:pt x="320032" y="369310"/>
                      <a:pt x="369830" y="319453"/>
                      <a:pt x="369830" y="258400"/>
                    </a:cubicBezTo>
                    <a:cubicBezTo>
                      <a:pt x="369830" y="197347"/>
                      <a:pt x="320032" y="147620"/>
                      <a:pt x="258763" y="147620"/>
                    </a:cubicBezTo>
                    <a:close/>
                    <a:moveTo>
                      <a:pt x="258112" y="80189"/>
                    </a:moveTo>
                    <a:cubicBezTo>
                      <a:pt x="246119" y="80189"/>
                      <a:pt x="236342" y="89952"/>
                      <a:pt x="236342" y="102058"/>
                    </a:cubicBezTo>
                    <a:cubicBezTo>
                      <a:pt x="236342" y="114034"/>
                      <a:pt x="246119" y="123798"/>
                      <a:pt x="258112" y="123798"/>
                    </a:cubicBezTo>
                    <a:cubicBezTo>
                      <a:pt x="270235" y="123798"/>
                      <a:pt x="280012" y="114034"/>
                      <a:pt x="280012" y="102058"/>
                    </a:cubicBezTo>
                    <a:cubicBezTo>
                      <a:pt x="280012" y="89952"/>
                      <a:pt x="270235" y="80189"/>
                      <a:pt x="258112" y="80189"/>
                    </a:cubicBezTo>
                    <a:close/>
                    <a:moveTo>
                      <a:pt x="258763" y="0"/>
                    </a:moveTo>
                    <a:cubicBezTo>
                      <a:pt x="401507" y="0"/>
                      <a:pt x="517527" y="115857"/>
                      <a:pt x="517527" y="258400"/>
                    </a:cubicBezTo>
                    <a:cubicBezTo>
                      <a:pt x="517527" y="346009"/>
                      <a:pt x="473726" y="423464"/>
                      <a:pt x="406852" y="470197"/>
                    </a:cubicBezTo>
                    <a:cubicBezTo>
                      <a:pt x="443483" y="484386"/>
                      <a:pt x="463428" y="503652"/>
                      <a:pt x="463428" y="525522"/>
                    </a:cubicBezTo>
                    <a:cubicBezTo>
                      <a:pt x="463428" y="576291"/>
                      <a:pt x="359401" y="603758"/>
                      <a:pt x="261371" y="603758"/>
                    </a:cubicBezTo>
                    <a:cubicBezTo>
                      <a:pt x="163471" y="603758"/>
                      <a:pt x="59314" y="576291"/>
                      <a:pt x="59314" y="525522"/>
                    </a:cubicBezTo>
                    <a:cubicBezTo>
                      <a:pt x="59314" y="504434"/>
                      <a:pt x="78085" y="485688"/>
                      <a:pt x="112631" y="471499"/>
                    </a:cubicBezTo>
                    <a:cubicBezTo>
                      <a:pt x="44713" y="424896"/>
                      <a:pt x="0" y="346790"/>
                      <a:pt x="0" y="258400"/>
                    </a:cubicBezTo>
                    <a:cubicBezTo>
                      <a:pt x="0" y="115857"/>
                      <a:pt x="116020" y="0"/>
                      <a:pt x="25876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</p:sp>
        </p:grpSp>
        <p:sp>
          <p:nvSpPr>
            <p:cNvPr id="116" name="Text Box 79"/>
            <p:cNvSpPr txBox="1">
              <a:spLocks noChangeArrowheads="1"/>
            </p:cNvSpPr>
            <p:nvPr/>
          </p:nvSpPr>
          <p:spPr bwMode="auto">
            <a:xfrm>
              <a:off x="1985931" y="3593123"/>
              <a:ext cx="8624963" cy="4700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10000"/>
                </a:lnSpc>
              </a:pPr>
              <a:r>
                <a:rPr kumimoji="1" lang="en-US" altLang="zh-CN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Alice</a:t>
              </a:r>
              <a:r>
                <a:rPr kumimoji="1"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的计算机既是一个客户机，也是一个服务器。</a:t>
              </a: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3040524" y="5458963"/>
            <a:ext cx="5648269" cy="578982"/>
            <a:chOff x="1791494" y="2561767"/>
            <a:chExt cx="5638006" cy="1179621"/>
          </a:xfrm>
        </p:grpSpPr>
        <p:sp>
          <p:nvSpPr>
            <p:cNvPr id="34" name="矩形: 圆角 33"/>
            <p:cNvSpPr/>
            <p:nvPr/>
          </p:nvSpPr>
          <p:spPr>
            <a:xfrm>
              <a:off x="1791494" y="2561767"/>
              <a:ext cx="5638006" cy="1179621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FEF1D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1951183" y="2742395"/>
              <a:ext cx="5411642" cy="9405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所有的计算机都是服务器 </a:t>
              </a:r>
              <a:r>
                <a:rPr lang="en-US" altLang="zh-CN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= </a:t>
              </a:r>
              <a:r>
                <a:rPr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高可扩展性</a:t>
              </a:r>
            </a:p>
          </p:txBody>
        </p:sp>
        <p:sp>
          <p:nvSpPr>
            <p:cNvPr id="36" name="矩形: 圆角 35"/>
            <p:cNvSpPr/>
            <p:nvPr/>
          </p:nvSpPr>
          <p:spPr>
            <a:xfrm>
              <a:off x="1857375" y="2669790"/>
              <a:ext cx="5505449" cy="965042"/>
            </a:xfrm>
            <a:prstGeom prst="roundRect">
              <a:avLst/>
            </a:prstGeom>
            <a:noFill/>
            <a:ln>
              <a:gradFill>
                <a:gsLst>
                  <a:gs pos="0">
                    <a:srgbClr val="00A3F8"/>
                  </a:gs>
                  <a:gs pos="100000">
                    <a:srgbClr val="8296EF"/>
                  </a:gs>
                </a:gsLst>
                <a:lin ang="5400000" scaled="1"/>
              </a:gra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1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750"/>
                            </p:stCondLst>
                            <p:childTnLst>
                              <p:par>
                                <p:cTn id="26" presetID="26" presetClass="emph" presetSubtype="0" repeatCount="2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 tmFilter="0, 0; .2, .5; .8, .5; 1, 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8" dur="250" autoRev="1" fill="hold"/>
                                        <p:tgtEl>
                                          <p:spTgt spid="3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619</TotalTime>
  <Words>6020</Words>
  <Application>Microsoft Office PowerPoint</Application>
  <PresentationFormat>宽屏</PresentationFormat>
  <Paragraphs>1355</Paragraphs>
  <Slides>107</Slides>
  <Notes>102</Notes>
  <HiddenSlides>0</HiddenSlides>
  <MMClips>0</MMClips>
  <ScaleCrop>false</ScaleCrop>
  <HeadingPairs>
    <vt:vector size="8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107</vt:i4>
      </vt:variant>
    </vt:vector>
  </HeadingPairs>
  <TitlesOfParts>
    <vt:vector size="126" baseType="lpstr">
      <vt:lpstr>HanWangCC02</vt:lpstr>
      <vt:lpstr>MS PGothic</vt:lpstr>
      <vt:lpstr>Narkisim</vt:lpstr>
      <vt:lpstr>ZapfDingbats</vt:lpstr>
      <vt:lpstr>等线</vt:lpstr>
      <vt:lpstr>等线 Light</vt:lpstr>
      <vt:lpstr>楷体</vt:lpstr>
      <vt:lpstr>思源黑体 CN Medium</vt:lpstr>
      <vt:lpstr>思源黑体 CN Normal</vt:lpstr>
      <vt:lpstr>宋体</vt:lpstr>
      <vt:lpstr>微软雅黑</vt:lpstr>
      <vt:lpstr>造字工房朗倩（非商用）常规体</vt:lpstr>
      <vt:lpstr>造字工房朗倩（非商用）细体</vt:lpstr>
      <vt:lpstr>Arial</vt:lpstr>
      <vt:lpstr>Calibri</vt:lpstr>
      <vt:lpstr>Times New Roman</vt:lpstr>
      <vt:lpstr>Wingdings</vt:lpstr>
      <vt:lpstr>Office 主题​​</vt:lpstr>
      <vt:lpstr>Equation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xrk</dc:creator>
  <cp:lastModifiedBy>刘 辉宇</cp:lastModifiedBy>
  <cp:revision>383</cp:revision>
  <dcterms:created xsi:type="dcterms:W3CDTF">2019-08-13T06:56:00Z</dcterms:created>
  <dcterms:modified xsi:type="dcterms:W3CDTF">2022-08-24T01:15:38Z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76983803458F4A7482F6563559AD8437</vt:lpwstr>
  </property>
  <property fmtid="{D5CDD505-2E9C-101B-9397-08002B2CF9AE}" pid="3" name="KSOProductBuildVer">
    <vt:lpwstr>2052-11.1.0.10700</vt:lpwstr>
  </property>
</Properties>
</file>